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1"/>
    <p:sldMasterId id="2147483727" r:id="rId2"/>
  </p:sldMasterIdLst>
  <p:notesMasterIdLst>
    <p:notesMasterId r:id="rId63"/>
  </p:notesMasterIdLst>
  <p:handoutMasterIdLst>
    <p:handoutMasterId r:id="rId64"/>
  </p:handoutMasterIdLst>
  <p:sldIdLst>
    <p:sldId id="358" r:id="rId3"/>
    <p:sldId id="364" r:id="rId4"/>
    <p:sldId id="427" r:id="rId5"/>
    <p:sldId id="428" r:id="rId6"/>
    <p:sldId id="444" r:id="rId7"/>
    <p:sldId id="359" r:id="rId8"/>
    <p:sldId id="424" r:id="rId9"/>
    <p:sldId id="446" r:id="rId10"/>
    <p:sldId id="1137" r:id="rId11"/>
    <p:sldId id="2147478734" r:id="rId12"/>
    <p:sldId id="2147478740" r:id="rId13"/>
    <p:sldId id="425" r:id="rId14"/>
    <p:sldId id="431" r:id="rId15"/>
    <p:sldId id="2147478741" r:id="rId16"/>
    <p:sldId id="445" r:id="rId17"/>
    <p:sldId id="356" r:id="rId18"/>
    <p:sldId id="327" r:id="rId19"/>
    <p:sldId id="329" r:id="rId20"/>
    <p:sldId id="330" r:id="rId21"/>
    <p:sldId id="331" r:id="rId22"/>
    <p:sldId id="332" r:id="rId23"/>
    <p:sldId id="333" r:id="rId24"/>
    <p:sldId id="334" r:id="rId25"/>
    <p:sldId id="335" r:id="rId26"/>
    <p:sldId id="336" r:id="rId27"/>
    <p:sldId id="338" r:id="rId28"/>
    <p:sldId id="339" r:id="rId29"/>
    <p:sldId id="340" r:id="rId30"/>
    <p:sldId id="341" r:id="rId31"/>
    <p:sldId id="342" r:id="rId32"/>
    <p:sldId id="343" r:id="rId33"/>
    <p:sldId id="344" r:id="rId34"/>
    <p:sldId id="432" r:id="rId35"/>
    <p:sldId id="447" r:id="rId36"/>
    <p:sldId id="2147478742" r:id="rId37"/>
    <p:sldId id="389" r:id="rId38"/>
    <p:sldId id="434" r:id="rId39"/>
    <p:sldId id="435" r:id="rId40"/>
    <p:sldId id="392" r:id="rId41"/>
    <p:sldId id="393" r:id="rId42"/>
    <p:sldId id="394" r:id="rId43"/>
    <p:sldId id="395" r:id="rId44"/>
    <p:sldId id="440" r:id="rId45"/>
    <p:sldId id="1139" r:id="rId46"/>
    <p:sldId id="256" r:id="rId47"/>
    <p:sldId id="266" r:id="rId48"/>
    <p:sldId id="258" r:id="rId49"/>
    <p:sldId id="259" r:id="rId50"/>
    <p:sldId id="260" r:id="rId51"/>
    <p:sldId id="261" r:id="rId52"/>
    <p:sldId id="262" r:id="rId53"/>
    <p:sldId id="263" r:id="rId54"/>
    <p:sldId id="264" r:id="rId55"/>
    <p:sldId id="265" r:id="rId56"/>
    <p:sldId id="438" r:id="rId57"/>
    <p:sldId id="398" r:id="rId58"/>
    <p:sldId id="1138" r:id="rId59"/>
    <p:sldId id="400" r:id="rId60"/>
    <p:sldId id="441" r:id="rId61"/>
    <p:sldId id="308" r:id="rId62"/>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TOINE Elisabeth" initials="AE" lastIdx="18" clrIdx="0">
    <p:extLst>
      <p:ext uri="{19B8F6BF-5375-455C-9EA6-DF929625EA0E}">
        <p15:presenceInfo xmlns:p15="http://schemas.microsoft.com/office/powerpoint/2012/main" userId="S-1-5-21-2000478354-2145943105-1644491937-2006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4161"/>
    <a:srgbClr val="174195"/>
    <a:srgbClr val="E84361"/>
    <a:srgbClr val="0D4194"/>
    <a:srgbClr val="E84262"/>
    <a:srgbClr val="E94262"/>
    <a:srgbClr val="FF4A66"/>
    <a:srgbClr val="004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Style moyen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Style moyen 1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Style moyen 1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Style moyen 1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64311" autoAdjust="0"/>
  </p:normalViewPr>
  <p:slideViewPr>
    <p:cSldViewPr snapToGrid="0">
      <p:cViewPr varScale="1">
        <p:scale>
          <a:sx n="72" d="100"/>
          <a:sy n="72" d="100"/>
        </p:scale>
        <p:origin x="2004" y="72"/>
      </p:cViewPr>
      <p:guideLst/>
    </p:cSldViewPr>
  </p:slideViewPr>
  <p:notesTextViewPr>
    <p:cViewPr>
      <p:scale>
        <a:sx n="3" d="2"/>
        <a:sy n="3" d="2"/>
      </p:scale>
      <p:origin x="0" y="0"/>
    </p:cViewPr>
  </p:notesText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FICHOUAD\AppData\Local\Microsoft\Windows\INetCache\Content.Outlook\J32K23J9\Copie%20de%20CMAF%20effectifs%2031%2012%202025.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021523722747213E-2"/>
          <c:y val="5.0926029170858707E-2"/>
          <c:w val="0.89019685039370078"/>
          <c:h val="0.73577136191309422"/>
        </c:manualLayout>
      </c:layout>
      <c:barChart>
        <c:barDir val="col"/>
        <c:grouping val="clustered"/>
        <c:varyColors val="0"/>
        <c:ser>
          <c:idx val="0"/>
          <c:order val="0"/>
          <c:spPr>
            <a:solidFill>
              <a:srgbClr val="FF0000"/>
            </a:solidFill>
            <a:ln w="76200">
              <a:solidFill>
                <a:srgbClr val="FF0000"/>
              </a:solidFill>
            </a:ln>
            <a:effectLst/>
          </c:spPr>
          <c:invertIfNegative val="0"/>
          <c:dLbls>
            <c:spPr>
              <a:noFill/>
              <a:ln>
                <a:noFill/>
              </a:ln>
              <a:effectLst/>
            </c:spPr>
            <c:txPr>
              <a:bodyPr rot="0" spcFirstLastPara="1" vertOverflow="ellipsis" vert="horz" wrap="square" anchor="ctr" anchorCtr="1"/>
              <a:lstStyle/>
              <a:p>
                <a:pPr>
                  <a:defRPr sz="2800" b="1" i="0" u="none" strike="noStrike" kern="1200" baseline="0">
                    <a:solidFill>
                      <a:schemeClr val="tx1"/>
                    </a:solidFill>
                    <a:latin typeface="Segoe UI" panose="020B0502040204020203" pitchFamily="34" charset="0"/>
                    <a:ea typeface="+mn-ea"/>
                    <a:cs typeface="Segoe UI" panose="020B0502040204020203"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Feuil1!$J$17:$J$20</c:f>
              <c:numCache>
                <c:formatCode>General</c:formatCode>
                <c:ptCount val="4"/>
                <c:pt idx="0">
                  <c:v>2023</c:v>
                </c:pt>
                <c:pt idx="1">
                  <c:v>2024</c:v>
                </c:pt>
                <c:pt idx="2">
                  <c:v>2025</c:v>
                </c:pt>
                <c:pt idx="3">
                  <c:v>2026</c:v>
                </c:pt>
              </c:numCache>
            </c:numRef>
          </c:cat>
          <c:val>
            <c:numRef>
              <c:f>Feuil1!$K$17:$K$20</c:f>
              <c:numCache>
                <c:formatCode>General</c:formatCode>
                <c:ptCount val="4"/>
                <c:pt idx="0">
                  <c:v>439</c:v>
                </c:pt>
                <c:pt idx="1">
                  <c:v>574</c:v>
                </c:pt>
                <c:pt idx="2">
                  <c:v>622</c:v>
                </c:pt>
                <c:pt idx="3">
                  <c:v>633</c:v>
                </c:pt>
              </c:numCache>
            </c:numRef>
          </c:val>
          <c:extLst>
            <c:ext xmlns:c16="http://schemas.microsoft.com/office/drawing/2014/chart" uri="{C3380CC4-5D6E-409C-BE32-E72D297353CC}">
              <c16:uniqueId val="{00000000-409F-4132-9DE6-7582CD6926FD}"/>
            </c:ext>
          </c:extLst>
        </c:ser>
        <c:dLbls>
          <c:showLegendKey val="0"/>
          <c:showVal val="0"/>
          <c:showCatName val="0"/>
          <c:showSerName val="0"/>
          <c:showPercent val="0"/>
          <c:showBubbleSize val="0"/>
        </c:dLbls>
        <c:gapWidth val="129"/>
        <c:overlap val="-27"/>
        <c:axId val="904611344"/>
        <c:axId val="904612176"/>
      </c:barChart>
      <c:catAx>
        <c:axId val="90461134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Segoe UI" panose="020B0502040204020203" pitchFamily="34" charset="0"/>
                <a:ea typeface="+mn-ea"/>
                <a:cs typeface="Segoe UI" panose="020B0502040204020203" pitchFamily="34" charset="0"/>
              </a:defRPr>
            </a:pPr>
            <a:endParaRPr lang="fr-FR"/>
          </a:p>
        </c:txPr>
        <c:crossAx val="904612176"/>
        <c:crosses val="autoZero"/>
        <c:auto val="1"/>
        <c:lblAlgn val="ctr"/>
        <c:lblOffset val="100"/>
        <c:noMultiLvlLbl val="0"/>
      </c:catAx>
      <c:valAx>
        <c:axId val="904612176"/>
        <c:scaling>
          <c:orientation val="minMax"/>
          <c:min val="300"/>
        </c:scaling>
        <c:delete val="1"/>
        <c:axPos val="l"/>
        <c:numFmt formatCode="General" sourceLinked="1"/>
        <c:majorTickMark val="none"/>
        <c:minorTickMark val="none"/>
        <c:tickLblPos val="nextTo"/>
        <c:crossAx val="904611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800" b="1">
          <a:solidFill>
            <a:schemeClr val="tx1"/>
          </a:solidFill>
          <a:latin typeface="Segoe UI" panose="020B0502040204020203" pitchFamily="34" charset="0"/>
          <a:cs typeface="Segoe UI" panose="020B0502040204020203" pitchFamily="34" charset="0"/>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view3D>
      <c:rotX val="75"/>
      <c:rotY val="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8725511905110076E-4"/>
          <c:y val="4.0540540540540543E-2"/>
          <c:w val="0.58976086322543064"/>
          <c:h val="0.73783783783783785"/>
        </c:manualLayout>
      </c:layout>
      <c:pie3DChart>
        <c:varyColors val="1"/>
        <c:ser>
          <c:idx val="0"/>
          <c:order val="0"/>
          <c:tx>
            <c:strRef>
              <c:f>Feuil1!$B$1</c:f>
              <c:strCache>
                <c:ptCount val="1"/>
                <c:pt idx="0">
                  <c:v>Colonne2</c:v>
                </c:pt>
              </c:strCache>
            </c:strRef>
          </c:tx>
          <c:dPt>
            <c:idx val="0"/>
            <c:bubble3D val="0"/>
            <c:spPr>
              <a:solidFill>
                <a:srgbClr val="0E4194"/>
              </a:solidFill>
              <a:ln>
                <a:noFill/>
              </a:ln>
              <a:effectLst/>
              <a:sp3d/>
            </c:spPr>
            <c:extLst>
              <c:ext xmlns:c16="http://schemas.microsoft.com/office/drawing/2014/chart" uri="{C3380CC4-5D6E-409C-BE32-E72D297353CC}">
                <c16:uniqueId val="{00000001-DC41-41DF-8642-8218EA501A8A}"/>
              </c:ext>
            </c:extLst>
          </c:dPt>
          <c:dPt>
            <c:idx val="1"/>
            <c:bubble3D val="0"/>
            <c:spPr>
              <a:solidFill>
                <a:srgbClr val="E94262"/>
              </a:solidFill>
              <a:ln>
                <a:noFill/>
              </a:ln>
              <a:effectLst/>
              <a:sp3d/>
            </c:spPr>
            <c:extLst>
              <c:ext xmlns:c16="http://schemas.microsoft.com/office/drawing/2014/chart" uri="{C3380CC4-5D6E-409C-BE32-E72D297353CC}">
                <c16:uniqueId val="{00000003-DC41-41DF-8642-8218EA501A8A}"/>
              </c:ext>
            </c:extLst>
          </c:dPt>
          <c:dPt>
            <c:idx val="2"/>
            <c:bubble3D val="0"/>
            <c:spPr>
              <a:solidFill>
                <a:schemeClr val="bg1">
                  <a:lumMod val="85000"/>
                </a:schemeClr>
              </a:solidFill>
              <a:ln>
                <a:noFill/>
              </a:ln>
              <a:effectLst/>
              <a:sp3d/>
            </c:spPr>
            <c:extLst>
              <c:ext xmlns:c16="http://schemas.microsoft.com/office/drawing/2014/chart" uri="{C3380CC4-5D6E-409C-BE32-E72D297353CC}">
                <c16:uniqueId val="{00000005-DC41-41DF-8642-8218EA501A8A}"/>
              </c:ext>
            </c:extLst>
          </c:dPt>
          <c:dPt>
            <c:idx val="3"/>
            <c:bubble3D val="0"/>
            <c:spPr>
              <a:solidFill>
                <a:schemeClr val="tx2">
                  <a:lumMod val="50000"/>
                  <a:lumOff val="50000"/>
                </a:schemeClr>
              </a:solidFill>
              <a:ln>
                <a:noFill/>
              </a:ln>
              <a:effectLst/>
              <a:sp3d/>
            </c:spPr>
            <c:extLst>
              <c:ext xmlns:c16="http://schemas.microsoft.com/office/drawing/2014/chart" uri="{C3380CC4-5D6E-409C-BE32-E72D297353CC}">
                <c16:uniqueId val="{00000007-DC41-41DF-8642-8218EA501A8A}"/>
              </c:ext>
            </c:extLst>
          </c:dPt>
          <c:dLbls>
            <c:dLbl>
              <c:idx val="0"/>
              <c:dLblPos val="ctr"/>
              <c:showLegendKey val="0"/>
              <c:showVal val="0"/>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DC41-41DF-8642-8218EA501A8A}"/>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Helvetica" pitchFamily="2" charset="0"/>
                    <a:ea typeface="+mn-ea"/>
                    <a:cs typeface="+mn-cs"/>
                  </a:defRPr>
                </a:pPr>
                <a:endParaRPr lang="fr-FR"/>
              </a:p>
            </c:txPr>
            <c:dLblPos val="ctr"/>
            <c:showLegendKey val="0"/>
            <c:showVal val="0"/>
            <c:showCatName val="0"/>
            <c:showSerName val="0"/>
            <c:showPercent val="1"/>
            <c:showBubbleSize val="0"/>
            <c:showLeaderLines val="0"/>
            <c:extLst>
              <c:ext xmlns:c15="http://schemas.microsoft.com/office/drawing/2012/chart" uri="{CE6537A1-D6FC-4f65-9D91-7224C49458BB}"/>
            </c:extLst>
          </c:dLbls>
          <c:cat>
            <c:strRef>
              <c:f>Feuil1!$A$2:$A$5</c:f>
              <c:strCache>
                <c:ptCount val="4"/>
                <c:pt idx="0">
                  <c:v>Comptes courants créditeurs</c:v>
                </c:pt>
                <c:pt idx="1">
                  <c:v>Epargne bancaire</c:v>
                </c:pt>
                <c:pt idx="2">
                  <c:v>Titres (épargne financière)</c:v>
                </c:pt>
                <c:pt idx="3">
                  <c:v>Assurance vie et capitalisation</c:v>
                </c:pt>
              </c:strCache>
            </c:strRef>
          </c:cat>
          <c:val>
            <c:numRef>
              <c:f>Feuil1!$B$2:$B$5</c:f>
              <c:numCache>
                <c:formatCode>General</c:formatCode>
                <c:ptCount val="4"/>
                <c:pt idx="0">
                  <c:v>26168</c:v>
                </c:pt>
                <c:pt idx="1">
                  <c:v>82478</c:v>
                </c:pt>
                <c:pt idx="2">
                  <c:v>12620</c:v>
                </c:pt>
                <c:pt idx="3">
                  <c:v>53279</c:v>
                </c:pt>
              </c:numCache>
            </c:numRef>
          </c:val>
          <c:extLst>
            <c:ext xmlns:c16="http://schemas.microsoft.com/office/drawing/2014/chart" uri="{C3380CC4-5D6E-409C-BE32-E72D297353CC}">
              <c16:uniqueId val="{00000008-DC41-41DF-8642-8218EA501A8A}"/>
            </c:ext>
          </c:extLst>
        </c:ser>
        <c:dLbls>
          <c:showLegendKey val="0"/>
          <c:showVal val="0"/>
          <c:showCatName val="0"/>
          <c:showSerName val="0"/>
          <c:showPercent val="0"/>
          <c:showBubbleSize val="0"/>
          <c:showLeaderLines val="0"/>
        </c:dLbls>
      </c:pie3DChart>
      <c:spPr>
        <a:noFill/>
        <a:ln>
          <a:noFill/>
        </a:ln>
        <a:effectLst/>
      </c:spPr>
    </c:plotArea>
    <c:legend>
      <c:legendPos val="b"/>
      <c:legendEntry>
        <c:idx val="2"/>
        <c:txPr>
          <a:bodyPr rot="0" spcFirstLastPara="1" vertOverflow="ellipsis" vert="horz" wrap="square" anchor="ctr" anchorCtr="1"/>
          <a:lstStyle/>
          <a:p>
            <a:pPr>
              <a:defRPr sz="1800" b="0" i="0" u="none" strike="noStrike" kern="1200" baseline="0">
                <a:solidFill>
                  <a:srgbClr val="164687"/>
                </a:solidFill>
                <a:latin typeface="Helvetica" pitchFamily="2" charset="0"/>
                <a:ea typeface="+mn-ea"/>
                <a:cs typeface="+mn-cs"/>
              </a:defRPr>
            </a:pPr>
            <a:endParaRPr lang="fr-FR"/>
          </a:p>
        </c:txPr>
      </c:legendEntry>
      <c:layout>
        <c:manualLayout>
          <c:xMode val="edge"/>
          <c:yMode val="edge"/>
          <c:x val="0.47890284561167484"/>
          <c:y val="8.9580974675462846E-2"/>
          <c:w val="0.32297084964480338"/>
          <c:h val="0.64285145775696961"/>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164687"/>
              </a:solidFill>
              <a:latin typeface="Helvetica" pitchFamily="2" charset="0"/>
              <a:ea typeface="+mn-ea"/>
              <a:cs typeface="+mn-cs"/>
            </a:defRPr>
          </a:pPr>
          <a:endParaRPr lang="fr-FR"/>
        </a:p>
      </c:txPr>
    </c:legend>
    <c:plotVisOnly val="1"/>
    <c:dispBlanksAs val="zero"/>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2370195804782505"/>
          <c:y val="0.1392957038993366"/>
          <c:w val="0.47110320033492725"/>
          <c:h val="0.75258285819727877"/>
        </c:manualLayout>
      </c:layout>
      <c:doughnutChart>
        <c:varyColors val="1"/>
        <c:ser>
          <c:idx val="0"/>
          <c:order val="0"/>
          <c:tx>
            <c:strRef>
              <c:f>Feuil1!$B$1</c:f>
              <c:strCache>
                <c:ptCount val="1"/>
                <c:pt idx="0">
                  <c:v>Ventes</c:v>
                </c:pt>
              </c:strCache>
            </c:strRef>
          </c:tx>
          <c:spPr>
            <a:ln>
              <a:noFill/>
            </a:ln>
            <a:effectLst/>
          </c:spPr>
          <c:dPt>
            <c:idx val="0"/>
            <c:bubble3D val="0"/>
            <c:spPr>
              <a:solidFill>
                <a:srgbClr val="0E4194"/>
              </a:solidFill>
              <a:ln w="9525" cap="flat" cmpd="sng" algn="ctr">
                <a:noFill/>
                <a:round/>
              </a:ln>
              <a:effectLst/>
            </c:spPr>
            <c:extLst>
              <c:ext xmlns:c16="http://schemas.microsoft.com/office/drawing/2014/chart" uri="{C3380CC4-5D6E-409C-BE32-E72D297353CC}">
                <c16:uniqueId val="{00000001-8019-42A8-B401-D1A298F7C04A}"/>
              </c:ext>
            </c:extLst>
          </c:dPt>
          <c:dPt>
            <c:idx val="1"/>
            <c:bubble3D val="0"/>
            <c:spPr>
              <a:solidFill>
                <a:srgbClr val="E94262"/>
              </a:solidFill>
              <a:ln w="9525" cap="flat" cmpd="sng" algn="ctr">
                <a:noFill/>
                <a:round/>
              </a:ln>
              <a:effectLst/>
            </c:spPr>
            <c:extLst>
              <c:ext xmlns:c16="http://schemas.microsoft.com/office/drawing/2014/chart" uri="{C3380CC4-5D6E-409C-BE32-E72D297353CC}">
                <c16:uniqueId val="{00000003-8019-42A8-B401-D1A298F7C04A}"/>
              </c:ext>
            </c:extLst>
          </c:dPt>
          <c:dPt>
            <c:idx val="2"/>
            <c:bubble3D val="0"/>
            <c:spPr>
              <a:solidFill>
                <a:schemeClr val="bg1">
                  <a:lumMod val="75000"/>
                </a:schemeClr>
              </a:solidFill>
              <a:ln w="9525" cap="flat" cmpd="sng" algn="ctr">
                <a:noFill/>
                <a:round/>
              </a:ln>
              <a:effectLst/>
            </c:spPr>
            <c:extLst>
              <c:ext xmlns:c16="http://schemas.microsoft.com/office/drawing/2014/chart" uri="{C3380CC4-5D6E-409C-BE32-E72D297353CC}">
                <c16:uniqueId val="{00000005-8019-42A8-B401-D1A298F7C04A}"/>
              </c:ext>
            </c:extLst>
          </c:dPt>
          <c:dLbls>
            <c:dLbl>
              <c:idx val="0"/>
              <c:layout>
                <c:manualLayout>
                  <c:x val="3.9346891177342636E-2"/>
                  <c:y val="0.27509694428093401"/>
                </c:manualLayout>
              </c:layout>
              <c:spPr>
                <a:noFill/>
                <a:ln>
                  <a:noFill/>
                </a:ln>
                <a:effectLst/>
              </c:spPr>
              <c:txPr>
                <a:bodyPr rot="0" spcFirstLastPara="1" vertOverflow="ellipsis" vert="horz" wrap="square" lIns="38100" tIns="19050" rIns="38100" bIns="19050" anchor="ctr" anchorCtr="1">
                  <a:spAutoFit/>
                </a:bodyPr>
                <a:lstStyle/>
                <a:p>
                  <a:pPr>
                    <a:defRPr sz="3600" b="1" i="0" u="none" strike="noStrike" kern="1200" baseline="0">
                      <a:solidFill>
                        <a:srgbClr val="164687"/>
                      </a:solidFill>
                      <a:latin typeface="Helvetica" pitchFamily="2" charset="0"/>
                      <a:ea typeface="+mn-ea"/>
                      <a:cs typeface="+mn-cs"/>
                    </a:defRPr>
                  </a:pPr>
                  <a:endParaRPr lang="fr-FR"/>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019-42A8-B401-D1A298F7C04A}"/>
                </c:ext>
              </c:extLst>
            </c:dLbl>
            <c:dLbl>
              <c:idx val="1"/>
              <c:layout>
                <c:manualLayout>
                  <c:x val="-5.2462521569790178E-2"/>
                  <c:y val="0.21099668541935723"/>
                </c:manualLayout>
              </c:layout>
              <c:spPr>
                <a:noFill/>
                <a:ln>
                  <a:noFill/>
                </a:ln>
                <a:effectLst/>
              </c:spPr>
              <c:txPr>
                <a:bodyPr rot="0" spcFirstLastPara="1" vertOverflow="ellipsis" vert="horz" wrap="square" lIns="38100" tIns="19050" rIns="38100" bIns="19050" anchor="ctr" anchorCtr="1">
                  <a:spAutoFit/>
                </a:bodyPr>
                <a:lstStyle/>
                <a:p>
                  <a:pPr>
                    <a:defRPr sz="3600" b="1" i="0" u="none" strike="noStrike" kern="1200" baseline="0">
                      <a:solidFill>
                        <a:srgbClr val="164687"/>
                      </a:solidFill>
                      <a:latin typeface="Helvetica" pitchFamily="2" charset="0"/>
                      <a:ea typeface="+mn-ea"/>
                      <a:cs typeface="+mn-cs"/>
                    </a:defRPr>
                  </a:pPr>
                  <a:endParaRPr lang="fr-FR"/>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019-42A8-B401-D1A298F7C04A}"/>
                </c:ext>
              </c:extLst>
            </c:dLbl>
            <c:dLbl>
              <c:idx val="2"/>
              <c:layout>
                <c:manualLayout>
                  <c:x val="-7.3447530197706251E-2"/>
                  <c:y val="-6.1429414742344521E-2"/>
                </c:manualLayout>
              </c:layout>
              <c:spPr>
                <a:noFill/>
                <a:ln>
                  <a:noFill/>
                </a:ln>
                <a:effectLst/>
              </c:spPr>
              <c:txPr>
                <a:bodyPr rot="0" spcFirstLastPara="1" vertOverflow="ellipsis" vert="horz" wrap="square" lIns="38100" tIns="19050" rIns="38100" bIns="19050" anchor="ctr" anchorCtr="1">
                  <a:spAutoFit/>
                </a:bodyPr>
                <a:lstStyle/>
                <a:p>
                  <a:pPr>
                    <a:defRPr sz="3600" b="1" i="0" u="none" strike="noStrike" kern="1200" baseline="0">
                      <a:solidFill>
                        <a:srgbClr val="164687"/>
                      </a:solidFill>
                      <a:latin typeface="Helvetica" pitchFamily="2" charset="0"/>
                      <a:ea typeface="+mn-ea"/>
                      <a:cs typeface="+mn-cs"/>
                    </a:defRPr>
                  </a:pPr>
                  <a:endParaRPr lang="fr-FR"/>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019-42A8-B401-D1A298F7C04A}"/>
                </c:ext>
              </c:extLst>
            </c:dLbl>
            <c:spPr>
              <a:noFill/>
              <a:ln>
                <a:noFill/>
              </a:ln>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tx1"/>
                    </a:solidFill>
                    <a:latin typeface="Helvetica" pitchFamily="2" charset="0"/>
                    <a:ea typeface="+mn-ea"/>
                    <a:cs typeface="+mn-cs"/>
                  </a:defRPr>
                </a:pPr>
                <a:endParaRPr lang="fr-FR"/>
              </a:p>
            </c:txPr>
            <c:showLegendKey val="0"/>
            <c:showVal val="0"/>
            <c:showCatName val="0"/>
            <c:showSerName val="0"/>
            <c:showPercent val="1"/>
            <c:showBubbleSize val="0"/>
            <c:showLeaderLines val="0"/>
            <c:extLst>
              <c:ext xmlns:c15="http://schemas.microsoft.com/office/drawing/2012/chart" uri="{CE6537A1-D6FC-4f65-9D91-7224C49458BB}"/>
            </c:extLst>
          </c:dLbls>
          <c:cat>
            <c:strRef>
              <c:f>Feuil1!$A$2:$A$4</c:f>
              <c:strCache>
                <c:ptCount val="3"/>
                <c:pt idx="0">
                  <c:v>Habitat</c:v>
                </c:pt>
                <c:pt idx="1">
                  <c:v>Professionnels</c:v>
                </c:pt>
                <c:pt idx="2">
                  <c:v>Consommation</c:v>
                </c:pt>
              </c:strCache>
            </c:strRef>
          </c:cat>
          <c:val>
            <c:numRef>
              <c:f>Feuil1!$B$2:$B$4</c:f>
              <c:numCache>
                <c:formatCode>General</c:formatCode>
                <c:ptCount val="3"/>
                <c:pt idx="0">
                  <c:v>11777</c:v>
                </c:pt>
                <c:pt idx="1">
                  <c:v>766</c:v>
                </c:pt>
                <c:pt idx="2">
                  <c:v>4689</c:v>
                </c:pt>
              </c:numCache>
            </c:numRef>
          </c:val>
          <c:extLst>
            <c:ext xmlns:c16="http://schemas.microsoft.com/office/drawing/2014/chart" uri="{C3380CC4-5D6E-409C-BE32-E72D297353CC}">
              <c16:uniqueId val="{00000006-8019-42A8-B401-D1A298F7C04A}"/>
            </c:ext>
          </c:extLst>
        </c:ser>
        <c:dLbls>
          <c:showLegendKey val="0"/>
          <c:showVal val="0"/>
          <c:showCatName val="0"/>
          <c:showSerName val="0"/>
          <c:showPercent val="0"/>
          <c:showBubbleSize val="0"/>
          <c:showLeaderLines val="0"/>
        </c:dLbls>
        <c:firstSliceAng val="0"/>
        <c:holeSize val="75"/>
      </c:doughnutChart>
      <c:spPr>
        <a:noFill/>
        <a:ln>
          <a:noFill/>
        </a:ln>
        <a:effectLst/>
      </c:spPr>
    </c:plotArea>
    <c:legend>
      <c:legendPos val="b"/>
      <c:layout>
        <c:manualLayout>
          <c:xMode val="edge"/>
          <c:yMode val="edge"/>
          <c:x val="0.73896695662061407"/>
          <c:y val="0.3060415066936753"/>
          <c:w val="0.20026777248139116"/>
          <c:h val="0.37330089106756875"/>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164687"/>
              </a:solidFill>
              <a:latin typeface="Helvetica" pitchFamily="2" charset="0"/>
              <a:ea typeface="+mn-ea"/>
              <a:cs typeface="+mn-cs"/>
            </a:defRPr>
          </a:pPr>
          <a:endParaRPr lang="fr-FR"/>
        </a:p>
      </c:txPr>
    </c:legend>
    <c:plotVisOnly val="1"/>
    <c:dispBlanksAs val="zero"/>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fr-F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23037902410243308"/>
          <c:y val="5.0559206722065493E-2"/>
          <c:w val="0.58929518414965099"/>
          <c:h val="0.787753246388749"/>
        </c:manualLayout>
      </c:layout>
      <c:doughnutChart>
        <c:varyColors val="1"/>
        <c:ser>
          <c:idx val="0"/>
          <c:order val="0"/>
          <c:tx>
            <c:strRef>
              <c:f>Feuil1!$B$1</c:f>
              <c:strCache>
                <c:ptCount val="1"/>
                <c:pt idx="0">
                  <c:v>Colonne2</c:v>
                </c:pt>
              </c:strCache>
            </c:strRef>
          </c:tx>
          <c:spPr>
            <a:solidFill>
              <a:srgbClr val="2E4062"/>
            </a:solidFill>
            <a:ln>
              <a:noFill/>
            </a:ln>
          </c:spPr>
          <c:dPt>
            <c:idx val="0"/>
            <c:bubble3D val="0"/>
            <c:spPr>
              <a:solidFill>
                <a:srgbClr val="0E4194"/>
              </a:solidFill>
              <a:ln w="9525" cap="flat" cmpd="sng" algn="ctr">
                <a:noFill/>
                <a:round/>
              </a:ln>
              <a:effectLst/>
              <a:scene3d>
                <a:camera prst="orthographicFront"/>
                <a:lightRig rig="chilly" dir="t"/>
              </a:scene3d>
              <a:sp3d prstMaterial="matte"/>
            </c:spPr>
            <c:extLst>
              <c:ext xmlns:c16="http://schemas.microsoft.com/office/drawing/2014/chart" uri="{C3380CC4-5D6E-409C-BE32-E72D297353CC}">
                <c16:uniqueId val="{00000001-0DFD-44DB-8DC5-A8D3F1A5861F}"/>
              </c:ext>
            </c:extLst>
          </c:dPt>
          <c:dPt>
            <c:idx val="1"/>
            <c:bubble3D val="0"/>
            <c:spPr>
              <a:solidFill>
                <a:srgbClr val="E94262"/>
              </a:solidFill>
              <a:ln w="9525" cap="flat" cmpd="sng" algn="ctr">
                <a:noFill/>
                <a:round/>
              </a:ln>
              <a:effectLst/>
              <a:scene3d>
                <a:camera prst="orthographicFront"/>
                <a:lightRig rig="chilly" dir="t"/>
              </a:scene3d>
              <a:sp3d prstMaterial="matte"/>
            </c:spPr>
            <c:extLst>
              <c:ext xmlns:c16="http://schemas.microsoft.com/office/drawing/2014/chart" uri="{C3380CC4-5D6E-409C-BE32-E72D297353CC}">
                <c16:uniqueId val="{00000003-0DFD-44DB-8DC5-A8D3F1A5861F}"/>
              </c:ext>
            </c:extLst>
          </c:dPt>
          <c:dPt>
            <c:idx val="2"/>
            <c:bubble3D val="0"/>
            <c:spPr>
              <a:solidFill>
                <a:schemeClr val="bg1">
                  <a:lumMod val="75000"/>
                </a:schemeClr>
              </a:solidFill>
              <a:ln w="9525" cap="flat" cmpd="sng" algn="ctr">
                <a:noFill/>
                <a:round/>
              </a:ln>
              <a:effectLst/>
              <a:scene3d>
                <a:camera prst="orthographicFront"/>
                <a:lightRig rig="chilly" dir="t"/>
              </a:scene3d>
              <a:sp3d prstMaterial="matte"/>
            </c:spPr>
            <c:extLst>
              <c:ext xmlns:c16="http://schemas.microsoft.com/office/drawing/2014/chart" uri="{C3380CC4-5D6E-409C-BE32-E72D297353CC}">
                <c16:uniqueId val="{00000005-0DFD-44DB-8DC5-A8D3F1A5861F}"/>
              </c:ext>
            </c:extLst>
          </c:dPt>
          <c:dLbls>
            <c:dLbl>
              <c:idx val="0"/>
              <c:layout>
                <c:manualLayout>
                  <c:x val="8.4337211487790636E-2"/>
                  <c:y val="-2.6659751118390773E-17"/>
                </c:manualLayout>
              </c:layout>
              <c:spPr>
                <a:noFill/>
                <a:ln>
                  <a:noFill/>
                </a:ln>
                <a:effectLst/>
              </c:spPr>
              <c:txPr>
                <a:bodyPr rot="0" spcFirstLastPara="1" vertOverflow="ellipsis" vert="horz" wrap="square" lIns="38100" tIns="19050" rIns="38100" bIns="19050" anchor="ctr" anchorCtr="1">
                  <a:spAutoFit/>
                </a:bodyPr>
                <a:lstStyle/>
                <a:p>
                  <a:pPr>
                    <a:defRPr sz="3600" b="1" i="0" u="none" strike="noStrike" kern="1200" baseline="0">
                      <a:solidFill>
                        <a:srgbClr val="164687"/>
                      </a:solidFill>
                      <a:latin typeface="Helvetica" pitchFamily="2" charset="0"/>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DFD-44DB-8DC5-A8D3F1A5861F}"/>
                </c:ext>
              </c:extLst>
            </c:dLbl>
            <c:dLbl>
              <c:idx val="1"/>
              <c:layout>
                <c:manualLayout>
                  <c:x val="0.14426101965016833"/>
                  <c:y val="0"/>
                </c:manualLayout>
              </c:layout>
              <c:spPr>
                <a:noFill/>
                <a:ln>
                  <a:noFill/>
                </a:ln>
                <a:effectLst/>
              </c:spPr>
              <c:txPr>
                <a:bodyPr rot="0" spcFirstLastPara="1" vertOverflow="ellipsis" vert="horz" wrap="square" lIns="38100" tIns="19050" rIns="38100" bIns="19050" anchor="ctr" anchorCtr="1">
                  <a:spAutoFit/>
                </a:bodyPr>
                <a:lstStyle/>
                <a:p>
                  <a:pPr>
                    <a:defRPr sz="3600" b="1" i="0" u="none" strike="noStrike" kern="1200" baseline="0">
                      <a:solidFill>
                        <a:srgbClr val="164687"/>
                      </a:solidFill>
                      <a:latin typeface="Helvetica" pitchFamily="2" charset="0"/>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DFD-44DB-8DC5-A8D3F1A5861F}"/>
                </c:ext>
              </c:extLst>
            </c:dLbl>
            <c:dLbl>
              <c:idx val="2"/>
              <c:layout>
                <c:manualLayout>
                  <c:x val="-7.8788710732015016E-2"/>
                  <c:y val="0"/>
                </c:manualLayout>
              </c:layout>
              <c:spPr>
                <a:noFill/>
                <a:ln>
                  <a:noFill/>
                </a:ln>
                <a:effectLst/>
              </c:spPr>
              <c:txPr>
                <a:bodyPr rot="0" spcFirstLastPara="1" vertOverflow="ellipsis" vert="horz" wrap="square" lIns="38100" tIns="19050" rIns="38100" bIns="19050" anchor="ctr" anchorCtr="1">
                  <a:spAutoFit/>
                </a:bodyPr>
                <a:lstStyle/>
                <a:p>
                  <a:pPr>
                    <a:defRPr sz="3600" b="1" i="0" u="none" strike="noStrike" kern="1200" baseline="0">
                      <a:solidFill>
                        <a:srgbClr val="164687"/>
                      </a:solidFill>
                      <a:latin typeface="Helvetica" pitchFamily="2" charset="0"/>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DFD-44DB-8DC5-A8D3F1A5861F}"/>
                </c:ext>
              </c:extLst>
            </c:dLbl>
            <c:spPr>
              <a:noFill/>
              <a:ln>
                <a:noFill/>
              </a:ln>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Feuil1!$A$2:$A$4</c:f>
              <c:strCache>
                <c:ptCount val="3"/>
                <c:pt idx="0">
                  <c:v>Auto</c:v>
                </c:pt>
                <c:pt idx="1">
                  <c:v>Habitation</c:v>
                </c:pt>
                <c:pt idx="2">
                  <c:v>Santé Prévoyance</c:v>
                </c:pt>
              </c:strCache>
            </c:strRef>
          </c:cat>
          <c:val>
            <c:numRef>
              <c:f>Feuil1!$B$2:$B$4</c:f>
              <c:numCache>
                <c:formatCode>General</c:formatCode>
                <c:ptCount val="3"/>
                <c:pt idx="0">
                  <c:v>2274</c:v>
                </c:pt>
                <c:pt idx="1">
                  <c:v>1428</c:v>
                </c:pt>
                <c:pt idx="2">
                  <c:v>3830</c:v>
                </c:pt>
              </c:numCache>
            </c:numRef>
          </c:val>
          <c:extLst>
            <c:ext xmlns:c16="http://schemas.microsoft.com/office/drawing/2014/chart" uri="{C3380CC4-5D6E-409C-BE32-E72D297353CC}">
              <c16:uniqueId val="{00000006-0DFD-44DB-8DC5-A8D3F1A5861F}"/>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r"/>
      <c:legendEntry>
        <c:idx val="0"/>
        <c:txPr>
          <a:bodyPr rot="0" spcFirstLastPara="1" vertOverflow="ellipsis" vert="horz" wrap="square" anchor="ctr" anchorCtr="1"/>
          <a:lstStyle/>
          <a:p>
            <a:pPr>
              <a:defRPr sz="1800" b="0" i="0" u="none" strike="noStrike" kern="1200" baseline="0">
                <a:solidFill>
                  <a:srgbClr val="164687"/>
                </a:solidFill>
                <a:latin typeface="Helvetica" pitchFamily="2" charset="0"/>
                <a:ea typeface="+mn-ea"/>
                <a:cs typeface="+mn-cs"/>
              </a:defRPr>
            </a:pPr>
            <a:endParaRPr lang="fr-FR"/>
          </a:p>
        </c:txPr>
      </c:legendEntry>
      <c:legendEntry>
        <c:idx val="1"/>
        <c:txPr>
          <a:bodyPr rot="0" spcFirstLastPara="1" vertOverflow="ellipsis" vert="horz" wrap="square" anchor="ctr" anchorCtr="1"/>
          <a:lstStyle/>
          <a:p>
            <a:pPr>
              <a:defRPr sz="1800" b="0" i="0" u="none" strike="noStrike" kern="1200" baseline="0">
                <a:solidFill>
                  <a:srgbClr val="164687"/>
                </a:solidFill>
                <a:latin typeface="Helvetica" pitchFamily="2" charset="0"/>
                <a:ea typeface="+mn-ea"/>
                <a:cs typeface="+mn-cs"/>
              </a:defRPr>
            </a:pPr>
            <a:endParaRPr lang="fr-FR"/>
          </a:p>
        </c:txPr>
      </c:legendEntry>
      <c:legendEntry>
        <c:idx val="2"/>
        <c:txPr>
          <a:bodyPr rot="0" spcFirstLastPara="1" vertOverflow="ellipsis" vert="horz" wrap="square" anchor="ctr" anchorCtr="1"/>
          <a:lstStyle/>
          <a:p>
            <a:pPr>
              <a:defRPr sz="1800" b="0" i="0" u="none" strike="noStrike" kern="1200" baseline="0">
                <a:solidFill>
                  <a:srgbClr val="164687"/>
                </a:solidFill>
                <a:latin typeface="Helvetica" pitchFamily="2" charset="0"/>
                <a:ea typeface="+mn-ea"/>
                <a:cs typeface="+mn-cs"/>
              </a:defRPr>
            </a:pPr>
            <a:endParaRPr lang="fr-FR"/>
          </a:p>
        </c:txPr>
      </c:legendEntry>
      <c:layout>
        <c:manualLayout>
          <c:xMode val="edge"/>
          <c:yMode val="edge"/>
          <c:x val="0.80337869618620528"/>
          <c:y val="0.17756835986476766"/>
          <c:w val="0.18996310290686391"/>
          <c:h val="0.53143684703370297"/>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fr-FR"/>
        </a:p>
      </c:txPr>
    </c:legend>
    <c:plotVisOnly val="1"/>
    <c:dispBlanksAs val="zero"/>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5">
  <a:schemeClr val="accent5"/>
</cs:colorStyle>
</file>

<file path=ppt/charts/colors3.xml><?xml version="1.0" encoding="utf-8"?>
<cs:colorStyle xmlns:cs="http://schemas.microsoft.com/office/drawing/2012/chartStyle" xmlns:a="http://schemas.openxmlformats.org/drawingml/2006/main" meth="withinLinearReversed" id="25">
  <a:schemeClr val="accent5"/>
</cs:colorStyle>
</file>

<file path=ppt/charts/colors4.xml><?xml version="1.0" encoding="utf-8"?>
<cs:colorStyle xmlns:cs="http://schemas.microsoft.com/office/drawing/2012/chartStyle" xmlns:a="http://schemas.openxmlformats.org/drawingml/2006/main" meth="withinLinearReversed" id="25">
  <a:schemeClr val="accent5"/>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BD3E8845-44CF-BC75-2FC3-44DE3512F3A4}"/>
              </a:ext>
            </a:extLst>
          </p:cNvPr>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1B2D52B-3C3B-94D9-8FA9-B11061D7640E}"/>
              </a:ext>
            </a:extLst>
          </p:cNvPr>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0FF95B47-B4DE-9747-88CC-374C4F402CA1}" type="datetimeFigureOut">
              <a:rPr lang="fr-FR" smtClean="0"/>
              <a:t>12/03/2026</a:t>
            </a:fld>
            <a:endParaRPr lang="fr-FR"/>
          </a:p>
        </p:txBody>
      </p:sp>
      <p:sp>
        <p:nvSpPr>
          <p:cNvPr id="4" name="Espace réservé du pied de page 3">
            <a:extLst>
              <a:ext uri="{FF2B5EF4-FFF2-40B4-BE49-F238E27FC236}">
                <a16:creationId xmlns:a16="http://schemas.microsoft.com/office/drawing/2014/main" id="{FD6994AA-92D9-4224-6878-D68526F02712}"/>
              </a:ext>
            </a:extLst>
          </p:cNvPr>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5AED3694-91BD-1972-7686-AE572015C51F}"/>
              </a:ext>
            </a:extLst>
          </p:cNvPr>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E90C66D6-29BE-7549-9C76-5FC7A7FB033A}" type="slidenum">
              <a:rPr lang="fr-FR" smtClean="0"/>
              <a:t>‹N°›</a:t>
            </a:fld>
            <a:endParaRPr lang="fr-FR"/>
          </a:p>
        </p:txBody>
      </p:sp>
    </p:spTree>
    <p:extLst>
      <p:ext uri="{BB962C8B-B14F-4D97-AF65-F5344CB8AC3E}">
        <p14:creationId xmlns:p14="http://schemas.microsoft.com/office/powerpoint/2010/main" val="2173852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C6F2DD01-33CC-46EC-AA59-0B0D84902EBF}" type="datetimeFigureOut">
              <a:rPr lang="fr-FR" smtClean="0"/>
              <a:t>12/03/2026</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3A32AC0F-1CCE-4541-AF54-581700FAA3B5}" type="slidenum">
              <a:rPr lang="fr-FR" smtClean="0"/>
              <a:t>‹N°›</a:t>
            </a:fld>
            <a:endParaRPr lang="fr-FR"/>
          </a:p>
        </p:txBody>
      </p:sp>
    </p:spTree>
    <p:extLst>
      <p:ext uri="{BB962C8B-B14F-4D97-AF65-F5344CB8AC3E}">
        <p14:creationId xmlns:p14="http://schemas.microsoft.com/office/powerpoint/2010/main" val="2571706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200" b="1" kern="1200" dirty="0">
                <a:solidFill>
                  <a:schemeClr val="tx1"/>
                </a:solidFill>
                <a:effectLst/>
                <a:latin typeface="+mn-lt"/>
                <a:ea typeface="+mn-ea"/>
                <a:cs typeface="+mn-cs"/>
              </a:rPr>
              <a:t>Bienvenue à l’Assemblée générale </a:t>
            </a:r>
            <a:r>
              <a:rPr lang="fr-FR" sz="1200" kern="1200" dirty="0">
                <a:solidFill>
                  <a:schemeClr val="tx1"/>
                </a:solidFill>
                <a:effectLst/>
                <a:latin typeface="+mn-lt"/>
                <a:ea typeface="+mn-ea"/>
                <a:cs typeface="+mn-cs"/>
              </a:rPr>
              <a:t>de la Caisse de Crédit Mutuel de XXXXX.</a:t>
            </a:r>
          </a:p>
          <a:p>
            <a:pPr algn="just"/>
            <a:endParaRPr lang="fr-FR" sz="1200" kern="1200" dirty="0">
              <a:solidFill>
                <a:schemeClr val="tx1"/>
              </a:solidFill>
              <a:effectLst/>
              <a:latin typeface="+mn-lt"/>
              <a:ea typeface="+mn-ea"/>
              <a:cs typeface="+mn-cs"/>
            </a:endParaRPr>
          </a:p>
          <a:p>
            <a:pPr algn="just"/>
            <a:r>
              <a:rPr lang="fr-FR" sz="1200" kern="1200" dirty="0">
                <a:solidFill>
                  <a:schemeClr val="tx1"/>
                </a:solidFill>
                <a:effectLst/>
                <a:latin typeface="+mn-lt"/>
                <a:ea typeface="+mn-ea"/>
                <a:cs typeface="+mn-cs"/>
              </a:rPr>
              <a:t>Nous sommes heureux de vous retrouver afin</a:t>
            </a:r>
            <a:r>
              <a:rPr lang="fr-FR" sz="1200" kern="1200" baseline="0" dirty="0">
                <a:solidFill>
                  <a:schemeClr val="tx1"/>
                </a:solidFill>
                <a:effectLst/>
                <a:latin typeface="+mn-lt"/>
                <a:ea typeface="+mn-ea"/>
                <a:cs typeface="+mn-cs"/>
              </a:rPr>
              <a:t> de vous rendre compte de la gestion de notre Caisse sur l’année écoulée. </a:t>
            </a:r>
          </a:p>
          <a:p>
            <a:pPr algn="just"/>
            <a:r>
              <a:rPr lang="fr-FR"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L’Assemblée générale est un évènement statutaire, mais c’est aussi un moment convivial et de rencontre. Nous pourrons échanger ensemble.</a:t>
            </a:r>
            <a:endParaRPr lang="fr-FR" sz="1200" dirty="0">
              <a:effectLst/>
              <a:latin typeface="Arial" panose="020B0604020202020204" pitchFamily="34" charset="0"/>
              <a:ea typeface="Times New Roman" panose="02020603050405020304" pitchFamily="18" charset="0"/>
            </a:endParaRPr>
          </a:p>
          <a:p>
            <a:pPr algn="just" hangingPunct="0"/>
            <a:r>
              <a:rPr lang="fr-FR"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Merci de votre participation qui témoigne de l’intérêt que vous portez à notre Caisse et au Crédit Mutuel.</a:t>
            </a:r>
            <a:endParaRPr lang="fr-FR" sz="1200" dirty="0">
              <a:effectLst/>
              <a:latin typeface="Arial" panose="020B0604020202020204" pitchFamily="34" charset="0"/>
              <a:ea typeface="Times New Roman" panose="02020603050405020304" pitchFamily="18" charset="0"/>
            </a:endParaRPr>
          </a:p>
          <a:p>
            <a:pPr algn="just" hangingPunct="0"/>
            <a:r>
              <a:rPr lang="fr-FR"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C'est une preuve de confiance, c'est aussi un encouragement pour notre action.    </a:t>
            </a:r>
            <a:endParaRPr lang="fr-FR" sz="1200" dirty="0">
              <a:effectLst/>
              <a:latin typeface="Arial" panose="020B0604020202020204" pitchFamily="34" charset="0"/>
              <a:ea typeface="Times New Roman" panose="02020603050405020304" pitchFamily="18" charset="0"/>
            </a:endParaRPr>
          </a:p>
          <a:p>
            <a:pPr algn="just"/>
            <a:endParaRPr lang="fr-FR" sz="1200" kern="1200" baseline="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1</a:t>
            </a:fld>
            <a:endParaRPr lang="fr-FR"/>
          </a:p>
        </p:txBody>
      </p:sp>
    </p:spTree>
    <p:extLst>
      <p:ext uri="{BB962C8B-B14F-4D97-AF65-F5344CB8AC3E}">
        <p14:creationId xmlns:p14="http://schemas.microsoft.com/office/powerpoint/2010/main" val="2267670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 dividende sociétal, c’est 15% du résultat net de l’ensemble du groupe Crédit Mutuel Alliance fédérale que nous voulons mobiliser pour la transformation écologique et la solidarité sociale et territoriale. </a:t>
            </a:r>
          </a:p>
          <a:p>
            <a:r>
              <a:rPr lang="fr-FR"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C’est affecter 15% de notre résultat pour faire du bien autour de nous !</a:t>
            </a:r>
            <a:endParaRPr lang="fr-FR" dirty="0"/>
          </a:p>
        </p:txBody>
      </p:sp>
      <p:sp>
        <p:nvSpPr>
          <p:cNvPr id="4" name="Espace réservé du numéro de diapositive 3"/>
          <p:cNvSpPr>
            <a:spLocks noGrp="1"/>
          </p:cNvSpPr>
          <p:nvPr>
            <p:ph type="sldNum" sz="quarter" idx="5"/>
          </p:nvPr>
        </p:nvSpPr>
        <p:spPr/>
        <p:txBody>
          <a:bodyPr/>
          <a:lstStyle/>
          <a:p>
            <a:fld id="{0A4ED208-609E-4E28-8E36-CDBF9B5B8D57}" type="slidenum">
              <a:rPr lang="fr-FR" smtClean="0"/>
              <a:t>10</a:t>
            </a:fld>
            <a:endParaRPr lang="fr-FR"/>
          </a:p>
        </p:txBody>
      </p:sp>
    </p:spTree>
    <p:extLst>
      <p:ext uri="{BB962C8B-B14F-4D97-AF65-F5344CB8AC3E}">
        <p14:creationId xmlns:p14="http://schemas.microsoft.com/office/powerpoint/2010/main" val="820480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b="0" dirty="0">
                <a:solidFill>
                  <a:schemeClr val="tx1"/>
                </a:solidFill>
              </a:rPr>
              <a:t>Voici 4 illustrations des offres avec une tarification inclusive et solidaire.</a:t>
            </a:r>
          </a:p>
          <a:p>
            <a:pPr algn="just"/>
            <a:r>
              <a:rPr lang="fr-FR" b="0" dirty="0">
                <a:solidFill>
                  <a:schemeClr val="tx1"/>
                </a:solidFill>
              </a:rPr>
              <a:t>La suppression du questionnaire de santé pour l’acquisition du logement des emprunteurs a été étendu en 2025 aux emprunteurs relevant du marché des professionnels, entreprises et agriculteurs.</a:t>
            </a:r>
          </a:p>
          <a:p>
            <a:pPr algn="just"/>
            <a:r>
              <a:rPr lang="fr-FR" b="0" dirty="0">
                <a:solidFill>
                  <a:schemeClr val="tx1"/>
                </a:solidFill>
              </a:rPr>
              <a:t>95% des bénéficiaires du prêt étudiant solidaire estiment que le prêt à taux zéro leur permet de faire leurs études dans de meilleures conditions.</a:t>
            </a:r>
          </a:p>
          <a:p>
            <a:pPr algn="just"/>
            <a:r>
              <a:rPr lang="fr-FR" b="0" dirty="0">
                <a:solidFill>
                  <a:schemeClr val="tx1"/>
                </a:solidFill>
              </a:rPr>
              <a:t>La gratuité du package bancaire pour les associations qui en bénéficient, ont pu conduire d’autres actions avec cette économie.</a:t>
            </a:r>
          </a:p>
          <a:p>
            <a:pPr algn="just"/>
            <a:r>
              <a:rPr lang="fr-FR" b="0" dirty="0">
                <a:solidFill>
                  <a:schemeClr val="tx1"/>
                </a:solidFill>
              </a:rPr>
              <a:t>Le Livret d’Epargne pour les autres permet de bénéficier d’une rémunération attractive, complétée par le Dividende sociétal pour financer des projets associatifs et ouvrir droit à un crédit d’impôt. Par sa rémunération élevée et le crédit d’impôts, c’est un produit d’épargne très intéressant pour vous, sociétaires ! Et en plus vous soutenez les associations ! Depuis la création, ce sont 16,5 millions d’euros qui ont ainsi été versés aux associations.</a:t>
            </a:r>
          </a:p>
          <a:p>
            <a:pPr algn="just"/>
            <a:r>
              <a:rPr lang="fr-FR" b="0" dirty="0">
                <a:solidFill>
                  <a:schemeClr val="tx1"/>
                </a:solidFill>
              </a:rPr>
              <a:t>Un bel exemple de solidarité encouragée par le Dividende sociétal. </a:t>
            </a:r>
          </a:p>
          <a:p>
            <a:pPr algn="just"/>
            <a:endParaRPr lang="fr-FR" b="0" dirty="0">
              <a:solidFill>
                <a:schemeClr val="tx1"/>
              </a:solidFill>
            </a:endParaRPr>
          </a:p>
          <a:p>
            <a:endParaRPr lang="fr-FR" dirty="0"/>
          </a:p>
        </p:txBody>
      </p:sp>
      <p:sp>
        <p:nvSpPr>
          <p:cNvPr id="4" name="Espace réservé du numéro de diapositive 3"/>
          <p:cNvSpPr>
            <a:spLocks noGrp="1"/>
          </p:cNvSpPr>
          <p:nvPr>
            <p:ph type="sldNum" sz="quarter" idx="5"/>
          </p:nvPr>
        </p:nvSpPr>
        <p:spPr/>
        <p:txBody>
          <a:bodyPr/>
          <a:lstStyle/>
          <a:p>
            <a:fld id="{0A4ED208-609E-4E28-8E36-CDBF9B5B8D57}" type="slidenum">
              <a:rPr lang="fr-FR" smtClean="0"/>
              <a:t>11</a:t>
            </a:fld>
            <a:endParaRPr lang="fr-FR"/>
          </a:p>
        </p:txBody>
      </p:sp>
    </p:spTree>
    <p:extLst>
      <p:ext uri="{BB962C8B-B14F-4D97-AF65-F5344CB8AC3E}">
        <p14:creationId xmlns:p14="http://schemas.microsoft.com/office/powerpoint/2010/main" val="2238555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Plus que jamais nous croyons dans la force du mutualisme pour être utiles à nos sociétaires et pour construire un monde plus juste et plus durable.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Pour cultiver cette différence, nous veillons à la dynamique de notre démocratie et la représentativité des élus dans les conseils.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Tout ceci pour mieux servir les intérêts des sociétaires et contribuer efficacement au développement de la vie économique locale.</a:t>
            </a:r>
            <a:endParaRPr lang="fr-FR" sz="1800" dirty="0">
              <a:effectLst/>
              <a:latin typeface="Arial" panose="020B0604020202020204" pitchFamily="34" charset="0"/>
              <a:ea typeface="Times New Roman" panose="02020603050405020304" pitchFamily="18" charset="0"/>
            </a:endParaRPr>
          </a:p>
          <a:p>
            <a:pPr algn="just" hangingPunct="0"/>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endParaRPr>
          </a:p>
          <a:p>
            <a:pPr algn="just" hangingPunct="0"/>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Merci de votre attention !</a:t>
            </a:r>
            <a:endParaRPr lang="fr-FR" sz="1800" dirty="0">
              <a:effectLst/>
              <a:latin typeface="Arial" panose="020B0604020202020204" pitchFamily="34" charset="0"/>
              <a:ea typeface="Times New Roman" panose="02020603050405020304" pitchFamily="18" charset="0"/>
            </a:endParaRPr>
          </a:p>
          <a:p>
            <a:pPr algn="just" hangingPunct="0"/>
            <a:r>
              <a:rPr lang="fr-FR" sz="1200" i="1" kern="1200" dirty="0">
                <a:solidFill>
                  <a:schemeClr val="tx1"/>
                </a:solidFill>
                <a:effectLst/>
                <a:latin typeface="+mn-lt"/>
                <a:ea typeface="+mn-ea"/>
                <a:cs typeface="+mn-cs"/>
              </a:rPr>
              <a:t>Le PCA passe la parole au directeur pour la présentation du Bilan et du Compte de résultat.</a:t>
            </a:r>
            <a:endParaRPr lang="fr-FR" sz="1200" kern="1200" dirty="0">
              <a:solidFill>
                <a:schemeClr val="tx1"/>
              </a:solidFill>
              <a:effectLst/>
              <a:latin typeface="+mn-lt"/>
              <a:ea typeface="+mn-ea"/>
              <a:cs typeface="+mn-cs"/>
            </a:endParaRPr>
          </a:p>
          <a:p>
            <a:pPr algn="just"/>
            <a:endParaRPr lang="fr-FR" dirty="0"/>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12</a:t>
            </a:fld>
            <a:endParaRPr lang="fr-FR"/>
          </a:p>
        </p:txBody>
      </p:sp>
    </p:spTree>
    <p:extLst>
      <p:ext uri="{BB962C8B-B14F-4D97-AF65-F5344CB8AC3E}">
        <p14:creationId xmlns:p14="http://schemas.microsoft.com/office/powerpoint/2010/main" val="2120826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hangingPunct="0"/>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13</a:t>
            </a:fld>
            <a:endParaRPr lang="fr-FR"/>
          </a:p>
        </p:txBody>
      </p:sp>
    </p:spTree>
    <p:extLst>
      <p:ext uri="{BB962C8B-B14F-4D97-AF65-F5344CB8AC3E}">
        <p14:creationId xmlns:p14="http://schemas.microsoft.com/office/powerpoint/2010/main" val="2907020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Plus que jamais nous croyons dans la force du mutualisme pour être utiles à nos sociétaires et pour construire un monde plus juste et plus durable.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Pour cultiver cette différence, nous veillons à la dynamique de notre démocratie et la représentativité des élus dans les conseils.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Tout ceci pour mieux servir les intérêts des sociétaires et contribuer efficacement au développement de la vie économique locale.</a:t>
            </a:r>
            <a:endParaRPr lang="fr-FR" sz="1800" dirty="0">
              <a:effectLst/>
              <a:latin typeface="Arial" panose="020B0604020202020204" pitchFamily="34" charset="0"/>
              <a:ea typeface="Times New Roman" panose="02020603050405020304" pitchFamily="18" charset="0"/>
            </a:endParaRPr>
          </a:p>
          <a:p>
            <a:pPr algn="just" hangingPunct="0"/>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endParaRPr>
          </a:p>
          <a:p>
            <a:pPr algn="just" hangingPunct="0"/>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Merci de votre attention !</a:t>
            </a:r>
            <a:endParaRPr lang="fr-FR" sz="1800" dirty="0">
              <a:effectLst/>
              <a:latin typeface="Arial" panose="020B0604020202020204" pitchFamily="34" charset="0"/>
              <a:ea typeface="Times New Roman" panose="02020603050405020304" pitchFamily="18" charset="0"/>
            </a:endParaRPr>
          </a:p>
          <a:p>
            <a:pPr algn="just" hangingPunct="0"/>
            <a:r>
              <a:rPr lang="fr-FR" sz="1200" i="1" kern="1200" dirty="0">
                <a:solidFill>
                  <a:schemeClr val="tx1"/>
                </a:solidFill>
                <a:effectLst/>
                <a:latin typeface="+mn-lt"/>
                <a:ea typeface="+mn-ea"/>
                <a:cs typeface="+mn-cs"/>
              </a:rPr>
              <a:t>Le PCA passe la parole au directeur pour la présentation du Bilan et du Compte de résultat.</a:t>
            </a:r>
            <a:endParaRPr lang="fr-FR" sz="1200" kern="1200" dirty="0">
              <a:solidFill>
                <a:schemeClr val="tx1"/>
              </a:solidFill>
              <a:effectLst/>
              <a:latin typeface="+mn-lt"/>
              <a:ea typeface="+mn-ea"/>
              <a:cs typeface="+mn-cs"/>
            </a:endParaRPr>
          </a:p>
          <a:p>
            <a:pPr algn="just"/>
            <a:endParaRPr lang="fr-FR" dirty="0"/>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14</a:t>
            </a:fld>
            <a:endParaRPr lang="fr-FR"/>
          </a:p>
        </p:txBody>
      </p:sp>
    </p:spTree>
    <p:extLst>
      <p:ext uri="{BB962C8B-B14F-4D97-AF65-F5344CB8AC3E}">
        <p14:creationId xmlns:p14="http://schemas.microsoft.com/office/powerpoint/2010/main" val="935720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Mesdames, Messieurs, chers sociétaires, chers collègues,</a:t>
            </a:r>
            <a:endParaRPr lang="fr-FR" sz="1800" dirty="0">
              <a:effectLst/>
              <a:latin typeface="Times New Roman" panose="02020603050405020304" pitchFamily="18"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Tout d’abord, merci pour votre présence particulière ce soir.</a:t>
            </a:r>
            <a:endParaRPr lang="fr-FR" sz="1800" dirty="0">
              <a:effectLst/>
              <a:latin typeface="Times New Roman" panose="02020603050405020304" pitchFamily="18"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pPr algn="just"/>
            <a:r>
              <a:rPr lang="fr-FR"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Equipe de salariés</a:t>
            </a:r>
            <a:endParaRPr lang="fr-FR" sz="1800" dirty="0">
              <a:effectLst/>
              <a:latin typeface="Times New Roman" panose="02020603050405020304" pitchFamily="18"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 Président a retracé les mouvements au sein de l’équipe des salariés, je voudrais maintenant vous présenter toute l’équipe des salariés.</a:t>
            </a:r>
            <a:endParaRPr lang="fr-FR" sz="1800" dirty="0">
              <a:effectLst/>
              <a:latin typeface="Times New Roman" panose="02020603050405020304" pitchFamily="18"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Je vais leur demander de se lever pour que tout le monde puisse les voir.</a:t>
            </a:r>
            <a:endParaRPr lang="fr-FR" sz="1800" dirty="0">
              <a:effectLst/>
              <a:latin typeface="Times New Roman" panose="02020603050405020304" pitchFamily="18"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Je voudrais vous les présenter tous !</a:t>
            </a:r>
            <a:endParaRPr lang="fr-FR" sz="1800" dirty="0">
              <a:effectLst/>
              <a:latin typeface="Times New Roman" panose="02020603050405020304" pitchFamily="18" charset="0"/>
              <a:ea typeface="Times New Roman" panose="02020603050405020304" pitchFamily="18" charset="0"/>
            </a:endParaRPr>
          </a:p>
          <a:p>
            <a:pPr algn="just"/>
            <a:r>
              <a:rPr lang="fr-FR"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(Faire monter l’ensemble des salariés sur l’estrade et les nommer en précisant leurs fonctions et les faire applaudir). </a:t>
            </a:r>
            <a:endParaRPr lang="fr-FR" sz="1800" dirty="0">
              <a:effectLst/>
              <a:latin typeface="Times New Roman" panose="02020603050405020304" pitchFamily="18"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Les présenter en précisant leur activité, en pensant à l’intérêt du sociétaire » ; c’est à dire concrètement ce qu’ils font au quotidien accompagnement sur les projets immobiliers, accueil, chargement automates, cartes bancaires, accompagnement sur la prise en main de l’application bancaire…</a:t>
            </a:r>
            <a:endParaRPr lang="fr-FR" sz="1800" dirty="0">
              <a:effectLst/>
              <a:latin typeface="Times New Roman" panose="02020603050405020304" pitchFamily="18"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pPr algn="just"/>
            <a:r>
              <a:rPr lang="fr-FR"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Accueillir les nouveaux salariés</a:t>
            </a:r>
            <a:endParaRPr lang="fr-FR" sz="1800" dirty="0">
              <a:effectLst/>
              <a:latin typeface="Times New Roman" panose="02020603050405020304" pitchFamily="18" charset="0"/>
              <a:ea typeface="Times New Roman" panose="02020603050405020304" pitchFamily="18" charset="0"/>
            </a:endParaRPr>
          </a:p>
          <a:p>
            <a:pPr marL="342900" lvl="0" indent="-342900" algn="just">
              <a:buFont typeface="Calibri" panose="020F0502020204030204" pitchFamily="34" charset="0"/>
              <a:buChar char="-"/>
              <a:tabLst>
                <a:tab pos="457200" algn="l"/>
              </a:tabLst>
            </a:pPr>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Bienvenue à Prénom Nom, qui a rejoint la Caisse en remplacement de Prénom Nom.</a:t>
            </a:r>
            <a:endParaRPr lang="fr-FR"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Font typeface="Calibri" panose="020F0502020204030204" pitchFamily="34" charset="0"/>
              <a:buChar char="-"/>
              <a:tabLst>
                <a:tab pos="457200" algn="l"/>
              </a:tabLst>
            </a:pPr>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XXX connait déjà le Crédit Mutuel, et nous arrive de … et a bénéficié d’une évolution en nous rejoignant. XXX a suivi une formation (Master, </a:t>
            </a:r>
            <a:r>
              <a:rPr lang="fr-FR"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Bachelor</a:t>
            </a:r>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BTS etc…) et aura à cœur de faire votre connaissance. XXX nous arrive d’une entreprise extérieure, ce qui nous enrichira tous, vous et nous, et a à cœur de faire votre connaissance.</a:t>
            </a:r>
            <a:endParaRPr lang="fr-FR"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pPr algn="just"/>
            <a:r>
              <a:rPr lang="fr-FR"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Remercier les anciens salariés</a:t>
            </a:r>
            <a:endParaRPr lang="fr-FR" sz="1800" dirty="0">
              <a:effectLst/>
              <a:latin typeface="Times New Roman" panose="02020603050405020304" pitchFamily="18" charset="0"/>
              <a:ea typeface="Times New Roman" panose="02020603050405020304" pitchFamily="18" charset="0"/>
            </a:endParaRPr>
          </a:p>
          <a:p>
            <a:pPr marL="342900" lvl="0" indent="-342900" algn="just">
              <a:buFont typeface="Calibri" panose="020F0502020204030204" pitchFamily="34" charset="0"/>
              <a:buChar char="-"/>
              <a:tabLst>
                <a:tab pos="457200" algn="l"/>
              </a:tabLst>
            </a:pPr>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Merci à Prénom Nom, nous avons apprécié votre disponibilité et votre engagement professionnel. Nous vous souhaitons une belle poursuite dans vos activités.</a:t>
            </a:r>
            <a:endParaRPr lang="fr-FR"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Font typeface="Calibri" panose="020F0502020204030204" pitchFamily="34" charset="0"/>
              <a:buChar char="-"/>
              <a:tabLst>
                <a:tab pos="457200" algn="l"/>
              </a:tabLst>
            </a:pPr>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XXX est parti exercer son métier/un nouveau métier/a bénéficié d’une promotion/ toujours au Crédit Mutuel (les sociétaires seront rassurés/flattés de savoir que « leur » conseiller/conseillère a bénéficié d’une évolution et acceptent mieux l’arrivée de quelqu’un de nouveau), cela valorise la politique du Groupe en matière de gestion de carrières.</a:t>
            </a:r>
            <a:endParaRPr lang="fr-FR"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Merci pour la confiance que vous accordez à l’équipe de votre Caisse. Je remercie les salariés pour leur professionnalisme, leur disponibilité. Ils sont tous particulièrement mobilisés et assurent à l’ensemble des sociétaires et clients une remarquable qualité de service pour continuer à honorer leur confiance.</a:t>
            </a:r>
            <a:endParaRPr lang="fr-FR" sz="1800" dirty="0">
              <a:effectLst/>
              <a:latin typeface="Times New Roman" panose="02020603050405020304" pitchFamily="18"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pPr marL="342900" lvl="0" indent="-342900" algn="just">
              <a:buFont typeface="Wingdings" panose="05000000000000000000" pitchFamily="2" charset="2"/>
              <a:buChar char=""/>
              <a:tabLst>
                <a:tab pos="457200" algn="l"/>
              </a:tabLst>
            </a:pPr>
            <a:r>
              <a:rPr lang="fr-FR" sz="1800" kern="1200" dirty="0">
                <a:solidFill>
                  <a:srgbClr val="000000"/>
                </a:solidFill>
                <a:effectLst/>
                <a:latin typeface="Calibri" panose="020F0502020204030204" pitchFamily="34" charset="0"/>
                <a:ea typeface="Times New Roman" panose="02020603050405020304" pitchFamily="18" charset="0"/>
              </a:rPr>
              <a:t>Faire applaudir l’équipe de salariés</a:t>
            </a:r>
            <a:endParaRPr lang="fr-FR" sz="1800" dirty="0">
              <a:effectLst/>
              <a:latin typeface="Times New Roman" panose="02020603050405020304" pitchFamily="18" charset="0"/>
              <a:ea typeface="Times New Roman" panose="02020603050405020304" pitchFamily="18" charset="0"/>
            </a:endParaRPr>
          </a:p>
          <a:p>
            <a:pPr marL="342900" lvl="0" indent="-342900" algn="just">
              <a:buSzPts val="1100"/>
              <a:buFont typeface="Wingdings" panose="05000000000000000000" pitchFamily="2" charset="2"/>
              <a:buChar char=""/>
            </a:pPr>
            <a:endParaRPr lang="fr-FR" sz="1200" dirty="0">
              <a:effectLst/>
              <a:latin typeface="Arial" panose="020B0604020202020204" pitchFamily="34" charset="0"/>
              <a:ea typeface="Times New Roman" panose="02020603050405020304" pitchFamily="18" charset="0"/>
              <a:cs typeface="Calibri" panose="020F0502020204030204" pitchFamily="34" charset="0"/>
            </a:endParaRPr>
          </a:p>
          <a:p>
            <a:pPr algn="just"/>
            <a:r>
              <a:rPr lang="fr-FR" sz="1200" dirty="0">
                <a:effectLst/>
                <a:latin typeface="Calibri" panose="020F0502020204030204" pitchFamily="34" charset="0"/>
                <a:ea typeface="Times New Roman" panose="02020603050405020304" pitchFamily="18" charset="0"/>
              </a:rPr>
              <a:t> </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15</a:t>
            </a:fld>
            <a:endParaRPr lang="fr-FR"/>
          </a:p>
        </p:txBody>
      </p:sp>
    </p:spTree>
    <p:extLst>
      <p:ext uri="{BB962C8B-B14F-4D97-AF65-F5344CB8AC3E}">
        <p14:creationId xmlns:p14="http://schemas.microsoft.com/office/powerpoint/2010/main" val="863237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A32AC0F-1CCE-4541-AF54-581700FAA3B5}" type="slidenum">
              <a:rPr lang="fr-FR" smtClean="0"/>
              <a:t>16</a:t>
            </a:fld>
            <a:endParaRPr lang="fr-FR"/>
          </a:p>
        </p:txBody>
      </p:sp>
    </p:spTree>
    <p:extLst>
      <p:ext uri="{BB962C8B-B14F-4D97-AF65-F5344CB8AC3E}">
        <p14:creationId xmlns:p14="http://schemas.microsoft.com/office/powerpoint/2010/main" val="3557853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Votre Caisse vous accompagne au quotidien, à ce titre elle collecte votre épargne, met à disposition les fonds nécessaires</a:t>
            </a:r>
            <a:r>
              <a:rPr lang="fr-FR" baseline="0" dirty="0"/>
              <a:t> pour vous accompagner dans les financements et en parallèle, elle propose et vend des services, tels que les assurances, la banque au quotidien, la téléphonie etc…</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A2F9AFCB-4E96-4417-BD1E-28DA341076FA}" type="slidenum">
              <a:rPr lang="fr-FR" smtClean="0"/>
              <a:t>17</a:t>
            </a:fld>
            <a:endParaRPr lang="fr-FR"/>
          </a:p>
        </p:txBody>
      </p:sp>
    </p:spTree>
    <p:extLst>
      <p:ext uri="{BB962C8B-B14F-4D97-AF65-F5344CB8AC3E}">
        <p14:creationId xmlns:p14="http://schemas.microsoft.com/office/powerpoint/2010/main" val="26687110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Vous êtes 204</a:t>
            </a:r>
            <a:r>
              <a:rPr lang="fr-FR" baseline="0" dirty="0"/>
              <a:t> </a:t>
            </a:r>
            <a:r>
              <a:rPr lang="fr-FR" dirty="0"/>
              <a:t>sociétaires à</a:t>
            </a:r>
            <a:r>
              <a:rPr lang="fr-FR" baseline="0" dirty="0"/>
              <a:t> nous avoir rejoint et 234 clients. La Caisse compte au total 5 055 clients.</a:t>
            </a:r>
          </a:p>
          <a:p>
            <a:r>
              <a:rPr lang="fr-FR" baseline="0" dirty="0"/>
              <a:t>Nous vous remercions pour votre confiance. N’hésitez pas à parler de nous autour de vous.</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A2F9AFCB-4E96-4417-BD1E-28DA341076FA}" type="slidenum">
              <a:rPr lang="fr-FR" smtClean="0"/>
              <a:t>18</a:t>
            </a:fld>
            <a:endParaRPr lang="fr-FR"/>
          </a:p>
        </p:txBody>
      </p:sp>
    </p:spTree>
    <p:extLst>
      <p:ext uri="{BB962C8B-B14F-4D97-AF65-F5344CB8AC3E}">
        <p14:creationId xmlns:p14="http://schemas.microsoft.com/office/powerpoint/2010/main" val="1526911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Nous passons maintenant aux ressources de votre Caisse. Votre Caisse dispose de l’épargne bancaire, des fonds propres qui sont reversés à la Caisse Fédérale de Crédit Mutuel. Celle-ci centralise les ressources et elle met les fonds à disposition de la Caisse pour financer les prêts.</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A2F9AFCB-4E96-4417-BD1E-28DA341076FA}" type="slidenum">
              <a:rPr lang="fr-FR" smtClean="0"/>
              <a:t>19</a:t>
            </a:fld>
            <a:endParaRPr lang="fr-FR"/>
          </a:p>
        </p:txBody>
      </p:sp>
    </p:spTree>
    <p:extLst>
      <p:ext uri="{BB962C8B-B14F-4D97-AF65-F5344CB8AC3E}">
        <p14:creationId xmlns:p14="http://schemas.microsoft.com/office/powerpoint/2010/main" val="3725474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hangingPunct="0"/>
            <a:endParaRPr lang="fr-FR" sz="1200" kern="1200" dirty="0">
              <a:solidFill>
                <a:schemeClr val="tx1"/>
              </a:solidFill>
              <a:effectLst/>
              <a:latin typeface="+mn-lt"/>
              <a:ea typeface="+mn-ea"/>
              <a:cs typeface="+mn-cs"/>
            </a:endParaRPr>
          </a:p>
          <a:p>
            <a:pPr algn="just" hangingPunct="0"/>
            <a:r>
              <a:rPr lang="fr-FR" sz="1200" kern="1200" dirty="0">
                <a:solidFill>
                  <a:schemeClr val="tx1"/>
                </a:solidFill>
                <a:effectLst/>
                <a:latin typeface="+mn-lt"/>
                <a:ea typeface="+mn-ea"/>
                <a:cs typeface="+mn-cs"/>
              </a:rPr>
              <a:t>A mes côtés ce soir,</a:t>
            </a:r>
          </a:p>
          <a:p>
            <a:pPr algn="just" hangingPunct="0"/>
            <a:r>
              <a:rPr lang="fr-FR" sz="1200" kern="1200" dirty="0">
                <a:solidFill>
                  <a:schemeClr val="tx1"/>
                </a:solidFill>
                <a:effectLst/>
                <a:latin typeface="+mn-lt"/>
                <a:ea typeface="+mn-ea"/>
                <a:cs typeface="+mn-cs"/>
              </a:rPr>
              <a:t>M / Mme xxx  </a:t>
            </a:r>
            <a:r>
              <a:rPr lang="fr-FR" sz="1200" kern="1200" dirty="0" err="1">
                <a:solidFill>
                  <a:schemeClr val="tx1"/>
                </a:solidFill>
                <a:effectLst/>
                <a:latin typeface="+mn-lt"/>
                <a:ea typeface="+mn-ea"/>
                <a:cs typeface="+mn-cs"/>
              </a:rPr>
              <a:t>xxxx</a:t>
            </a:r>
            <a:r>
              <a:rPr lang="fr-FR" sz="1200" kern="1200" dirty="0">
                <a:solidFill>
                  <a:schemeClr val="tx1"/>
                </a:solidFill>
                <a:effectLst/>
                <a:latin typeface="+mn-lt"/>
                <a:ea typeface="+mn-ea"/>
                <a:cs typeface="+mn-cs"/>
              </a:rPr>
              <a:t>, Président / Présidente du conseil de surveillance</a:t>
            </a:r>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2</a:t>
            </a:fld>
            <a:endParaRPr lang="fr-FR"/>
          </a:p>
        </p:txBody>
      </p:sp>
    </p:spTree>
    <p:extLst>
      <p:ext uri="{BB962C8B-B14F-4D97-AF65-F5344CB8AC3E}">
        <p14:creationId xmlns:p14="http://schemas.microsoft.com/office/powerpoint/2010/main" val="1997152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Certains dépôts sont</a:t>
            </a:r>
            <a:r>
              <a:rPr lang="fr-FR" baseline="0" dirty="0"/>
              <a:t> reversés à la Caisse des Dépôts et Consignations et ne peuvent être utilisés dans le cadre des prêts.</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A2F9AFCB-4E96-4417-BD1E-28DA341076FA}" type="slidenum">
              <a:rPr lang="fr-FR" smtClean="0"/>
              <a:t>20</a:t>
            </a:fld>
            <a:endParaRPr lang="fr-FR"/>
          </a:p>
        </p:txBody>
      </p:sp>
    </p:spTree>
    <p:extLst>
      <p:ext uri="{BB962C8B-B14F-4D97-AF65-F5344CB8AC3E}">
        <p14:creationId xmlns:p14="http://schemas.microsoft.com/office/powerpoint/2010/main" val="1424039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Nous retrouvons ici</a:t>
            </a:r>
            <a:r>
              <a:rPr lang="fr-FR" baseline="0" dirty="0"/>
              <a:t> la diapositive relative à votre épargne pour un total de 174 544 milliers d’euros principalement investie sur de l’épargne bancaire.</a:t>
            </a:r>
          </a:p>
          <a:p>
            <a:r>
              <a:rPr lang="fr-FR" baseline="0" dirty="0"/>
              <a:t>Nous vous invitons à réaliser un bilan épargne avec votre chargé de clientèle qui saura vous proposer la solution la mieux adaptée à vos besoins et projets.</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A2F9AFCB-4E96-4417-BD1E-28DA341076FA}" type="slidenum">
              <a:rPr lang="fr-FR" smtClean="0"/>
              <a:t>21</a:t>
            </a:fld>
            <a:endParaRPr lang="fr-FR"/>
          </a:p>
        </p:txBody>
      </p:sp>
    </p:spTree>
    <p:extLst>
      <p:ext uri="{BB962C8B-B14F-4D97-AF65-F5344CB8AC3E}">
        <p14:creationId xmlns:p14="http://schemas.microsoft.com/office/powerpoint/2010/main" val="6988256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Nous</a:t>
            </a:r>
            <a:r>
              <a:rPr lang="fr-FR" baseline="0" dirty="0"/>
              <a:t> voyons ici les différents postes qui composent l’épargne que vous nous confiez.</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A2F9AFCB-4E96-4417-BD1E-28DA341076FA}" type="slidenum">
              <a:rPr lang="fr-FR" smtClean="0"/>
              <a:t>22</a:t>
            </a:fld>
            <a:endParaRPr lang="fr-FR"/>
          </a:p>
        </p:txBody>
      </p:sp>
    </p:spTree>
    <p:extLst>
      <p:ext uri="{BB962C8B-B14F-4D97-AF65-F5344CB8AC3E}">
        <p14:creationId xmlns:p14="http://schemas.microsoft.com/office/powerpoint/2010/main" val="1734919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Nous retrouvons sur cette diapositive la synthèse de bilan passif pour un total de 268 924 milliers d’euros.</a:t>
            </a:r>
          </a:p>
          <a:p>
            <a:endParaRPr lang="fr-FR" dirty="0"/>
          </a:p>
        </p:txBody>
      </p:sp>
      <p:sp>
        <p:nvSpPr>
          <p:cNvPr id="4" name="Espace réservé du numéro de diapositive 3"/>
          <p:cNvSpPr>
            <a:spLocks noGrp="1"/>
          </p:cNvSpPr>
          <p:nvPr>
            <p:ph type="sldNum" sz="quarter" idx="10"/>
          </p:nvPr>
        </p:nvSpPr>
        <p:spPr/>
        <p:txBody>
          <a:bodyPr/>
          <a:lstStyle/>
          <a:p>
            <a:fld id="{A2F9AFCB-4E96-4417-BD1E-28DA341076FA}" type="slidenum">
              <a:rPr lang="fr-FR" smtClean="0"/>
              <a:t>23</a:t>
            </a:fld>
            <a:endParaRPr lang="fr-FR"/>
          </a:p>
        </p:txBody>
      </p:sp>
    </p:spTree>
    <p:extLst>
      <p:ext uri="{BB962C8B-B14F-4D97-AF65-F5344CB8AC3E}">
        <p14:creationId xmlns:p14="http://schemas.microsoft.com/office/powerpoint/2010/main" val="8930593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Nous abordons ici l’utilisation des ressources de votre Caisse</a:t>
            </a:r>
            <a:r>
              <a:rPr lang="fr-FR" baseline="0" dirty="0"/>
              <a:t>. La Caisse reverse les dépôts et les fonds propres à la Caisse Fédérale de Crédit Mutuel, elle accorde des prêts. Enfin, pour fonctionner, elle possède des locaux, du matériel informatique etc… tout ceci représente l’actif de votre Caisse.</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A2F9AFCB-4E96-4417-BD1E-28DA341076FA}" type="slidenum">
              <a:rPr lang="fr-FR" smtClean="0"/>
              <a:t>24</a:t>
            </a:fld>
            <a:endParaRPr lang="fr-FR"/>
          </a:p>
        </p:txBody>
      </p:sp>
    </p:spTree>
    <p:extLst>
      <p:ext uri="{BB962C8B-B14F-4D97-AF65-F5344CB8AC3E}">
        <p14:creationId xmlns:p14="http://schemas.microsoft.com/office/powerpoint/2010/main" val="33588911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Ici une diapositive qui reprend le total du</a:t>
            </a:r>
            <a:r>
              <a:rPr lang="fr-FR" baseline="0" dirty="0"/>
              <a:t> bilan actif pour un montant de 268 924 milliers d’euros.</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A2F9AFCB-4E96-4417-BD1E-28DA341076FA}" type="slidenum">
              <a:rPr lang="fr-FR" smtClean="0"/>
              <a:t>25</a:t>
            </a:fld>
            <a:endParaRPr lang="fr-FR"/>
          </a:p>
        </p:txBody>
      </p:sp>
    </p:spTree>
    <p:extLst>
      <p:ext uri="{BB962C8B-B14F-4D97-AF65-F5344CB8AC3E}">
        <p14:creationId xmlns:p14="http://schemas.microsoft.com/office/powerpoint/2010/main" val="31827879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a:t>
            </a:r>
            <a:r>
              <a:rPr lang="fr-FR" baseline="0" dirty="0"/>
              <a:t> encours de crédits sont répartis sur plusieurs postes à savoir court, moyen et long terme et selon différentes catégories.</a:t>
            </a:r>
          </a:p>
          <a:p>
            <a:r>
              <a:rPr lang="fr-FR" baseline="0" dirty="0"/>
              <a:t>Nous accompagnons les particuliers, les professionnels et les OBNL. N’hésitez pas à nous confier vos projets d’achat, votre conseiller se tient à votre disposition.</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A2F9AFCB-4E96-4417-BD1E-28DA341076FA}" type="slidenum">
              <a:rPr lang="fr-FR" smtClean="0"/>
              <a:t>26</a:t>
            </a:fld>
            <a:endParaRPr lang="fr-FR"/>
          </a:p>
        </p:txBody>
      </p:sp>
    </p:spTree>
    <p:extLst>
      <p:ext uri="{BB962C8B-B14F-4D97-AF65-F5344CB8AC3E}">
        <p14:creationId xmlns:p14="http://schemas.microsoft.com/office/powerpoint/2010/main" val="3798000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Nous</a:t>
            </a:r>
            <a:r>
              <a:rPr lang="fr-FR" baseline="0" dirty="0"/>
              <a:t> avons financé 1 313 véhicules, travaux, prêts personnels pour des projets divers et variés (voyages, mariages etc…).</a:t>
            </a:r>
          </a:p>
          <a:p>
            <a:r>
              <a:rPr lang="fr-FR" baseline="0" dirty="0"/>
              <a:t>Nous avons financé 111 projets immobiliers, sans oublier nos professionnels que nous accompagnons au quotidien.</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A2F9AFCB-4E96-4417-BD1E-28DA341076FA}" type="slidenum">
              <a:rPr lang="fr-FR" smtClean="0"/>
              <a:t>27</a:t>
            </a:fld>
            <a:endParaRPr lang="fr-FR"/>
          </a:p>
        </p:txBody>
      </p:sp>
    </p:spTree>
    <p:extLst>
      <p:ext uri="{BB962C8B-B14F-4D97-AF65-F5344CB8AC3E}">
        <p14:creationId xmlns:p14="http://schemas.microsoft.com/office/powerpoint/2010/main" val="943205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Cette diapositive</a:t>
            </a:r>
            <a:r>
              <a:rPr lang="fr-FR" baseline="0" dirty="0"/>
              <a:t> reprend le pourcentage des crédits débloqués.</a:t>
            </a:r>
          </a:p>
          <a:p>
            <a:endParaRPr lang="fr-FR" baseline="0" dirty="0"/>
          </a:p>
        </p:txBody>
      </p:sp>
      <p:sp>
        <p:nvSpPr>
          <p:cNvPr id="4" name="Espace réservé du numéro de diapositive 3"/>
          <p:cNvSpPr>
            <a:spLocks noGrp="1"/>
          </p:cNvSpPr>
          <p:nvPr>
            <p:ph type="sldNum" sz="quarter" idx="10"/>
          </p:nvPr>
        </p:nvSpPr>
        <p:spPr/>
        <p:txBody>
          <a:bodyPr/>
          <a:lstStyle/>
          <a:p>
            <a:fld id="{A2F9AFCB-4E96-4417-BD1E-28DA341076FA}" type="slidenum">
              <a:rPr lang="fr-FR" smtClean="0"/>
              <a:t>28</a:t>
            </a:fld>
            <a:endParaRPr lang="fr-FR"/>
          </a:p>
        </p:txBody>
      </p:sp>
    </p:spTree>
    <p:extLst>
      <p:ext uri="{BB962C8B-B14F-4D97-AF65-F5344CB8AC3E}">
        <p14:creationId xmlns:p14="http://schemas.microsoft.com/office/powerpoint/2010/main" val="225042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Comme indiqué précédemment, votre Caisse rend et vend des services.</a:t>
            </a:r>
            <a:br>
              <a:rPr lang="fr-FR" dirty="0"/>
            </a:br>
            <a:r>
              <a:rPr lang="fr-FR" dirty="0"/>
              <a:t>A</a:t>
            </a:r>
            <a:r>
              <a:rPr lang="fr-FR" baseline="0" dirty="0"/>
              <a:t> ce titre, vous êtes 3 568 à nous faire confiance dans le domaine des assurances et nous gérons 10 666 contrats d’assurance.</a:t>
            </a:r>
          </a:p>
          <a:p>
            <a:r>
              <a:rPr lang="fr-FR" baseline="0" dirty="0"/>
              <a:t>Vous êtes également nombreux à nous faire confiance dans la protection de votre domicile.</a:t>
            </a:r>
          </a:p>
          <a:p>
            <a:r>
              <a:rPr lang="fr-FR" baseline="0" dirty="0"/>
              <a:t>Votre chargé de clientèle se tient à votre disposition pour réaliser un bilan assurance et vous conseiller au mieux de vos intérêts.</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A2F9AFCB-4E96-4417-BD1E-28DA341076FA}" type="slidenum">
              <a:rPr lang="fr-FR" smtClean="0"/>
              <a:t>29</a:t>
            </a:fld>
            <a:endParaRPr lang="fr-FR"/>
          </a:p>
        </p:txBody>
      </p:sp>
    </p:spTree>
    <p:extLst>
      <p:ext uri="{BB962C8B-B14F-4D97-AF65-F5344CB8AC3E}">
        <p14:creationId xmlns:p14="http://schemas.microsoft.com/office/powerpoint/2010/main" val="2590309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hangingPunct="0"/>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Afin de nous permettre d'ouvrir les travaux de cette assemblée je vais appeler 2 scrutateurs</a:t>
            </a:r>
            <a:endParaRPr lang="fr-FR" sz="1800" dirty="0">
              <a:effectLst/>
              <a:latin typeface="Arial" panose="020B0604020202020204" pitchFamily="34" charset="0"/>
              <a:ea typeface="Times New Roman" panose="02020603050405020304" pitchFamily="18" charset="0"/>
            </a:endParaRPr>
          </a:p>
          <a:p>
            <a:pPr algn="just" hangingPunct="0"/>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 / Mme                  </a:t>
            </a:r>
            <a:endParaRPr lang="fr-FR" sz="1800" dirty="0">
              <a:effectLst/>
              <a:latin typeface="Arial" panose="020B0604020202020204" pitchFamily="34" charset="0"/>
              <a:ea typeface="Times New Roman" panose="02020603050405020304" pitchFamily="18" charset="0"/>
            </a:endParaRPr>
          </a:p>
          <a:p>
            <a:pPr algn="just" hangingPunct="0"/>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 / Mme </a:t>
            </a:r>
            <a:endParaRPr lang="fr-FR" sz="1800" dirty="0">
              <a:effectLst/>
              <a:latin typeface="Arial" panose="020B0604020202020204" pitchFamily="34" charset="0"/>
              <a:ea typeface="Times New Roman" panose="02020603050405020304" pitchFamily="18" charset="0"/>
            </a:endParaRPr>
          </a:p>
          <a:p>
            <a:pPr algn="just" hangingPunct="0"/>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 / Mme   </a:t>
            </a:r>
            <a:r>
              <a:rPr lang="fr-FR"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xxxxx</a:t>
            </a:r>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notre Directeur / Directrice de la caisse, assurera la fonction de secrétaire, conformément aux dispositions statutaires. J’assurerai le Présidence de l’Assemblée.</a:t>
            </a:r>
            <a:endParaRPr lang="fr-FR" sz="1800" dirty="0">
              <a:effectLst/>
              <a:latin typeface="Arial" panose="020B0604020202020204" pitchFamily="34" charset="0"/>
              <a:ea typeface="Times New Roman" panose="02020603050405020304" pitchFamily="18" charset="0"/>
            </a:endParaRPr>
          </a:p>
          <a:p>
            <a:pPr algn="just" hangingPunct="0"/>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 Bureau ainsi constitué, nous pouvons déclarer la séance ouverte.</a:t>
            </a:r>
            <a:endParaRPr lang="fr-FR" sz="1800" dirty="0">
              <a:effectLst/>
              <a:latin typeface="Arial" panose="020B0604020202020204" pitchFamily="34" charset="0"/>
              <a:ea typeface="Times New Roman" panose="02020603050405020304" pitchFamily="18" charset="0"/>
            </a:endParaRPr>
          </a:p>
          <a:p>
            <a:pPr algn="just" hangingPunct="0"/>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endParaRPr>
          </a:p>
          <a:p>
            <a:pPr algn="just" hangingPunct="0"/>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Je précise que nous tenons à votre disposition l'ensemble des documents nécessaires au déroulement de cette Assemblée Générale.</a:t>
            </a:r>
            <a:endParaRPr lang="fr-FR" sz="1800" dirty="0">
              <a:effectLst/>
              <a:latin typeface="Arial" panose="020B0604020202020204" pitchFamily="34" charset="0"/>
              <a:ea typeface="Times New Roman" panose="02020603050405020304" pitchFamily="18" charset="0"/>
            </a:endParaRPr>
          </a:p>
          <a:p>
            <a:pPr algn="just" hangingPunct="0"/>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[(Pour mémoire sans les citer)</a:t>
            </a:r>
            <a:endParaRPr lang="fr-FR" sz="1800" dirty="0">
              <a:effectLst/>
              <a:latin typeface="Arial" panose="020B0604020202020204" pitchFamily="34" charset="0"/>
              <a:ea typeface="Times New Roman" panose="02020603050405020304" pitchFamily="18" charset="0"/>
            </a:endParaRPr>
          </a:p>
          <a:p>
            <a:pPr algn="just" hangingPunct="0"/>
            <a:r>
              <a:rPr lang="fr-FR"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Les statuts de la caisse.</a:t>
            </a:r>
            <a:endParaRPr lang="fr-FR" sz="1800" dirty="0">
              <a:effectLst/>
              <a:latin typeface="Arial" panose="020B0604020202020204" pitchFamily="34" charset="0"/>
              <a:ea typeface="Times New Roman" panose="02020603050405020304" pitchFamily="18" charset="0"/>
            </a:endParaRPr>
          </a:p>
          <a:p>
            <a:pPr algn="just" hangingPunct="0"/>
            <a:r>
              <a:rPr lang="fr-FR"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Les feuilles d’émargement des sociétaires ayant voté directement ou en tant que représentants avec des pouvoirs    </a:t>
            </a:r>
            <a:endParaRPr lang="fr-FR" sz="1800" dirty="0">
              <a:effectLst/>
              <a:latin typeface="Arial" panose="020B0604020202020204" pitchFamily="34" charset="0"/>
              <a:ea typeface="Times New Roman" panose="02020603050405020304" pitchFamily="18" charset="0"/>
            </a:endParaRPr>
          </a:p>
          <a:p>
            <a:pPr algn="just" hangingPunct="0"/>
            <a:r>
              <a:rPr lang="fr-FR"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Le texte des résolutions soumises à l'assemblée.</a:t>
            </a:r>
            <a:endParaRPr lang="fr-FR" sz="1800" dirty="0">
              <a:effectLst/>
              <a:latin typeface="Arial" panose="020B0604020202020204" pitchFamily="34" charset="0"/>
              <a:ea typeface="Times New Roman" panose="02020603050405020304" pitchFamily="18" charset="0"/>
            </a:endParaRPr>
          </a:p>
          <a:p>
            <a:pPr algn="just" hangingPunct="0"/>
            <a:r>
              <a:rPr lang="fr-FR"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Un exemplaire du journal d'annonces légales contenant l'avis de convocation</a:t>
            </a:r>
            <a:endParaRPr lang="fr-FR" sz="1800" dirty="0">
              <a:effectLst/>
              <a:latin typeface="Arial" panose="020B0604020202020204" pitchFamily="34" charset="0"/>
              <a:ea typeface="Times New Roman" panose="02020603050405020304" pitchFamily="18" charset="0"/>
            </a:endParaRPr>
          </a:p>
          <a:p>
            <a:pPr algn="just" hangingPunct="0"/>
            <a:r>
              <a:rPr lang="fr-FR"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L'inventaire, le bilan, le compte d'exploitation générale et le compte de résultats de l'exercice écoulé.</a:t>
            </a:r>
            <a:endParaRPr lang="fr-FR" sz="1800" dirty="0">
              <a:effectLst/>
              <a:latin typeface="Arial" panose="020B0604020202020204" pitchFamily="34" charset="0"/>
              <a:ea typeface="Times New Roman" panose="02020603050405020304" pitchFamily="18" charset="0"/>
            </a:endParaRPr>
          </a:p>
          <a:p>
            <a:pPr algn="just" hangingPunct="0"/>
            <a:r>
              <a:rPr lang="fr-FR"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Le rapport général et le rapport spécial de l'inspection</a:t>
            </a:r>
            <a:endParaRPr lang="fr-FR" sz="1800" dirty="0">
              <a:effectLst/>
              <a:latin typeface="Arial" panose="020B0604020202020204" pitchFamily="34" charset="0"/>
              <a:ea typeface="Times New Roman" panose="02020603050405020304" pitchFamily="18" charset="0"/>
            </a:endParaRPr>
          </a:p>
          <a:p>
            <a:pPr algn="just" hangingPunct="0"/>
            <a:r>
              <a:rPr lang="fr-FR" sz="1800" i="1" kern="1200" dirty="0">
                <a:solidFill>
                  <a:srgbClr val="1F3864"/>
                </a:solidFill>
                <a:effectLst/>
                <a:latin typeface="Calibri" panose="020F0502020204030204" pitchFamily="34" charset="0"/>
                <a:ea typeface="Times New Roman" panose="02020603050405020304" pitchFamily="18" charset="0"/>
              </a:rPr>
              <a:t>(prendre avec vous le tableau extrait de INVIT des votes réalisés en amont de l’AG sur lequel vous ajouterez les votes réalisés pendant l’AG).]</a:t>
            </a:r>
            <a:endParaRPr lang="fr-FR" sz="1800" dirty="0">
              <a:effectLst/>
              <a:latin typeface="Arial" panose="020B0604020202020204" pitchFamily="34" charset="0"/>
              <a:ea typeface="Times New Roman" panose="02020603050405020304" pitchFamily="18" charset="0"/>
            </a:endParaRPr>
          </a:p>
          <a:p>
            <a:pPr algn="just" hangingPunct="0"/>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Je vous propose de démarrer nos travaux sans plus attendre.</a:t>
            </a:r>
            <a:endParaRPr lang="fr-FR" sz="1800" dirty="0">
              <a:effectLst/>
              <a:latin typeface="Arial" panose="020B0604020202020204" pitchFamily="34" charset="0"/>
              <a:ea typeface="Times New Roman" panose="02020603050405020304" pitchFamily="18" charset="0"/>
            </a:endParaRPr>
          </a:p>
          <a:p>
            <a:pPr algn="just" hangingPunct="0"/>
            <a:endParaRPr lang="fr-FR" sz="1200" kern="1200" dirty="0">
              <a:solidFill>
                <a:schemeClr val="tx1"/>
              </a:solidFill>
              <a:effectLst/>
              <a:latin typeface="+mn-lt"/>
              <a:ea typeface="+mn-ea"/>
              <a:cs typeface="+mn-cs"/>
            </a:endParaRPr>
          </a:p>
          <a:p>
            <a:pPr algn="just" hangingPunct="0"/>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Comme en 2025, nous avons mis à disposition des sociétaires, de nombreuses informations, le bilan, l’explication des résolutions, la présentation des élus de la Caisse et des candidats. Vous avez pu voter en amont de notre assemblée générale dans votre Banque à Distance, sur votre smartphone ou votre ordinateur ou également en Caisse.</a:t>
            </a:r>
            <a:endParaRPr lang="fr-FR" sz="1800" dirty="0">
              <a:effectLst/>
              <a:latin typeface="Arial" panose="020B0604020202020204" pitchFamily="34" charset="0"/>
              <a:ea typeface="Times New Roman" panose="02020603050405020304" pitchFamily="18" charset="0"/>
            </a:endParaRPr>
          </a:p>
          <a:p>
            <a:pPr algn="just" hangingPunct="0"/>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endParaRPr>
          </a:p>
          <a:p>
            <a:pPr algn="just" hangingPunct="0"/>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Ces votes réalisés de manière anticipée seront bien entendu ajoutés à ceux que vous exprimerez ce soir durant notre assemblée générale.</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Vous êtes </a:t>
            </a:r>
            <a:r>
              <a:rPr lang="fr-FR" sz="1800" b="1" kern="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xxx</a:t>
            </a:r>
            <a:r>
              <a:rPr lang="fr-FR" sz="1800" kern="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sociétaires présents ce soir, dont</a:t>
            </a:r>
            <a:r>
              <a:rPr lang="fr-FR" sz="1800" kern="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fr-FR" sz="1800" b="1" kern="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xxx</a:t>
            </a:r>
            <a:r>
              <a:rPr lang="fr-FR" sz="1800" kern="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sociétaires présents qui ont déjà voté par anticipation dans leur espace banque à distance ou en Caisse. </a:t>
            </a:r>
            <a:endParaRPr lang="fr-FR" sz="1800" dirty="0">
              <a:effectLst/>
              <a:latin typeface="Arial" panose="020B0604020202020204" pitchFamily="34" charset="0"/>
              <a:ea typeface="Times New Roman" panose="02020603050405020304" pitchFamily="18" charset="0"/>
            </a:endParaRPr>
          </a:p>
          <a:p>
            <a:pPr algn="just" hangingPunct="0"/>
            <a:r>
              <a:rPr lang="fr-FR" sz="1800" b="1" kern="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xx</a:t>
            </a:r>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sociétaires qui n’ont pas déjà voté ont reçu un carton de vote lors de l’émargement. Vous seuls pourrez voter ce soir en levant votre main avec ce carton de vote. </a:t>
            </a:r>
            <a:endParaRPr lang="fr-FR" sz="1800" dirty="0">
              <a:effectLst/>
              <a:latin typeface="Arial" panose="020B0604020202020204" pitchFamily="34" charset="0"/>
              <a:ea typeface="Times New Roman" panose="02020603050405020304" pitchFamily="18" charset="0"/>
            </a:endParaRPr>
          </a:p>
          <a:p>
            <a:pPr algn="just" hangingPunct="0"/>
            <a:r>
              <a:rPr lang="fr-FR" sz="1800" dirty="0">
                <a:effectLst/>
                <a:latin typeface="Times New Roman" panose="02020603050405020304" pitchFamily="18" charset="0"/>
                <a:ea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endParaRPr>
          </a:p>
          <a:p>
            <a:pPr algn="just" hangingPunct="0"/>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Les sociétaires qui ont déjà voté dans leur espace banque à distance ou en Caisse n’ont pas de carton à lever car on ne peut voter qu’une fois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endParaRPr>
          </a:p>
          <a:p>
            <a:pPr algn="just" hangingPunct="0"/>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Nous allons commencer nos travaux avec le rapport moral de notre caisse que je vais vous présenter. </a:t>
            </a:r>
            <a:endParaRPr lang="fr-FR" sz="1800" dirty="0">
              <a:effectLst/>
              <a:latin typeface="Arial" panose="020B0604020202020204" pitchFamily="34" charset="0"/>
              <a:ea typeface="Times New Roman" panose="02020603050405020304" pitchFamily="18" charset="0"/>
            </a:endParaRPr>
          </a:p>
          <a:p>
            <a:pPr algn="just" hangingPunct="0"/>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3</a:t>
            </a:fld>
            <a:endParaRPr lang="fr-FR"/>
          </a:p>
        </p:txBody>
      </p:sp>
    </p:spTree>
    <p:extLst>
      <p:ext uri="{BB962C8B-B14F-4D97-AF65-F5344CB8AC3E}">
        <p14:creationId xmlns:p14="http://schemas.microsoft.com/office/powerpoint/2010/main" val="25966310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Nous retrouvons sur cette diapositive la répartition des contrats d’assurances.</a:t>
            </a:r>
          </a:p>
        </p:txBody>
      </p:sp>
      <p:sp>
        <p:nvSpPr>
          <p:cNvPr id="4" name="Espace réservé du numéro de diapositive 3"/>
          <p:cNvSpPr>
            <a:spLocks noGrp="1"/>
          </p:cNvSpPr>
          <p:nvPr>
            <p:ph type="sldNum" sz="quarter" idx="10"/>
          </p:nvPr>
        </p:nvSpPr>
        <p:spPr/>
        <p:txBody>
          <a:bodyPr/>
          <a:lstStyle/>
          <a:p>
            <a:fld id="{A2F9AFCB-4E96-4417-BD1E-28DA341076FA}" type="slidenum">
              <a:rPr lang="fr-FR" smtClean="0"/>
              <a:t>30</a:t>
            </a:fld>
            <a:endParaRPr lang="fr-FR"/>
          </a:p>
        </p:txBody>
      </p:sp>
    </p:spTree>
    <p:extLst>
      <p:ext uri="{BB962C8B-B14F-4D97-AF65-F5344CB8AC3E}">
        <p14:creationId xmlns:p14="http://schemas.microsoft.com/office/powerpoint/2010/main" val="28090556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Votre</a:t>
            </a:r>
            <a:r>
              <a:rPr lang="fr-FR" baseline="0" dirty="0"/>
              <a:t> Caisse rend et vend des services tels :</a:t>
            </a:r>
          </a:p>
          <a:p>
            <a:r>
              <a:rPr lang="fr-FR" baseline="0" dirty="0"/>
              <a:t>Les TPE : les données correspondent au Parc TPE actif : CGW rubrique 5310000, indicateur 51290.</a:t>
            </a:r>
          </a:p>
          <a:p>
            <a:r>
              <a:rPr lang="fr-FR" baseline="0" dirty="0"/>
              <a:t>La Téléphonie : les données correspondant CGW rubrique 3801000, indicateur 51010.</a:t>
            </a:r>
          </a:p>
          <a:p>
            <a:r>
              <a:rPr lang="fr-FR" baseline="0" dirty="0"/>
              <a:t>AFEDIM : les données correspondent aux transactions de l’année : rubrique 5120000, indicateur 51460</a:t>
            </a:r>
          </a:p>
          <a:p>
            <a:r>
              <a:rPr lang="fr-FR" baseline="0" dirty="0"/>
              <a:t>Vous pouvez également présenter le Kiosque à Services.</a:t>
            </a:r>
          </a:p>
          <a:p>
            <a:endParaRPr lang="fr-FR" baseline="0" dirty="0"/>
          </a:p>
        </p:txBody>
      </p:sp>
      <p:sp>
        <p:nvSpPr>
          <p:cNvPr id="4" name="Espace réservé du numéro de diapositive 3"/>
          <p:cNvSpPr>
            <a:spLocks noGrp="1"/>
          </p:cNvSpPr>
          <p:nvPr>
            <p:ph type="sldNum" sz="quarter" idx="10"/>
          </p:nvPr>
        </p:nvSpPr>
        <p:spPr/>
        <p:txBody>
          <a:bodyPr/>
          <a:lstStyle/>
          <a:p>
            <a:fld id="{A2F9AFCB-4E96-4417-BD1E-28DA341076FA}" type="slidenum">
              <a:rPr lang="fr-FR" smtClean="0"/>
              <a:t>31</a:t>
            </a:fld>
            <a:endParaRPr lang="fr-FR"/>
          </a:p>
        </p:txBody>
      </p:sp>
    </p:spTree>
    <p:extLst>
      <p:ext uri="{BB962C8B-B14F-4D97-AF65-F5344CB8AC3E}">
        <p14:creationId xmlns:p14="http://schemas.microsoft.com/office/powerpoint/2010/main" val="21710241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L’activité vu précédemment nous amène au compte de résultat.</a:t>
            </a:r>
            <a:endParaRPr lang="fr-FR" dirty="0"/>
          </a:p>
          <a:p>
            <a:r>
              <a:rPr lang="fr-FR" dirty="0"/>
              <a:t>Pour</a:t>
            </a:r>
            <a:r>
              <a:rPr lang="fr-FR" baseline="0" dirty="0"/>
              <a:t> faire simple en bleu marine ce que la Caisse perçoit et en rose clair ce que la Caisse paye.</a:t>
            </a:r>
          </a:p>
          <a:p>
            <a:r>
              <a:rPr lang="fr-FR" baseline="0" dirty="0"/>
              <a:t>Pour un résultat net de 752 milliers d’euros.</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A2F9AFCB-4E96-4417-BD1E-28DA341076FA}" type="slidenum">
              <a:rPr lang="fr-FR" smtClean="0"/>
              <a:t>32</a:t>
            </a:fld>
            <a:endParaRPr lang="fr-FR"/>
          </a:p>
        </p:txBody>
      </p:sp>
    </p:spTree>
    <p:extLst>
      <p:ext uri="{BB962C8B-B14F-4D97-AF65-F5344CB8AC3E}">
        <p14:creationId xmlns:p14="http://schemas.microsoft.com/office/powerpoint/2010/main" val="37586326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hangingPunct="0"/>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33</a:t>
            </a:fld>
            <a:endParaRPr lang="fr-FR"/>
          </a:p>
        </p:txBody>
      </p:sp>
    </p:spTree>
    <p:extLst>
      <p:ext uri="{BB962C8B-B14F-4D97-AF65-F5344CB8AC3E}">
        <p14:creationId xmlns:p14="http://schemas.microsoft.com/office/powerpoint/2010/main" val="6503633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200" b="1" i="1" kern="1200" dirty="0">
                <a:effectLst/>
                <a:latin typeface="Calibri" panose="020F0502020204030204" pitchFamily="34" charset="0"/>
                <a:ea typeface="Times New Roman" panose="02020603050405020304" pitchFamily="18" charset="0"/>
              </a:rPr>
              <a:t>Pour préparer son intervention, le Président doit s’assurer du contenu du rapport transmis par l’inspection. </a:t>
            </a:r>
            <a:endParaRPr lang="fr-FR" sz="1200" dirty="0">
              <a:effectLst/>
              <a:latin typeface="Times New Roman" panose="02020603050405020304" pitchFamily="18" charset="0"/>
              <a:ea typeface="Times New Roman" panose="02020603050405020304" pitchFamily="18" charset="0"/>
            </a:endParaRPr>
          </a:p>
          <a:p>
            <a:pPr algn="just"/>
            <a:r>
              <a:rPr lang="fr-FR" sz="1200" i="1" dirty="0">
                <a:effectLst/>
                <a:latin typeface="Calibri" panose="020F0502020204030204" pitchFamily="34" charset="0"/>
                <a:ea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a:p>
            <a:pPr algn="just"/>
            <a:r>
              <a:rPr lang="fr-FR" sz="1200" b="1" i="1" dirty="0">
                <a:effectLst/>
                <a:latin typeface="Calibri" panose="020F0502020204030204" pitchFamily="34" charset="0"/>
                <a:ea typeface="Times New Roman" panose="02020603050405020304" pitchFamily="18" charset="0"/>
              </a:rPr>
              <a:t>Pour la présentation du rapport, il y a deux situations :</a:t>
            </a:r>
            <a:endParaRPr lang="fr-FR" sz="1200" dirty="0">
              <a:effectLst/>
              <a:latin typeface="Times New Roman" panose="02020603050405020304" pitchFamily="18" charset="0"/>
              <a:ea typeface="Times New Roman" panose="02020603050405020304" pitchFamily="18" charset="0"/>
            </a:endParaRPr>
          </a:p>
          <a:p>
            <a:pPr marL="342900" lvl="0" indent="-342900" algn="just">
              <a:buFont typeface="+mj-lt"/>
              <a:buAutoNum type="arabicPeriod"/>
            </a:pPr>
            <a:r>
              <a:rPr lang="fr-FR" sz="1200" b="1" i="1" kern="1200" dirty="0">
                <a:effectLst/>
                <a:latin typeface="Calibri" panose="020F0502020204030204" pitchFamily="34" charset="0"/>
                <a:ea typeface="Times New Roman" panose="02020603050405020304" pitchFamily="18" charset="0"/>
              </a:rPr>
              <a:t>L’inspection fédérale a adressé un rapport général et un rapport spécial standard</a:t>
            </a:r>
            <a:endParaRPr lang="fr-FR" sz="1200" b="1" dirty="0">
              <a:effectLst/>
              <a:latin typeface="Times New Roman" panose="02020603050405020304" pitchFamily="18" charset="0"/>
              <a:ea typeface="Times New Roman" panose="02020603050405020304" pitchFamily="18" charset="0"/>
            </a:endParaRPr>
          </a:p>
          <a:p>
            <a:pPr marL="742950" lvl="1" indent="-285750" algn="just">
              <a:buFont typeface="Courier New" panose="02070309020205020404" pitchFamily="49" charset="0"/>
              <a:buChar char="o"/>
            </a:pPr>
            <a:r>
              <a:rPr lang="fr-FR" sz="1200" i="1" dirty="0">
                <a:effectLst/>
                <a:latin typeface="Calibri" panose="020F0502020204030204" pitchFamily="34" charset="0"/>
                <a:ea typeface="Times New Roman" panose="02020603050405020304" pitchFamily="18" charset="0"/>
              </a:rPr>
              <a:t>V</a:t>
            </a:r>
            <a:r>
              <a:rPr lang="fr-FR" sz="1200" i="1" kern="1200" dirty="0">
                <a:effectLst/>
                <a:latin typeface="Calibri" panose="020F0502020204030204" pitchFamily="34" charset="0"/>
                <a:ea typeface="Times New Roman" panose="02020603050405020304" pitchFamily="18" charset="0"/>
              </a:rPr>
              <a:t>ous pouvez afficher le document transmis.</a:t>
            </a:r>
            <a:endParaRPr lang="fr-FR" sz="1200" dirty="0">
              <a:effectLst/>
              <a:latin typeface="Times New Roman" panose="02020603050405020304" pitchFamily="18" charset="0"/>
              <a:ea typeface="Times New Roman" panose="02020603050405020304" pitchFamily="18" charset="0"/>
            </a:endParaRPr>
          </a:p>
          <a:p>
            <a:pPr marL="742950" lvl="1" indent="-285750" algn="just">
              <a:buFont typeface="Courier New" panose="02070309020205020404" pitchFamily="49" charset="0"/>
              <a:buChar char="o"/>
            </a:pPr>
            <a:r>
              <a:rPr lang="fr-FR" sz="1200" i="1" kern="1200" dirty="0">
                <a:effectLst/>
                <a:latin typeface="Calibri" panose="020F0502020204030204" pitchFamily="34" charset="0"/>
                <a:ea typeface="Times New Roman" panose="02020603050405020304" pitchFamily="18" charset="0"/>
              </a:rPr>
              <a:t>Vous pouvez lire une synthèse proposée ci-après.</a:t>
            </a:r>
            <a:endParaRPr lang="fr-FR" sz="1200" dirty="0">
              <a:effectLst/>
              <a:latin typeface="Times New Roman" panose="02020603050405020304" pitchFamily="18" charset="0"/>
              <a:ea typeface="Times New Roman" panose="02020603050405020304" pitchFamily="18" charset="0"/>
            </a:endParaRPr>
          </a:p>
          <a:p>
            <a:pPr marL="342900" lvl="0" indent="-342900" algn="just">
              <a:buFont typeface="+mj-lt"/>
              <a:buAutoNum type="arabicPeriod"/>
            </a:pPr>
            <a:r>
              <a:rPr lang="fr-FR" sz="1200" b="1" i="1" kern="1200" dirty="0">
                <a:effectLst/>
                <a:latin typeface="Calibri" panose="020F0502020204030204" pitchFamily="34" charset="0"/>
                <a:ea typeface="Times New Roman" panose="02020603050405020304" pitchFamily="18" charset="0"/>
              </a:rPr>
              <a:t>L’inspection fédérale a adressé un rapport général et un rapport spécial </a:t>
            </a:r>
            <a:r>
              <a:rPr lang="fr-FR" sz="1200" b="1" i="1" u="sng" kern="1200" dirty="0">
                <a:effectLst/>
                <a:latin typeface="Calibri" panose="020F0502020204030204" pitchFamily="34" charset="0"/>
                <a:ea typeface="Times New Roman" panose="02020603050405020304" pitchFamily="18" charset="0"/>
              </a:rPr>
              <a:t>non standard</a:t>
            </a:r>
            <a:endParaRPr lang="fr-FR" sz="1200" b="1" u="sng" dirty="0">
              <a:effectLst/>
              <a:latin typeface="Times New Roman" panose="02020603050405020304" pitchFamily="18" charset="0"/>
              <a:ea typeface="Times New Roman" panose="02020603050405020304" pitchFamily="18" charset="0"/>
            </a:endParaRPr>
          </a:p>
          <a:p>
            <a:pPr marL="742950" lvl="1" indent="-285750" algn="just">
              <a:buFont typeface="Courier New" panose="02070309020205020404" pitchFamily="49" charset="0"/>
              <a:buChar char="o"/>
            </a:pPr>
            <a:r>
              <a:rPr lang="fr-FR" sz="1200" i="1" dirty="0">
                <a:effectLst/>
                <a:latin typeface="Calibri" panose="020F0502020204030204" pitchFamily="34" charset="0"/>
                <a:ea typeface="Times New Roman" panose="02020603050405020304" pitchFamily="18" charset="0"/>
              </a:rPr>
              <a:t>V</a:t>
            </a:r>
            <a:r>
              <a:rPr lang="fr-FR" sz="1200" i="1" kern="1200" dirty="0">
                <a:effectLst/>
                <a:latin typeface="Calibri" panose="020F0502020204030204" pitchFamily="34" charset="0"/>
                <a:ea typeface="Times New Roman" panose="02020603050405020304" pitchFamily="18" charset="0"/>
              </a:rPr>
              <a:t>ous pouvez afficher le document transmis</a:t>
            </a:r>
            <a:endParaRPr lang="fr-FR" sz="1200" dirty="0">
              <a:effectLst/>
              <a:latin typeface="Times New Roman" panose="02020603050405020304" pitchFamily="18" charset="0"/>
              <a:ea typeface="Times New Roman" panose="02020603050405020304" pitchFamily="18" charset="0"/>
            </a:endParaRPr>
          </a:p>
          <a:p>
            <a:pPr marL="742950" lvl="1" indent="-285750" algn="just">
              <a:buFont typeface="Courier New" panose="02070309020205020404" pitchFamily="49" charset="0"/>
              <a:buChar char="o"/>
            </a:pPr>
            <a:r>
              <a:rPr lang="fr-FR" sz="1200" b="1" i="1" u="sng" kern="1200" dirty="0">
                <a:effectLst/>
                <a:latin typeface="Calibri" panose="020F0502020204030204" pitchFamily="34" charset="0"/>
                <a:ea typeface="Times New Roman" panose="02020603050405020304" pitchFamily="18" charset="0"/>
              </a:rPr>
              <a:t>Vous devez lire l’intégralité du rapport transmis.</a:t>
            </a:r>
            <a:endParaRPr lang="fr-FR" sz="1200" b="1" u="sng" dirty="0">
              <a:effectLst/>
              <a:latin typeface="Times New Roman" panose="02020603050405020304" pitchFamily="18" charset="0"/>
              <a:ea typeface="Times New Roman" panose="02020603050405020304" pitchFamily="18" charset="0"/>
            </a:endParaRPr>
          </a:p>
          <a:p>
            <a:pPr algn="just"/>
            <a:r>
              <a:rPr lang="fr-FR" sz="1200" i="1" dirty="0">
                <a:effectLst/>
                <a:latin typeface="Calibri" panose="020F0502020204030204" pitchFamily="34" charset="0"/>
                <a:ea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200" dirty="0">
                <a:effectLst/>
                <a:latin typeface="Calibri" panose="020F0502020204030204" pitchFamily="34" charset="0"/>
                <a:ea typeface="Times New Roman" panose="02020603050405020304" pitchFamily="18" charset="0"/>
              </a:rPr>
              <a:t> </a:t>
            </a:r>
            <a:r>
              <a:rPr lang="fr-FR" kern="0" dirty="0">
                <a:solidFill>
                  <a:srgbClr val="0D4194"/>
                </a:solidFill>
                <a:latin typeface="Arial" panose="020B0604020202020204" pitchFamily="34" charset="0"/>
                <a:cs typeface="Arial" panose="020B0604020202020204" pitchFamily="34" charset="0"/>
              </a:rPr>
              <a:t>Si vous ne savez pas quelle version du rapport vous concerne, nous vous invitons à contacter l’inspection à ce sujet. </a:t>
            </a:r>
          </a:p>
          <a:p>
            <a:pPr algn="just"/>
            <a:endParaRPr lang="fr-FR" sz="1200" dirty="0">
              <a:effectLst/>
              <a:latin typeface="Times New Roman" panose="02020603050405020304" pitchFamily="18" charset="0"/>
              <a:ea typeface="Times New Roman" panose="02020603050405020304" pitchFamily="18" charset="0"/>
            </a:endParaRPr>
          </a:p>
          <a:p>
            <a:pPr algn="just"/>
            <a:r>
              <a:rPr lang="fr-FR" sz="1200" kern="1200" dirty="0">
                <a:solidFill>
                  <a:schemeClr val="tx1"/>
                </a:solidFill>
                <a:effectLst/>
                <a:latin typeface="+mn-lt"/>
                <a:ea typeface="+mn-ea"/>
                <a:cs typeface="+mn-cs"/>
              </a:rPr>
              <a:t>Bonjour, je suis </a:t>
            </a:r>
            <a:r>
              <a:rPr lang="fr-FR" sz="1200" i="1" kern="1200" dirty="0">
                <a:solidFill>
                  <a:schemeClr val="tx1"/>
                </a:solidFill>
                <a:effectLst/>
                <a:latin typeface="+mn-lt"/>
                <a:ea typeface="+mn-ea"/>
                <a:cs typeface="+mn-cs"/>
              </a:rPr>
              <a:t>(nom – prénom)</a:t>
            </a:r>
            <a:r>
              <a:rPr lang="fr-FR" sz="1200" kern="1200" dirty="0">
                <a:solidFill>
                  <a:schemeClr val="tx1"/>
                </a:solidFill>
                <a:effectLst/>
                <a:latin typeface="+mn-lt"/>
                <a:ea typeface="+mn-ea"/>
                <a:cs typeface="+mn-cs"/>
              </a:rPr>
              <a:t>………… …………………. , président du conseil de surveillance de la Caisse de Crédit Mutuel de ………………</a:t>
            </a:r>
          </a:p>
          <a:p>
            <a:pPr algn="just"/>
            <a:r>
              <a:rPr lang="fr-FR" sz="1200" kern="1200" dirty="0">
                <a:solidFill>
                  <a:schemeClr val="tx1"/>
                </a:solidFill>
                <a:effectLst/>
                <a:latin typeface="+mn-lt"/>
                <a:ea typeface="+mn-ea"/>
                <a:cs typeface="+mn-cs"/>
              </a:rPr>
              <a:t> </a:t>
            </a:r>
          </a:p>
          <a:p>
            <a:pPr algn="just"/>
            <a:r>
              <a:rPr lang="fr-FR" sz="1200" kern="1200" dirty="0">
                <a:solidFill>
                  <a:schemeClr val="tx1"/>
                </a:solidFill>
                <a:effectLst/>
                <a:latin typeface="+mn-lt"/>
                <a:ea typeface="+mn-ea"/>
                <a:cs typeface="+mn-cs"/>
              </a:rPr>
              <a:t>Le rôle du conseil de surveillance est de contrôler l’activité de la Caisse et la gestion du conseil d’administration. </a:t>
            </a:r>
          </a:p>
          <a:p>
            <a:pPr algn="just"/>
            <a:r>
              <a:rPr lang="fr-FR" sz="1200" kern="1200" dirty="0">
                <a:solidFill>
                  <a:schemeClr val="tx1"/>
                </a:solidFill>
                <a:effectLst/>
                <a:latin typeface="+mn-lt"/>
                <a:ea typeface="+mn-ea"/>
                <a:cs typeface="+mn-cs"/>
              </a:rPr>
              <a:t>Le conseil de surveillance s’est réuni x fois en 2024.</a:t>
            </a:r>
          </a:p>
          <a:p>
            <a:pPr algn="just"/>
            <a:endParaRPr lang="fr-FR" dirty="0"/>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34</a:t>
            </a:fld>
            <a:endParaRPr lang="fr-FR"/>
          </a:p>
        </p:txBody>
      </p:sp>
    </p:spTree>
    <p:extLst>
      <p:ext uri="{BB962C8B-B14F-4D97-AF65-F5344CB8AC3E}">
        <p14:creationId xmlns:p14="http://schemas.microsoft.com/office/powerpoint/2010/main" val="16534760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Qui sont les élus au sein du conseil d’administration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Je leur demande de bien vouloir monter à la tribune. J’ai le plaisir de vous présenter… </a:t>
            </a:r>
            <a:r>
              <a:rPr lang="fr-FR"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(les élus du CA montent à la tribune, le président indique leur nom et prénom ou variante projeter dia avec photo des élus et le président précise oralement les noms et prénoms).</a:t>
            </a:r>
            <a:endParaRPr lang="fr-FR" sz="1800" dirty="0">
              <a:effectLst/>
              <a:latin typeface="Arial" panose="020B0604020202020204" pitchFamily="34" charset="0"/>
              <a:ea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35</a:t>
            </a:fld>
            <a:endParaRPr lang="fr-FR"/>
          </a:p>
        </p:txBody>
      </p:sp>
    </p:spTree>
    <p:extLst>
      <p:ext uri="{BB962C8B-B14F-4D97-AF65-F5344CB8AC3E}">
        <p14:creationId xmlns:p14="http://schemas.microsoft.com/office/powerpoint/2010/main" val="921095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1000" b="1" kern="0" dirty="0">
                <a:solidFill>
                  <a:srgbClr val="0D4194"/>
                </a:solidFill>
                <a:latin typeface="Arial" panose="020B0604020202020204" pitchFamily="34" charset="0"/>
                <a:cs typeface="Arial" panose="020B0604020202020204" pitchFamily="34" charset="0"/>
              </a:rPr>
              <a:t>Si l’Inspection fédérale vous a adressé un rapport général et un rapport spécial standard, vous pouvez afficher le document transmis pendant le discours du PCS.</a:t>
            </a:r>
            <a:endParaRPr lang="fr-FR" sz="1000" b="1" kern="0" dirty="0">
              <a:solidFill>
                <a:srgbClr val="C00000"/>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000"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000" kern="0" dirty="0">
                <a:solidFill>
                  <a:srgbClr val="0D4194"/>
                </a:solidFill>
                <a:latin typeface="Arial" panose="020B0604020202020204" pitchFamily="34" charset="0"/>
                <a:cs typeface="Arial" panose="020B0604020202020204" pitchFamily="34" charset="0"/>
              </a:rPr>
              <a:t>Si l’Inspection fédérale vous a délivré un </a:t>
            </a:r>
            <a:r>
              <a:rPr lang="fr-FR" sz="1000" b="1" kern="0" dirty="0">
                <a:solidFill>
                  <a:srgbClr val="0D4194"/>
                </a:solidFill>
                <a:latin typeface="Arial" panose="020B0604020202020204" pitchFamily="34" charset="0"/>
                <a:cs typeface="Arial" panose="020B0604020202020204" pitchFamily="34" charset="0"/>
              </a:rPr>
              <a:t>rapport général ou spécial non standard</a:t>
            </a:r>
            <a:r>
              <a:rPr lang="fr-FR" sz="1000" kern="0" dirty="0">
                <a:solidFill>
                  <a:srgbClr val="0D4194"/>
                </a:solidFill>
                <a:latin typeface="Arial" panose="020B0604020202020204" pitchFamily="34" charset="0"/>
                <a:cs typeface="Arial" panose="020B0604020202020204" pitchFamily="34" charset="0"/>
              </a:rPr>
              <a:t>, vous devez afficher le document complet transmis pendant le discours du PCS,</a:t>
            </a:r>
            <a:r>
              <a:rPr lang="fr-FR" sz="1000" kern="0" baseline="0" dirty="0">
                <a:solidFill>
                  <a:srgbClr val="0D4194"/>
                </a:solidFill>
                <a:latin typeface="Arial" panose="020B0604020202020204" pitchFamily="34" charset="0"/>
                <a:cs typeface="Arial" panose="020B0604020202020204" pitchFamily="34" charset="0"/>
              </a:rPr>
              <a:t> et </a:t>
            </a:r>
            <a:r>
              <a:rPr lang="fr-FR" sz="1000" kern="0" dirty="0">
                <a:solidFill>
                  <a:srgbClr val="0D4194"/>
                </a:solidFill>
                <a:latin typeface="Arial" panose="020B0604020202020204" pitchFamily="34" charset="0"/>
                <a:cs typeface="Arial" panose="020B0604020202020204" pitchFamily="34" charset="0"/>
              </a:rPr>
              <a:t>porter à la connaissance des sociétaires les observations formulées lors de certification des comptes </a:t>
            </a:r>
            <a:r>
              <a:rPr lang="fr-FR" sz="1000" b="1" kern="0" dirty="0">
                <a:solidFill>
                  <a:srgbClr val="0D4194"/>
                </a:solidFill>
                <a:latin typeface="Arial" panose="020B0604020202020204" pitchFamily="34" charset="0"/>
                <a:cs typeface="Arial" panose="020B0604020202020204" pitchFamily="34" charset="0"/>
              </a:rPr>
              <a:t>en lisant l’intégralité du rapport général et du rapport spécial  non standard </a:t>
            </a:r>
            <a:r>
              <a:rPr lang="fr-FR" sz="1000" kern="0" dirty="0">
                <a:solidFill>
                  <a:srgbClr val="0D4194"/>
                </a:solidFill>
                <a:latin typeface="Arial" panose="020B0604020202020204" pitchFamily="34" charset="0"/>
                <a:cs typeface="Arial" panose="020B0604020202020204" pitchFamily="34" charset="0"/>
              </a:rPr>
              <a:t>pendant l’AG.</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000"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000" kern="0" dirty="0">
                <a:solidFill>
                  <a:srgbClr val="0D4194"/>
                </a:solidFill>
                <a:latin typeface="Arial" panose="020B0604020202020204" pitchFamily="34" charset="0"/>
                <a:cs typeface="Arial" panose="020B0604020202020204" pitchFamily="34" charset="0"/>
              </a:rPr>
              <a:t>Si vous ne savez pas quelle version du rapport vous concerne, nous vous invitons à contacter l’inspection à ce sujet. </a:t>
            </a:r>
          </a:p>
          <a:p>
            <a:pPr algn="just"/>
            <a:endParaRPr lang="fr-FR" dirty="0"/>
          </a:p>
          <a:p>
            <a:pPr algn="just"/>
            <a:r>
              <a:rPr lang="fr-FR" sz="1000" b="1" i="1" u="sng" kern="1200" dirty="0">
                <a:solidFill>
                  <a:schemeClr val="tx1"/>
                </a:solidFill>
                <a:effectLst/>
                <a:latin typeface="+mn-lt"/>
                <a:ea typeface="+mn-ea"/>
                <a:cs typeface="+mn-cs"/>
              </a:rPr>
              <a:t>(Afficher</a:t>
            </a:r>
            <a:r>
              <a:rPr lang="fr-FR" sz="1000" b="1" i="1" u="sng" kern="1200" baseline="0" dirty="0">
                <a:solidFill>
                  <a:schemeClr val="tx1"/>
                </a:solidFill>
                <a:effectLst/>
                <a:latin typeface="+mn-lt"/>
                <a:ea typeface="+mn-ea"/>
                <a:cs typeface="+mn-cs"/>
              </a:rPr>
              <a:t> le rapport général et le Président du Conseil de Surveillance commente) :</a:t>
            </a:r>
            <a:endParaRPr lang="fr-FR" sz="1000" b="1" i="1" u="sng" kern="1200" dirty="0">
              <a:solidFill>
                <a:schemeClr val="tx1"/>
              </a:solidFill>
              <a:effectLst/>
              <a:latin typeface="+mn-lt"/>
              <a:ea typeface="+mn-ea"/>
              <a:cs typeface="+mn-cs"/>
            </a:endParaRPr>
          </a:p>
          <a:p>
            <a:pPr algn="just"/>
            <a:r>
              <a:rPr lang="fr-FR" sz="1200" kern="1200" dirty="0">
                <a:solidFill>
                  <a:schemeClr val="tx1"/>
                </a:solidFill>
                <a:effectLst/>
                <a:latin typeface="+mn-lt"/>
                <a:ea typeface="+mn-ea"/>
                <a:cs typeface="+mn-cs"/>
              </a:rPr>
              <a:t>Nos relations sont excellentes avec les membres du conseil d’administration.</a:t>
            </a:r>
          </a:p>
          <a:p>
            <a:pPr algn="just"/>
            <a:r>
              <a:rPr lang="fr-FR" sz="1200" kern="1200" dirty="0">
                <a:solidFill>
                  <a:schemeClr val="tx1"/>
                </a:solidFill>
                <a:effectLst/>
                <a:latin typeface="+mn-lt"/>
                <a:ea typeface="+mn-ea"/>
                <a:cs typeface="+mn-cs"/>
              </a:rPr>
              <a:t>Les travaux réalisés par le conseil de surveillance comme le contrôle réalisé par l’inspection fédérale pour la certification des comptes, me permettent de vous indiquer que les comptes annuels sont, au regard des règles et principes comptables, réguliers et sincères, et donnent une image fidèle du résultat des opérations de l’exercice écoulé ainsi que de la situation financière et du patrimoine de la Caisse à la fin de cet exercice.</a:t>
            </a:r>
            <a:r>
              <a:rPr lang="fr-FR" sz="1200" kern="1200" baseline="0" dirty="0">
                <a:solidFill>
                  <a:schemeClr val="tx1"/>
                </a:solidFill>
                <a:effectLst/>
                <a:latin typeface="+mn-lt"/>
                <a:ea typeface="+mn-ea"/>
                <a:cs typeface="+mn-cs"/>
              </a:rPr>
              <a:t> Vous pouvez le constater à la lecture du rapport général et du rapport spécial établis par l’inspection fédérale, qui s’affichent sur l’écran.</a:t>
            </a:r>
          </a:p>
          <a:p>
            <a:pPr algn="just"/>
            <a:endParaRPr lang="fr-FR" sz="1200" kern="1200" baseline="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36</a:t>
            </a:fld>
            <a:endParaRPr lang="fr-FR"/>
          </a:p>
        </p:txBody>
      </p:sp>
    </p:spTree>
    <p:extLst>
      <p:ext uri="{BB962C8B-B14F-4D97-AF65-F5344CB8AC3E}">
        <p14:creationId xmlns:p14="http://schemas.microsoft.com/office/powerpoint/2010/main" val="6927590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b="1" kern="0" dirty="0">
                <a:solidFill>
                  <a:srgbClr val="0D4194"/>
                </a:solidFill>
                <a:latin typeface="Arial" panose="020B0604020202020204" pitchFamily="34" charset="0"/>
                <a:cs typeface="Arial" panose="020B0604020202020204" pitchFamily="34" charset="0"/>
              </a:rPr>
              <a:t>Si l’Inspection fédérale vous a adressé un rapport spécial standard, vous pouvez afficher le document transmis pendant le discours du PCS.</a:t>
            </a:r>
            <a:endParaRPr lang="fr-FR" b="1" kern="0" dirty="0">
              <a:solidFill>
                <a:srgbClr val="C00000"/>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kern="0" dirty="0">
                <a:solidFill>
                  <a:srgbClr val="0D4194"/>
                </a:solidFill>
                <a:latin typeface="Arial" panose="020B0604020202020204" pitchFamily="34" charset="0"/>
                <a:cs typeface="Arial" panose="020B0604020202020204" pitchFamily="34" charset="0"/>
              </a:rPr>
              <a:t>Si l’Inspection fédérale vous a délivré un rapport spécial non standard, vous devez afficher le document complet transmis pendant le discours du PCS. Il convient de porter à la connaissance des sociétaires les observations formulées lors de certification des comptes et de lire l’intégralité du rapport général et le rapport spécial  non standard pendant l’AG.</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kern="0" dirty="0">
              <a:solidFill>
                <a:srgbClr val="0D4194"/>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kern="0" dirty="0">
                <a:solidFill>
                  <a:srgbClr val="0D4194"/>
                </a:solidFill>
                <a:latin typeface="Arial" panose="020B0604020202020204" pitchFamily="34" charset="0"/>
                <a:cs typeface="Arial" panose="020B0604020202020204" pitchFamily="34" charset="0"/>
              </a:rPr>
              <a:t>Si vous ne savez pas quelle version du rapport vous concerne, nous vous invitons à contacter l’inspection à ce sujet. </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1" u="sng" kern="1200" baseline="0" dirty="0">
                <a:solidFill>
                  <a:schemeClr val="tx1"/>
                </a:solidFill>
                <a:effectLst/>
                <a:latin typeface="+mn-lt"/>
                <a:ea typeface="+mn-ea"/>
                <a:cs typeface="+mn-cs"/>
              </a:rPr>
              <a:t>(Afficher le rapport spécial et le Président du Conseil de Surveillance commente) :</a:t>
            </a:r>
            <a:endParaRPr lang="fr-FR" sz="1200" b="1" i="1" u="sng" kern="1200" dirty="0">
              <a:solidFill>
                <a:schemeClr val="tx1"/>
              </a:solidFill>
              <a:effectLst/>
              <a:latin typeface="+mn-lt"/>
              <a:ea typeface="+mn-ea"/>
              <a:cs typeface="+mn-cs"/>
            </a:endParaRPr>
          </a:p>
          <a:p>
            <a:r>
              <a:rPr lang="fr-FR" sz="1200" kern="1200" baseline="0" dirty="0">
                <a:solidFill>
                  <a:schemeClr val="tx1"/>
                </a:solidFill>
                <a:effectLst/>
                <a:latin typeface="+mn-lt"/>
                <a:ea typeface="+mn-ea"/>
                <a:cs typeface="+mn-cs"/>
              </a:rPr>
              <a:t>Les vérifications spécifiques réalisées concernant le respect des dispositions légales, statutaires et règlementaires, n’appellent pas de commentaires particuliers de la part de l’inspection fédérale comme du Conseil de Surveillance.</a:t>
            </a:r>
            <a:br>
              <a:rPr lang="fr-FR" sz="1200" kern="1200" dirty="0">
                <a:solidFill>
                  <a:schemeClr val="tx1"/>
                </a:solidFill>
                <a:effectLst/>
                <a:latin typeface="+mn-lt"/>
                <a:ea typeface="+mn-ea"/>
                <a:cs typeface="+mn-cs"/>
              </a:rPr>
            </a:b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Je voudrais remercier l’ensemble des membres du conseil de surveillance, tous élus bénévoles, qui contrôlent, au nom des sociétaires, l’activité de la Caisse.</a:t>
            </a:r>
          </a:p>
          <a:p>
            <a:r>
              <a:rPr lang="fr-FR" sz="1200" kern="1200" dirty="0">
                <a:solidFill>
                  <a:schemeClr val="tx1"/>
                </a:solidFill>
                <a:effectLst/>
                <a:latin typeface="+mn-lt"/>
                <a:ea typeface="+mn-ea"/>
                <a:cs typeface="+mn-cs"/>
              </a:rPr>
              <a:t> </a:t>
            </a:r>
          </a:p>
          <a:p>
            <a:r>
              <a:rPr lang="fr-FR" sz="1200" b="1" kern="1200" dirty="0">
                <a:solidFill>
                  <a:schemeClr val="tx1"/>
                </a:solidFill>
                <a:effectLst/>
                <a:latin typeface="+mn-lt"/>
                <a:ea typeface="+mn-ea"/>
                <a:cs typeface="+mn-cs"/>
              </a:rPr>
              <a:t>En suite logique avec ce qui vient de vous être exposé et en tant que Président du conseil de surveillance, je vous appelle à voter les résolutions qui vous sont présentées.</a:t>
            </a:r>
            <a:endParaRPr lang="fr-FR" sz="1200" kern="1200" dirty="0">
              <a:solidFill>
                <a:schemeClr val="tx1"/>
              </a:solidFill>
              <a:effectLst/>
              <a:latin typeface="+mn-lt"/>
              <a:ea typeface="+mn-ea"/>
              <a:cs typeface="+mn-cs"/>
            </a:endParaRP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Je passe la parole à président</a:t>
            </a:r>
            <a:r>
              <a:rPr lang="fr-FR" sz="1200" kern="1200" baseline="0" dirty="0">
                <a:solidFill>
                  <a:schemeClr val="tx1"/>
                </a:solidFill>
                <a:effectLst/>
                <a:latin typeface="+mn-lt"/>
                <a:ea typeface="+mn-ea"/>
                <a:cs typeface="+mn-cs"/>
              </a:rPr>
              <a:t> du Conseil d’administration.</a:t>
            </a: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latin typeface="Garamond" panose="02020404030301010803" pitchFamily="18" charset="0"/>
            </a:endParaRPr>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37</a:t>
            </a:fld>
            <a:endParaRPr lang="fr-FR"/>
          </a:p>
        </p:txBody>
      </p:sp>
    </p:spTree>
    <p:extLst>
      <p:ext uri="{BB962C8B-B14F-4D97-AF65-F5344CB8AC3E}">
        <p14:creationId xmlns:p14="http://schemas.microsoft.com/office/powerpoint/2010/main" val="26114782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hangingPunct="0"/>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38</a:t>
            </a:fld>
            <a:endParaRPr lang="fr-FR"/>
          </a:p>
        </p:txBody>
      </p:sp>
    </p:spTree>
    <p:extLst>
      <p:ext uri="{BB962C8B-B14F-4D97-AF65-F5344CB8AC3E}">
        <p14:creationId xmlns:p14="http://schemas.microsoft.com/office/powerpoint/2010/main" val="3856850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Merci M le Président du conseil de surveillance / Mme la Présidente du conseil de surveillance.</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Je voudrais remercier les élus du conseil de surveillance pour votre excellente contribution au fonctionnement de notre Caisse.</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L’exposé de votre rapport nous permet désormais de passer au vote des résolutions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Nous allons maintenant procéder au vote de la résolution qui s’affiche (sur l’écran dans la salle).</a:t>
            </a:r>
          </a:p>
          <a:p>
            <a:pPr algn="just"/>
            <a:endParaRPr lang="fr-FR" sz="1800" dirty="0">
              <a:effectLst/>
              <a:latin typeface="Arial" panose="020B0604020202020204" pitchFamily="34" charset="0"/>
              <a:ea typeface="Times New Roman" panose="02020603050405020304" pitchFamily="18" charset="0"/>
            </a:endParaRPr>
          </a:p>
          <a:p>
            <a:pPr marR="67310" algn="just">
              <a:lnSpc>
                <a:spcPct val="81000"/>
              </a:lnSpc>
            </a:pPr>
            <a:r>
              <a:rPr lang="fr-FR" sz="1800" dirty="0">
                <a:solidFill>
                  <a:srgbClr val="0070C0"/>
                </a:solidFill>
                <a:effectLst/>
                <a:latin typeface="Arial" panose="020B0604020202020204" pitchFamily="34" charset="0"/>
                <a:ea typeface="Times New Roman" panose="02020603050405020304" pitchFamily="18" charset="0"/>
                <a:cs typeface="Calibri" panose="020F0502020204030204" pitchFamily="34" charset="0"/>
              </a:rPr>
              <a:t>Il s’agit de </a:t>
            </a:r>
            <a:r>
              <a:rPr lang="fr-FR" sz="1800" b="1" dirty="0">
                <a:solidFill>
                  <a:srgbClr val="0070C0"/>
                </a:solidFill>
                <a:effectLst/>
                <a:latin typeface="Arial" panose="020B0604020202020204" pitchFamily="34" charset="0"/>
                <a:ea typeface="Times New Roman" panose="02020603050405020304" pitchFamily="18" charset="0"/>
                <a:cs typeface="Calibri" panose="020F0502020204030204" pitchFamily="34" charset="0"/>
              </a:rPr>
              <a:t>l’approbation des comptes retracés par le bilan et le compte de résultats</a:t>
            </a:r>
            <a:r>
              <a:rPr lang="fr-FR" sz="1800" dirty="0">
                <a:solidFill>
                  <a:srgbClr val="0070C0"/>
                </a:solidFill>
                <a:effectLst/>
                <a:latin typeface="Arial" panose="020B0604020202020204" pitchFamily="34" charset="0"/>
                <a:ea typeface="Times New Roman" panose="02020603050405020304" pitchFamily="18" charset="0"/>
                <a:cs typeface="Calibri" panose="020F0502020204030204" pitchFamily="34" charset="0"/>
              </a:rPr>
              <a:t>. C’est une décision prise par les sociétaires, qui consiste à approuver la bonne gestion qui a été faite.</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Seuls les sociétaires qui ont un carton et qui n’ont pas déjà voté peuvent voter à présent.</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Qui est contre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Qui s’abstient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 résolution est adoptée à la majorité</a:t>
            </a:r>
          </a:p>
          <a:p>
            <a:pPr algn="just"/>
            <a:endParaRPr lang="fr-FR" sz="1800" dirty="0">
              <a:effectLst/>
              <a:latin typeface="Arial" panose="020B0604020202020204" pitchFamily="34" charset="0"/>
              <a:ea typeface="Times New Roman" panose="02020603050405020304" pitchFamily="18" charset="0"/>
            </a:endParaRPr>
          </a:p>
          <a:p>
            <a:pPr algn="just"/>
            <a:r>
              <a:rPr lang="fr-FR" sz="1100" i="1" dirty="0"/>
              <a:t>(le directeur ajoute aux votes réalisés dans la BAD</a:t>
            </a:r>
            <a:r>
              <a:rPr lang="fr-FR" sz="1100" i="1" baseline="0" dirty="0"/>
              <a:t> et en Caisse, repris </a:t>
            </a:r>
            <a:r>
              <a:rPr lang="fr-FR" sz="1100" i="1" dirty="0"/>
              <a:t>sur la feuille éditée à partir de INVIT, les votes contre/abstention/pour,</a:t>
            </a:r>
            <a:r>
              <a:rPr lang="fr-FR" sz="1100" i="1" baseline="0" dirty="0"/>
              <a:t> réalisés dans la salle et le total. </a:t>
            </a:r>
          </a:p>
          <a:p>
            <a:pPr algn="just"/>
            <a:r>
              <a:rPr lang="fr-FR" sz="1100" i="1" baseline="0" dirty="0"/>
              <a:t>Il reportera les jours suivants ces résultats dans INVIT, ils seront ainsi repris dans la BAD pour que les sociétaires puissent trouver les résultats des votes globaux à l’AG).</a:t>
            </a:r>
            <a:endParaRPr lang="fr-FR" sz="1100" i="1" dirty="0"/>
          </a:p>
          <a:p>
            <a:pPr algn="just"/>
            <a:endParaRPr lang="fr-FR" sz="1200" dirty="0"/>
          </a:p>
        </p:txBody>
      </p:sp>
      <p:sp>
        <p:nvSpPr>
          <p:cNvPr id="4" name="Espace réservé du numéro de diapositive 3"/>
          <p:cNvSpPr>
            <a:spLocks noGrp="1"/>
          </p:cNvSpPr>
          <p:nvPr>
            <p:ph type="sldNum" sz="quarter" idx="5"/>
          </p:nvPr>
        </p:nvSpPr>
        <p:spPr/>
        <p:txBody>
          <a:bodyPr/>
          <a:lstStyle/>
          <a:p>
            <a:fld id="{3A32AC0F-1CCE-4541-AF54-581700FAA3B5}" type="slidenum">
              <a:rPr lang="fr-FR" smtClean="0"/>
              <a:t>39</a:t>
            </a:fld>
            <a:endParaRPr lang="fr-FR"/>
          </a:p>
        </p:txBody>
      </p:sp>
    </p:spTree>
    <p:extLst>
      <p:ext uri="{BB962C8B-B14F-4D97-AF65-F5344CB8AC3E}">
        <p14:creationId xmlns:p14="http://schemas.microsoft.com/office/powerpoint/2010/main" val="2156937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hangingPunct="0"/>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4</a:t>
            </a:fld>
            <a:endParaRPr lang="fr-FR"/>
          </a:p>
        </p:txBody>
      </p:sp>
    </p:spTree>
    <p:extLst>
      <p:ext uri="{BB962C8B-B14F-4D97-AF65-F5344CB8AC3E}">
        <p14:creationId xmlns:p14="http://schemas.microsoft.com/office/powerpoint/2010/main" val="3828766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Voici la résolution relative à </a:t>
            </a:r>
            <a:r>
              <a:rPr lang="fr-FR" sz="1800" b="1" kern="12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l</a:t>
            </a:r>
            <a:r>
              <a:rPr lang="fr-FR" sz="1800" b="1" dirty="0">
                <a:solidFill>
                  <a:srgbClr val="0070C0"/>
                </a:solidFill>
                <a:effectLst/>
                <a:latin typeface="Arial" panose="020B0604020202020204" pitchFamily="34" charset="0"/>
                <a:ea typeface="Times New Roman" panose="02020603050405020304" pitchFamily="18" charset="0"/>
                <a:cs typeface="Calibri" panose="020F0502020204030204" pitchFamily="34" charset="0"/>
              </a:rPr>
              <a:t>’approbation de l’affectation du résultat</a:t>
            </a:r>
            <a:r>
              <a:rPr lang="fr-FR" sz="1800" dirty="0">
                <a:solidFill>
                  <a:srgbClr val="0070C0"/>
                </a:solidFill>
                <a:effectLst/>
                <a:latin typeface="Arial" panose="020B0604020202020204" pitchFamily="34" charset="0"/>
                <a:ea typeface="Times New Roman" panose="02020603050405020304" pitchFamily="18" charset="0"/>
                <a:cs typeface="Calibri" panose="020F0502020204030204" pitchFamily="34" charset="0"/>
              </a:rPr>
              <a:t>. C’est une décision prise par l’assemblée générale sur proposition du Conseil d’administration de la Caisse relative au traitement des résultats.</a:t>
            </a:r>
            <a:endParaRPr lang="fr-FR" sz="1800" dirty="0">
              <a:effectLst/>
              <a:latin typeface="Arial" panose="020B0604020202020204" pitchFamily="34" charset="0"/>
              <a:ea typeface="Times New Roman" panose="02020603050405020304" pitchFamily="18" charset="0"/>
            </a:endParaRPr>
          </a:p>
          <a:p>
            <a:pPr algn="just"/>
            <a:r>
              <a:rPr lang="fr-FR" sz="1800" dirty="0">
                <a:solidFill>
                  <a:srgbClr val="0070C0"/>
                </a:solidFill>
                <a:effectLst/>
                <a:latin typeface="Arial" panose="020B0604020202020204" pitchFamily="34" charset="0"/>
                <a:ea typeface="Times New Roman" panose="02020603050405020304" pitchFamily="18" charset="0"/>
                <a:cs typeface="Calibri" panose="020F0502020204030204" pitchFamily="34" charset="0"/>
              </a:rPr>
              <a:t>Dans le cas d’un résultat positif, il peut être affecté principalement à la distribution des dividendes, c’est-à-dire la rémunération des parts sociales B souscrites par les sociétaires, et à la constitution de réserves. Il peut également être reporté sur l’exercice suivant. L’affectation aux réserves permet de renforcer la solvabilité de la Caisse et ainsi la sécurité des sociétaires.</a:t>
            </a:r>
            <a:endParaRPr lang="fr-FR" sz="1800" dirty="0">
              <a:effectLst/>
              <a:latin typeface="Arial" panose="020B0604020202020204" pitchFamily="34" charset="0"/>
              <a:ea typeface="Times New Roman" panose="02020603050405020304" pitchFamily="18" charset="0"/>
            </a:endParaRPr>
          </a:p>
          <a:p>
            <a:pPr algn="just"/>
            <a:r>
              <a:rPr lang="fr-FR" sz="1800" dirty="0">
                <a:effectLst/>
                <a:latin typeface="Times New Roman" panose="02020603050405020304" pitchFamily="18" charset="0"/>
                <a:ea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Qui est contre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Qui s’abstient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 résolution est adoptée à la majorité</a:t>
            </a:r>
            <a:endParaRPr lang="fr-FR" sz="1800" dirty="0">
              <a:effectLst/>
              <a:latin typeface="Arial" panose="020B0604020202020204" pitchFamily="34" charset="0"/>
              <a:ea typeface="Times New Roman" panose="02020603050405020304" pitchFamily="18" charset="0"/>
            </a:endParaRPr>
          </a:p>
          <a:p>
            <a:pPr algn="just"/>
            <a:endParaRPr lang="fr-FR" sz="1200" dirty="0"/>
          </a:p>
        </p:txBody>
      </p:sp>
      <p:sp>
        <p:nvSpPr>
          <p:cNvPr id="4" name="Espace réservé du numéro de diapositive 3"/>
          <p:cNvSpPr>
            <a:spLocks noGrp="1"/>
          </p:cNvSpPr>
          <p:nvPr>
            <p:ph type="sldNum" sz="quarter" idx="5"/>
          </p:nvPr>
        </p:nvSpPr>
        <p:spPr/>
        <p:txBody>
          <a:bodyPr/>
          <a:lstStyle/>
          <a:p>
            <a:fld id="{3A32AC0F-1CCE-4541-AF54-581700FAA3B5}" type="slidenum">
              <a:rPr lang="fr-FR" smtClean="0"/>
              <a:t>40</a:t>
            </a:fld>
            <a:endParaRPr lang="fr-FR"/>
          </a:p>
        </p:txBody>
      </p:sp>
    </p:spTree>
    <p:extLst>
      <p:ext uri="{BB962C8B-B14F-4D97-AF65-F5344CB8AC3E}">
        <p14:creationId xmlns:p14="http://schemas.microsoft.com/office/powerpoint/2010/main" val="24967190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Il vous est désormais proposé </a:t>
            </a:r>
            <a:r>
              <a:rPr lang="fr-FR"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d’approuver la variation du capital social</a:t>
            </a:r>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en effet </a:t>
            </a:r>
            <a:r>
              <a:rPr lang="fr-FR" sz="1800" dirty="0">
                <a:solidFill>
                  <a:srgbClr val="0070C0"/>
                </a:solidFill>
                <a:effectLst/>
                <a:latin typeface="Arial" panose="020B0604020202020204" pitchFamily="34" charset="0"/>
                <a:ea typeface="Times New Roman" panose="02020603050405020304" pitchFamily="18" charset="0"/>
                <a:cs typeface="Calibri" panose="020F0502020204030204" pitchFamily="34" charset="0"/>
              </a:rPr>
              <a:t>la Caisse de Crédit Mutuel est une coopérative à capital variable. Chaque année il revient à l’assemblée générale d’approuver l’évolution du capital social détenu par les sociétaires au titre des parts sociales A et B.</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Qui est contre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Qui s’abstient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 résolution est adoptée à la majorité</a:t>
            </a:r>
            <a:endParaRPr lang="fr-FR" sz="1800" dirty="0">
              <a:effectLst/>
              <a:latin typeface="Arial" panose="020B0604020202020204" pitchFamily="34" charset="0"/>
              <a:ea typeface="Times New Roman" panose="02020603050405020304" pitchFamily="18" charset="0"/>
            </a:endParaRPr>
          </a:p>
          <a:p>
            <a:pPr algn="just"/>
            <a:endParaRPr lang="fr-FR" sz="1200" baseline="0" dirty="0"/>
          </a:p>
          <a:p>
            <a:pPr algn="just"/>
            <a:endParaRPr lang="fr-FR" sz="1200" dirty="0"/>
          </a:p>
        </p:txBody>
      </p:sp>
      <p:sp>
        <p:nvSpPr>
          <p:cNvPr id="4" name="Espace réservé du numéro de diapositive 3"/>
          <p:cNvSpPr>
            <a:spLocks noGrp="1"/>
          </p:cNvSpPr>
          <p:nvPr>
            <p:ph type="sldNum" sz="quarter" idx="5"/>
          </p:nvPr>
        </p:nvSpPr>
        <p:spPr/>
        <p:txBody>
          <a:bodyPr/>
          <a:lstStyle/>
          <a:p>
            <a:fld id="{3A32AC0F-1CCE-4541-AF54-581700FAA3B5}" type="slidenum">
              <a:rPr lang="fr-FR" smtClean="0"/>
              <a:t>41</a:t>
            </a:fld>
            <a:endParaRPr lang="fr-FR"/>
          </a:p>
        </p:txBody>
      </p:sp>
    </p:spTree>
    <p:extLst>
      <p:ext uri="{BB962C8B-B14F-4D97-AF65-F5344CB8AC3E}">
        <p14:creationId xmlns:p14="http://schemas.microsoft.com/office/powerpoint/2010/main" val="19574810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Nous allons procéder au vote de la </a:t>
            </a:r>
            <a:r>
              <a:rPr lang="fr-FR"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résolution relative au quitus.</a:t>
            </a:r>
            <a:endParaRPr lang="fr-FR" sz="1800" b="1" dirty="0">
              <a:effectLst/>
              <a:latin typeface="Arial" panose="020B0604020202020204" pitchFamily="34" charset="0"/>
              <a:ea typeface="Times New Roman" panose="02020603050405020304" pitchFamily="18" charset="0"/>
            </a:endParaRPr>
          </a:p>
          <a:p>
            <a:pPr algn="just"/>
            <a:r>
              <a:rPr lang="fr-FR" sz="1800" dirty="0">
                <a:solidFill>
                  <a:srgbClr val="0070C0"/>
                </a:solidFill>
                <a:effectLst/>
                <a:latin typeface="Arial" panose="020B0604020202020204" pitchFamily="34" charset="0"/>
                <a:ea typeface="Times New Roman" panose="02020603050405020304" pitchFamily="18" charset="0"/>
                <a:cs typeface="Calibri" panose="020F0502020204030204" pitchFamily="34" charset="0"/>
              </a:rPr>
              <a:t>Donner quitus au Conseil d’administration signifie que les sociétaires de la Caisse approuvent sa bonne gestion</a:t>
            </a:r>
            <a:r>
              <a:rPr lang="fr-FR" sz="1800" spc="-10" dirty="0">
                <a:solidFill>
                  <a:srgbClr val="0070C0"/>
                </a:solidFill>
                <a:effectLst/>
                <a:latin typeface="Arial" panose="020B0604020202020204" pitchFamily="34" charset="0"/>
                <a:ea typeface="Times New Roman" panose="02020603050405020304" pitchFamily="18" charset="0"/>
              </a:rPr>
              <a:t> durant </a:t>
            </a:r>
            <a:r>
              <a:rPr lang="fr-FR" sz="1800" dirty="0">
                <a:solidFill>
                  <a:srgbClr val="0070C0"/>
                </a:solidFill>
                <a:effectLst/>
                <a:latin typeface="Arial" panose="020B0604020202020204" pitchFamily="34" charset="0"/>
                <a:ea typeface="Times New Roman" panose="02020603050405020304" pitchFamily="18" charset="0"/>
              </a:rPr>
              <a:t>la période du 1er janvier au </a:t>
            </a:r>
            <a:r>
              <a:rPr lang="fr-FR" sz="1800" spc="-15" dirty="0">
                <a:solidFill>
                  <a:srgbClr val="0070C0"/>
                </a:solidFill>
                <a:effectLst/>
                <a:latin typeface="Arial" panose="020B0604020202020204" pitchFamily="34" charset="0"/>
                <a:ea typeface="Times New Roman" panose="02020603050405020304" pitchFamily="18" charset="0"/>
              </a:rPr>
              <a:t>31 décembre </a:t>
            </a:r>
            <a:r>
              <a:rPr lang="fr-FR" sz="1800" spc="-20" dirty="0">
                <a:solidFill>
                  <a:srgbClr val="0070C0"/>
                </a:solidFill>
                <a:effectLst/>
                <a:latin typeface="Arial" panose="020B0604020202020204" pitchFamily="34" charset="0"/>
                <a:ea typeface="Times New Roman" panose="02020603050405020304" pitchFamily="18" charset="0"/>
              </a:rPr>
              <a:t>2025</a:t>
            </a:r>
            <a:r>
              <a:rPr lang="fr-FR" sz="1800" dirty="0">
                <a:solidFill>
                  <a:srgbClr val="0070C0"/>
                </a:solidFill>
                <a:effectLst/>
                <a:latin typeface="Arial" panose="020B0604020202020204" pitchFamily="34" charset="0"/>
                <a:ea typeface="Times New Roman" panose="02020603050405020304" pitchFamily="18" charset="0"/>
              </a:rPr>
              <a:t> et déchargent le Conseil de sa responsabilité (être quitte).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Qui est contre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Qui s’abstient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 résolution est adoptée à la majorité</a:t>
            </a:r>
            <a:endParaRPr lang="fr-FR" sz="1200" dirty="0"/>
          </a:p>
        </p:txBody>
      </p:sp>
      <p:sp>
        <p:nvSpPr>
          <p:cNvPr id="4" name="Espace réservé du numéro de diapositive 3"/>
          <p:cNvSpPr>
            <a:spLocks noGrp="1"/>
          </p:cNvSpPr>
          <p:nvPr>
            <p:ph type="sldNum" sz="quarter" idx="5"/>
          </p:nvPr>
        </p:nvSpPr>
        <p:spPr/>
        <p:txBody>
          <a:bodyPr/>
          <a:lstStyle/>
          <a:p>
            <a:fld id="{3A32AC0F-1CCE-4541-AF54-581700FAA3B5}" type="slidenum">
              <a:rPr lang="fr-FR" smtClean="0"/>
              <a:t>42</a:t>
            </a:fld>
            <a:endParaRPr lang="fr-FR"/>
          </a:p>
        </p:txBody>
      </p:sp>
    </p:spTree>
    <p:extLst>
      <p:ext uri="{BB962C8B-B14F-4D97-AF65-F5344CB8AC3E}">
        <p14:creationId xmlns:p14="http://schemas.microsoft.com/office/powerpoint/2010/main" val="30980267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hangingPunct="0"/>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43</a:t>
            </a:fld>
            <a:endParaRPr lang="fr-FR"/>
          </a:p>
        </p:txBody>
      </p:sp>
    </p:spTree>
    <p:extLst>
      <p:ext uri="{BB962C8B-B14F-4D97-AF65-F5344CB8AC3E}">
        <p14:creationId xmlns:p14="http://schemas.microsoft.com/office/powerpoint/2010/main" val="19677095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Nous allons procéder au vote de la </a:t>
            </a:r>
            <a:r>
              <a:rPr lang="fr-FR"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résolution relative au quitus.</a:t>
            </a:r>
            <a:endParaRPr lang="fr-FR" sz="1800" b="1" dirty="0">
              <a:effectLst/>
              <a:latin typeface="Arial" panose="020B0604020202020204" pitchFamily="34" charset="0"/>
              <a:ea typeface="Times New Roman" panose="02020603050405020304" pitchFamily="18" charset="0"/>
            </a:endParaRPr>
          </a:p>
          <a:p>
            <a:pPr algn="just"/>
            <a:r>
              <a:rPr lang="fr-FR" sz="1800" dirty="0">
                <a:solidFill>
                  <a:srgbClr val="0070C0"/>
                </a:solidFill>
                <a:effectLst/>
                <a:latin typeface="Arial" panose="020B0604020202020204" pitchFamily="34" charset="0"/>
                <a:ea typeface="Times New Roman" panose="02020603050405020304" pitchFamily="18" charset="0"/>
                <a:cs typeface="Calibri" panose="020F0502020204030204" pitchFamily="34" charset="0"/>
              </a:rPr>
              <a:t>Donner quitus au Conseil d’administration signifie que les sociétaires de la Caisse approuvent sa bonne gestion</a:t>
            </a:r>
            <a:r>
              <a:rPr lang="fr-FR" sz="1800" spc="-10" dirty="0">
                <a:solidFill>
                  <a:srgbClr val="0070C0"/>
                </a:solidFill>
                <a:effectLst/>
                <a:latin typeface="Arial" panose="020B0604020202020204" pitchFamily="34" charset="0"/>
                <a:ea typeface="Times New Roman" panose="02020603050405020304" pitchFamily="18" charset="0"/>
              </a:rPr>
              <a:t> durant </a:t>
            </a:r>
            <a:r>
              <a:rPr lang="fr-FR" sz="1800" dirty="0">
                <a:solidFill>
                  <a:srgbClr val="0070C0"/>
                </a:solidFill>
                <a:effectLst/>
                <a:latin typeface="Arial" panose="020B0604020202020204" pitchFamily="34" charset="0"/>
                <a:ea typeface="Times New Roman" panose="02020603050405020304" pitchFamily="18" charset="0"/>
              </a:rPr>
              <a:t>la période du 1er janvier au </a:t>
            </a:r>
            <a:r>
              <a:rPr lang="fr-FR" sz="1800" spc="-15" dirty="0">
                <a:solidFill>
                  <a:srgbClr val="0070C0"/>
                </a:solidFill>
                <a:effectLst/>
                <a:latin typeface="Arial" panose="020B0604020202020204" pitchFamily="34" charset="0"/>
                <a:ea typeface="Times New Roman" panose="02020603050405020304" pitchFamily="18" charset="0"/>
              </a:rPr>
              <a:t>31 décembre </a:t>
            </a:r>
            <a:r>
              <a:rPr lang="fr-FR" sz="1800" spc="-20" dirty="0">
                <a:solidFill>
                  <a:srgbClr val="0070C0"/>
                </a:solidFill>
                <a:effectLst/>
                <a:latin typeface="Arial" panose="020B0604020202020204" pitchFamily="34" charset="0"/>
                <a:ea typeface="Times New Roman" panose="02020603050405020304" pitchFamily="18" charset="0"/>
              </a:rPr>
              <a:t>2025</a:t>
            </a:r>
            <a:r>
              <a:rPr lang="fr-FR" sz="1800" dirty="0">
                <a:solidFill>
                  <a:srgbClr val="0070C0"/>
                </a:solidFill>
                <a:effectLst/>
                <a:latin typeface="Arial" panose="020B0604020202020204" pitchFamily="34" charset="0"/>
                <a:ea typeface="Times New Roman" panose="02020603050405020304" pitchFamily="18" charset="0"/>
              </a:rPr>
              <a:t> et déchargent le Conseil de sa responsabilité (être quitte).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Qui est contre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Qui s’abstient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 résolution est adoptée à la majorité</a:t>
            </a:r>
            <a:endParaRPr lang="fr-FR" sz="1200" dirty="0"/>
          </a:p>
        </p:txBody>
      </p:sp>
      <p:sp>
        <p:nvSpPr>
          <p:cNvPr id="4" name="Espace réservé du numéro de diapositive 3"/>
          <p:cNvSpPr>
            <a:spLocks noGrp="1"/>
          </p:cNvSpPr>
          <p:nvPr>
            <p:ph type="sldNum" sz="quarter" idx="5"/>
          </p:nvPr>
        </p:nvSpPr>
        <p:spPr/>
        <p:txBody>
          <a:bodyPr/>
          <a:lstStyle/>
          <a:p>
            <a:fld id="{3A32AC0F-1CCE-4541-AF54-581700FAA3B5}" type="slidenum">
              <a:rPr lang="fr-FR" smtClean="0"/>
              <a:t>44</a:t>
            </a:fld>
            <a:endParaRPr lang="fr-FR"/>
          </a:p>
        </p:txBody>
      </p:sp>
    </p:spTree>
    <p:extLst>
      <p:ext uri="{BB962C8B-B14F-4D97-AF65-F5344CB8AC3E}">
        <p14:creationId xmlns:p14="http://schemas.microsoft.com/office/powerpoint/2010/main" val="39640154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Nous souhaitons au travers de ces quelques images, illustrer avec la fraicheur de Jean de la Fraude (alter ego de Jean de la Fontaine) les manipulations des escrocs pour parvenir à leurs fins et abuser de nombreuses personnes.</a:t>
            </a:r>
          </a:p>
          <a:p>
            <a:endParaRPr lang="fr-FR" dirty="0"/>
          </a:p>
          <a:p>
            <a:r>
              <a:rPr lang="fr-FR" dirty="0"/>
              <a:t>Cela peut nous arriver à toutes et tous et nul n’est à l’abri. Ici un jeune, là un gendarme, un conseiller bancaire un peu plus loin, un chef d’entreprise ailleurs… Nous n’exagérons pas, en 2025, ces personnes ont bien été victimes de fraudes.</a:t>
            </a:r>
          </a:p>
          <a:p>
            <a:endParaRPr lang="fr-FR" dirty="0"/>
          </a:p>
          <a:p>
            <a:r>
              <a:rPr lang="fr-FR" dirty="0"/>
              <a:t>Puissent ces fables des temps modernes vous permettre de ne pas subir les méfaits de ces bandits de grands chemins…</a:t>
            </a:r>
          </a:p>
          <a:p>
            <a:r>
              <a:rPr lang="fr-FR" dirty="0"/>
              <a:t>Pour cela, je vais m’appuyer sur ces fables et quelques personnages connus.</a:t>
            </a:r>
          </a:p>
          <a:p>
            <a:endParaRPr lang="fr-FR" dirty="0"/>
          </a:p>
          <a:p>
            <a:r>
              <a:rPr lang="fr-FR" dirty="0"/>
              <a:t>Je pense aux personnes présentes dans cette salle qui auraient déjà été victimes. Sachez que cela peut arriver à tout le monde. </a:t>
            </a:r>
          </a:p>
        </p:txBody>
      </p:sp>
      <p:sp>
        <p:nvSpPr>
          <p:cNvPr id="4" name="Espace réservé du numéro de diapositive 3"/>
          <p:cNvSpPr>
            <a:spLocks noGrp="1"/>
          </p:cNvSpPr>
          <p:nvPr>
            <p:ph type="sldNum" sz="quarter" idx="5"/>
          </p:nvPr>
        </p:nvSpPr>
        <p:spPr/>
        <p:txBody>
          <a:bodyPr/>
          <a:lstStyle/>
          <a:p>
            <a:fld id="{7888469E-EF11-4658-BE11-D8FD1AA99EA5}" type="slidenum">
              <a:rPr lang="fr-FR" smtClean="0"/>
              <a:t>45</a:t>
            </a:fld>
            <a:endParaRPr lang="fr-FR"/>
          </a:p>
        </p:txBody>
      </p:sp>
    </p:spTree>
    <p:extLst>
      <p:ext uri="{BB962C8B-B14F-4D97-AF65-F5344CB8AC3E}">
        <p14:creationId xmlns:p14="http://schemas.microsoft.com/office/powerpoint/2010/main" val="5016302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On a tous envie de croire en l’investissement/placement miracle avec un rendement exceptionnel.</a:t>
            </a:r>
          </a:p>
          <a:p>
            <a:endParaRPr lang="fr-FR" dirty="0"/>
          </a:p>
          <a:p>
            <a:r>
              <a:rPr lang="fr-FR" dirty="0"/>
              <a:t>Restez méfiants et ne souscrivez pas à ces offres trop « alléchantes ».</a:t>
            </a:r>
          </a:p>
          <a:p>
            <a:endParaRPr lang="fr-FR" dirty="0"/>
          </a:p>
          <a:p>
            <a:r>
              <a:rPr lang="fr-FR" dirty="0"/>
              <a:t>A défaut, on découvrira peu de temps après que l’argent placé a disparu. Que notre compte en ligne n’existe plus, qu’il a été bloqué.</a:t>
            </a:r>
          </a:p>
          <a:p>
            <a:r>
              <a:rPr lang="fr-FR" dirty="0"/>
              <a:t>L’entreprise derrière le placement s’est envolée...</a:t>
            </a:r>
          </a:p>
          <a:p>
            <a:endParaRPr lang="fr-FR" dirty="0"/>
          </a:p>
        </p:txBody>
      </p:sp>
      <p:sp>
        <p:nvSpPr>
          <p:cNvPr id="4" name="Espace réservé du numéro de diapositive 3"/>
          <p:cNvSpPr>
            <a:spLocks noGrp="1"/>
          </p:cNvSpPr>
          <p:nvPr>
            <p:ph type="sldNum" sz="quarter" idx="5"/>
          </p:nvPr>
        </p:nvSpPr>
        <p:spPr/>
        <p:txBody>
          <a:bodyPr/>
          <a:lstStyle/>
          <a:p>
            <a:fld id="{7888469E-EF11-4658-BE11-D8FD1AA99EA5}" type="slidenum">
              <a:rPr lang="fr-FR" smtClean="0"/>
              <a:t>46</a:t>
            </a:fld>
            <a:endParaRPr lang="fr-FR"/>
          </a:p>
        </p:txBody>
      </p:sp>
    </p:spTree>
    <p:extLst>
      <p:ext uri="{BB962C8B-B14F-4D97-AF65-F5344CB8AC3E}">
        <p14:creationId xmlns:p14="http://schemas.microsoft.com/office/powerpoint/2010/main" val="34227506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morale de cette 1</a:t>
            </a:r>
            <a:r>
              <a:rPr lang="fr-FR" baseline="30000" dirty="0"/>
              <a:t>ère</a:t>
            </a:r>
            <a:r>
              <a:rPr lang="fr-FR" dirty="0"/>
              <a:t> histoire :</a:t>
            </a:r>
          </a:p>
          <a:p>
            <a:endParaRPr lang="fr-FR" dirty="0"/>
          </a:p>
          <a:p>
            <a:r>
              <a:rPr lang="fr-FR" dirty="0"/>
              <a:t>Si une société vous promet des gains vraiment très supérieurs à ceux que vous connaissez, soyez méfiant ! </a:t>
            </a:r>
          </a:p>
          <a:p>
            <a:r>
              <a:rPr lang="fr-FR" dirty="0"/>
              <a:t>C’est une technique souvent utilisée par les escrocs :</a:t>
            </a:r>
          </a:p>
          <a:p>
            <a:pPr marL="171450" indent="-171450">
              <a:buFontTx/>
              <a:buChar char="-"/>
            </a:pPr>
            <a:r>
              <a:rPr lang="fr-FR" dirty="0"/>
              <a:t>Pour des placements</a:t>
            </a:r>
          </a:p>
          <a:p>
            <a:pPr marL="171450" indent="-171450">
              <a:buFontTx/>
              <a:buChar char="-"/>
            </a:pPr>
            <a:r>
              <a:rPr lang="fr-FR" dirty="0"/>
              <a:t>Pour des investissements </a:t>
            </a:r>
          </a:p>
          <a:p>
            <a:pPr marL="171450" indent="-171450">
              <a:buFontTx/>
              <a:buChar char="-"/>
            </a:pPr>
            <a:r>
              <a:rPr lang="fr-FR" dirty="0"/>
              <a:t>Pour des ventes de produits électroniques, voitures etc…</a:t>
            </a:r>
          </a:p>
          <a:p>
            <a:pPr marL="0" indent="0">
              <a:buFontTx/>
              <a:buNone/>
            </a:pPr>
            <a:endParaRPr lang="fr-FR" dirty="0"/>
          </a:p>
          <a:p>
            <a:pPr marL="0" indent="0">
              <a:buFontTx/>
              <a:buNone/>
            </a:pPr>
            <a:endParaRPr lang="fr-FR" dirty="0"/>
          </a:p>
          <a:p>
            <a:pPr marL="0" indent="0">
              <a:buFontTx/>
              <a:buNone/>
            </a:pPr>
            <a:r>
              <a:rPr lang="fr-FR" dirty="0"/>
              <a:t>A l’inverse, un prix cohérent avec ce qui est observé sur le marché, n’est pas un gage de sécurité non plus. </a:t>
            </a:r>
          </a:p>
        </p:txBody>
      </p:sp>
      <p:sp>
        <p:nvSpPr>
          <p:cNvPr id="4" name="Espace réservé du numéro de diapositive 3"/>
          <p:cNvSpPr>
            <a:spLocks noGrp="1"/>
          </p:cNvSpPr>
          <p:nvPr>
            <p:ph type="sldNum" sz="quarter" idx="5"/>
          </p:nvPr>
        </p:nvSpPr>
        <p:spPr/>
        <p:txBody>
          <a:bodyPr/>
          <a:lstStyle/>
          <a:p>
            <a:fld id="{7888469E-EF11-4658-BE11-D8FD1AA99EA5}" type="slidenum">
              <a:rPr lang="fr-FR" smtClean="0"/>
              <a:t>47</a:t>
            </a:fld>
            <a:endParaRPr lang="fr-FR"/>
          </a:p>
        </p:txBody>
      </p:sp>
    </p:spTree>
    <p:extLst>
      <p:ext uri="{BB962C8B-B14F-4D97-AF65-F5344CB8AC3E}">
        <p14:creationId xmlns:p14="http://schemas.microsoft.com/office/powerpoint/2010/main" val="15024634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2</a:t>
            </a:r>
            <a:r>
              <a:rPr lang="fr-FR" baseline="30000" dirty="0"/>
              <a:t>ème</a:t>
            </a:r>
            <a:r>
              <a:rPr lang="fr-FR" dirty="0"/>
              <a:t> fable : Les escrocs savent aussi se faire passer pour de faux conseillers bancaires, de faux gendarmes ou faux policiers.</a:t>
            </a:r>
          </a:p>
          <a:p>
            <a:r>
              <a:rPr lang="fr-FR" dirty="0"/>
              <a:t>Le but est de vous faire peur… puis vous rassurer en vous faisant faire des opérations pour vous dérober de l’argent.</a:t>
            </a:r>
          </a:p>
          <a:p>
            <a:endParaRPr lang="fr-FR" dirty="0"/>
          </a:p>
          <a:p>
            <a:r>
              <a:rPr lang="fr-FR" dirty="0"/>
              <a:t>Ils ont collecté en amont beaucoup d’informations sur nous, récupérées sur Internet par divers moyens…</a:t>
            </a:r>
          </a:p>
          <a:p>
            <a:r>
              <a:rPr lang="fr-FR" dirty="0"/>
              <a:t>Ils vous donnent l’impression qu’ils sont employés par votre banque.</a:t>
            </a:r>
          </a:p>
          <a:p>
            <a:endParaRPr lang="fr-FR" dirty="0"/>
          </a:p>
          <a:p>
            <a:r>
              <a:rPr lang="fr-FR" dirty="0"/>
              <a:t>Ils vous indiquent avoir besoin de tel ou tel élément, de telle ou telle information pour mettre fin à la prétendue fraude.</a:t>
            </a:r>
          </a:p>
          <a:p>
            <a:r>
              <a:rPr lang="fr-FR" dirty="0"/>
              <a:t>Dans l’urgence, face à ce risque de fraude, on s’exécute. On donne son identifiant, parfois son code sans s’en apercevoir.</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7888469E-EF11-4658-BE11-D8FD1AA99EA5}" type="slidenum">
              <a:rPr lang="fr-FR" smtClean="0"/>
              <a:t>48</a:t>
            </a:fld>
            <a:endParaRPr lang="fr-FR"/>
          </a:p>
        </p:txBody>
      </p:sp>
    </p:spTree>
    <p:extLst>
      <p:ext uri="{BB962C8B-B14F-4D97-AF65-F5344CB8AC3E}">
        <p14:creationId xmlns:p14="http://schemas.microsoft.com/office/powerpoint/2010/main" val="6035937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faux conseillers existent. Les faux gendarmes, les faux policiers, les faux inspecteurs des impôts existent aussi !</a:t>
            </a:r>
          </a:p>
          <a:p>
            <a:endParaRPr lang="fr-FR" dirty="0"/>
          </a:p>
          <a:p>
            <a:r>
              <a:rPr lang="fr-FR" dirty="0"/>
              <a:t>Ne cédez pas à l’urgence ! Le téléphone est souvent utilisé par les fraudeurs. </a:t>
            </a:r>
          </a:p>
          <a:p>
            <a:r>
              <a:rPr lang="fr-FR" dirty="0"/>
              <a:t>Même si le numéro affiché est celui du Crédit Mutuel, de la gendarmerie, ça peut être faux !</a:t>
            </a:r>
          </a:p>
          <a:p>
            <a:endParaRPr lang="fr-FR" dirty="0"/>
          </a:p>
          <a:p>
            <a:r>
              <a:rPr lang="fr-FR" dirty="0"/>
              <a:t>Ne donnez jamais vos données personnelles, votre identifiant ou vos codes secrets.</a:t>
            </a:r>
          </a:p>
          <a:p>
            <a:r>
              <a:rPr lang="fr-FR" dirty="0"/>
              <a:t>Retenez cela !</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7888469E-EF11-4658-BE11-D8FD1AA99EA5}" type="slidenum">
              <a:rPr lang="fr-FR" smtClean="0"/>
              <a:t>49</a:t>
            </a:fld>
            <a:endParaRPr lang="fr-FR"/>
          </a:p>
        </p:txBody>
      </p:sp>
    </p:spTree>
    <p:extLst>
      <p:ext uri="{BB962C8B-B14F-4D97-AF65-F5344CB8AC3E}">
        <p14:creationId xmlns:p14="http://schemas.microsoft.com/office/powerpoint/2010/main" val="1147977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Vous êtes sociétaire de la Caisse, votre implication est essentielle au fonctionnement de notre modèle mutualiste. Nous sommes différents des autres banques ! Votre conseiller vous apporte des réponses ! Nous avons un pouvoir de décision local ! Les produits et les services proposés vous sont adaptés ! Nous avons une forte dynamique locale.</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Vous êtes sociétaires d’une association </a:t>
            </a:r>
            <a:r>
              <a:rPr lang="fr-FR"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(droit local)</a:t>
            </a:r>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 société </a:t>
            </a:r>
            <a:r>
              <a:rPr lang="fr-FR"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(droit général)</a:t>
            </a:r>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coopérative. Tous les sociétaires ont le même pouvoir de décision ! Quel que soit le nombre de parts sociales que vous détenez, vous avez chacun une voix, selon le principe Une personne = Une voix.</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 quasi-totalité des clients de notre Caisse sont sociétaires et s’il y a ici des personnes qui ne le sont pas encore, je les invite à le devenir. </a:t>
            </a:r>
            <a:r>
              <a:rPr lang="fr-FR"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Etre</a:t>
            </a:r>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sociétaire, c’est une façon de garantir notre modèle et notre fonctionnement non centralisé et très réactif à votre service. Vous êtes donc coopérateurs et vous avez élu des sociétaires pour vous représenter et veiller à la pérennité de la coopérative dans 2 conseils : le conseil d’administration et le conseil de surveillance.</a:t>
            </a:r>
            <a:endParaRPr lang="fr-FR" sz="1800" dirty="0">
              <a:effectLst/>
              <a:latin typeface="Arial" panose="020B0604020202020204" pitchFamily="34" charset="0"/>
              <a:ea typeface="Times New Roman" panose="02020603050405020304" pitchFamily="18" charset="0"/>
            </a:endParaRPr>
          </a:p>
          <a:p>
            <a:pPr algn="just"/>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5</a:t>
            </a:fld>
            <a:endParaRPr lang="fr-FR"/>
          </a:p>
        </p:txBody>
      </p:sp>
    </p:spTree>
    <p:extLst>
      <p:ext uri="{BB962C8B-B14F-4D97-AF65-F5344CB8AC3E}">
        <p14:creationId xmlns:p14="http://schemas.microsoft.com/office/powerpoint/2010/main" val="7929394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suite du faux conseiller, du faux gendarme ou policier, c’est le faux coursier.</a:t>
            </a:r>
          </a:p>
          <a:p>
            <a:endParaRPr lang="fr-FR" dirty="0"/>
          </a:p>
          <a:p>
            <a:r>
              <a:rPr lang="fr-FR" dirty="0"/>
              <a:t>Le fraudeur vous prévient qu’il vous envoie quelqu’un qui va venir à votre domicile pour </a:t>
            </a:r>
          </a:p>
          <a:p>
            <a:r>
              <a:rPr lang="fr-FR" dirty="0"/>
              <a:t>récupérer votre Carte Bancaire. Même avec des habits ou une voiture marquée Crédit Mutuel. </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Ils demandent que vous coupiez la carte en 2 mais pas sur la puce ! La puce reste intacte et la carte fonctionne encore.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Il suffit de la recoller pour s’en servir de nouveau. </a:t>
            </a:r>
          </a:p>
          <a:p>
            <a:r>
              <a:rPr lang="fr-FR" dirty="0"/>
              <a:t>Les escrocs savent le faire ! </a:t>
            </a:r>
          </a:p>
        </p:txBody>
      </p:sp>
      <p:sp>
        <p:nvSpPr>
          <p:cNvPr id="4" name="Espace réservé du numéro de diapositive 3"/>
          <p:cNvSpPr>
            <a:spLocks noGrp="1"/>
          </p:cNvSpPr>
          <p:nvPr>
            <p:ph type="sldNum" sz="quarter" idx="5"/>
          </p:nvPr>
        </p:nvSpPr>
        <p:spPr/>
        <p:txBody>
          <a:bodyPr/>
          <a:lstStyle/>
          <a:p>
            <a:fld id="{7888469E-EF11-4658-BE11-D8FD1AA99EA5}" type="slidenum">
              <a:rPr lang="fr-FR" smtClean="0"/>
              <a:t>50</a:t>
            </a:fld>
            <a:endParaRPr lang="fr-FR"/>
          </a:p>
        </p:txBody>
      </p:sp>
    </p:spTree>
    <p:extLst>
      <p:ext uri="{BB962C8B-B14F-4D97-AF65-F5344CB8AC3E}">
        <p14:creationId xmlns:p14="http://schemas.microsoft.com/office/powerpoint/2010/main" val="42624736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Votre carte bancaire, c’est votre argent, ne la donnez jamais ! </a:t>
            </a:r>
          </a:p>
          <a:p>
            <a:r>
              <a:rPr lang="fr-FR" dirty="0"/>
              <a:t>Ni votre code. Votre banquier n’a pas besoin de connaître votre code, jamais !</a:t>
            </a:r>
          </a:p>
        </p:txBody>
      </p:sp>
      <p:sp>
        <p:nvSpPr>
          <p:cNvPr id="4" name="Espace réservé du numéro de diapositive 3"/>
          <p:cNvSpPr>
            <a:spLocks noGrp="1"/>
          </p:cNvSpPr>
          <p:nvPr>
            <p:ph type="sldNum" sz="quarter" idx="5"/>
          </p:nvPr>
        </p:nvSpPr>
        <p:spPr/>
        <p:txBody>
          <a:bodyPr/>
          <a:lstStyle/>
          <a:p>
            <a:fld id="{7888469E-EF11-4658-BE11-D8FD1AA99EA5}" type="slidenum">
              <a:rPr lang="fr-FR" smtClean="0"/>
              <a:t>51</a:t>
            </a:fld>
            <a:endParaRPr lang="fr-FR"/>
          </a:p>
        </p:txBody>
      </p:sp>
    </p:spTree>
    <p:extLst>
      <p:ext uri="{BB962C8B-B14F-4D97-AF65-F5344CB8AC3E}">
        <p14:creationId xmlns:p14="http://schemas.microsoft.com/office/powerpoint/2010/main" val="29845741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Dernière fable : les rencontres sur Internet…</a:t>
            </a:r>
          </a:p>
          <a:p>
            <a:endParaRPr lang="fr-FR" dirty="0"/>
          </a:p>
          <a:p>
            <a:r>
              <a:rPr lang="fr-FR" dirty="0"/>
              <a:t>De très nombreux escrocs se cachent derrière le bel homme ou la belle femme dont vous voyez la photo sur certains sites.</a:t>
            </a:r>
          </a:p>
          <a:p>
            <a:endParaRPr lang="fr-FR" dirty="0"/>
          </a:p>
          <a:p>
            <a:r>
              <a:rPr lang="fr-FR" dirty="0"/>
              <a:t>Vous échangez avec l’autre personne, vous la connaissez de plus en plus, vous commencez à vous attacher.</a:t>
            </a:r>
          </a:p>
          <a:p>
            <a:r>
              <a:rPr lang="fr-FR" dirty="0"/>
              <a:t>Un jour, il faut la dépanner, vous lui envoyez de l’argent.</a:t>
            </a:r>
          </a:p>
          <a:p>
            <a:r>
              <a:rPr lang="fr-FR" dirty="0"/>
              <a:t>Une autre fois, elle vous propose de vous rencontrer mais n’a pas d’argent. Vous lui en envoyez. Manque de chance, un contre temps surgit, le déplacement est annulé mais l’argent est conservé. Cela peut durer longtemps, tant que l’on envoie de l’argent.</a:t>
            </a:r>
          </a:p>
          <a:p>
            <a:r>
              <a:rPr lang="fr-FR" dirty="0"/>
              <a:t>Et puis, un jour, tout se termine….</a:t>
            </a:r>
          </a:p>
        </p:txBody>
      </p:sp>
      <p:sp>
        <p:nvSpPr>
          <p:cNvPr id="4" name="Espace réservé du numéro de diapositive 3"/>
          <p:cNvSpPr>
            <a:spLocks noGrp="1"/>
          </p:cNvSpPr>
          <p:nvPr>
            <p:ph type="sldNum" sz="quarter" idx="5"/>
          </p:nvPr>
        </p:nvSpPr>
        <p:spPr/>
        <p:txBody>
          <a:bodyPr/>
          <a:lstStyle/>
          <a:p>
            <a:fld id="{7888469E-EF11-4658-BE11-D8FD1AA99EA5}" type="slidenum">
              <a:rPr lang="fr-FR" smtClean="0"/>
              <a:t>52</a:t>
            </a:fld>
            <a:endParaRPr lang="fr-FR"/>
          </a:p>
        </p:txBody>
      </p:sp>
    </p:spTree>
    <p:extLst>
      <p:ext uri="{BB962C8B-B14F-4D97-AF65-F5344CB8AC3E}">
        <p14:creationId xmlns:p14="http://schemas.microsoft.com/office/powerpoint/2010/main" val="39424767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Soyez méfiant. Les escrocs et comédiens sont légion !</a:t>
            </a:r>
          </a:p>
        </p:txBody>
      </p:sp>
      <p:sp>
        <p:nvSpPr>
          <p:cNvPr id="4" name="Espace réservé du numéro de diapositive 3"/>
          <p:cNvSpPr>
            <a:spLocks noGrp="1"/>
          </p:cNvSpPr>
          <p:nvPr>
            <p:ph type="sldNum" sz="quarter" idx="5"/>
          </p:nvPr>
        </p:nvSpPr>
        <p:spPr/>
        <p:txBody>
          <a:bodyPr/>
          <a:lstStyle/>
          <a:p>
            <a:fld id="{7888469E-EF11-4658-BE11-D8FD1AA99EA5}" type="slidenum">
              <a:rPr lang="fr-FR" smtClean="0"/>
              <a:t>53</a:t>
            </a:fld>
            <a:endParaRPr lang="fr-FR"/>
          </a:p>
        </p:txBody>
      </p:sp>
    </p:spTree>
    <p:extLst>
      <p:ext uri="{BB962C8B-B14F-4D97-AF65-F5344CB8AC3E}">
        <p14:creationId xmlns:p14="http://schemas.microsoft.com/office/powerpoint/2010/main" val="6776738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morales de ces histoires…</a:t>
            </a:r>
          </a:p>
          <a:p>
            <a:endParaRPr lang="fr-FR" dirty="0"/>
          </a:p>
          <a:p>
            <a:pPr marL="171450" indent="-171450">
              <a:buFontTx/>
              <a:buChar char="-"/>
            </a:pPr>
            <a:r>
              <a:rPr lang="fr-FR" dirty="0"/>
              <a:t>Il n’y a pas de limite à l’imagination des escrocs</a:t>
            </a:r>
          </a:p>
          <a:p>
            <a:pPr marL="171450" indent="-171450">
              <a:buFontTx/>
              <a:buChar char="-"/>
            </a:pPr>
            <a:r>
              <a:rPr lang="fr-FR" dirty="0"/>
              <a:t>La manipulation est toujours de mise</a:t>
            </a:r>
          </a:p>
          <a:p>
            <a:pPr marL="171450" indent="-171450">
              <a:buFontTx/>
              <a:buChar char="-"/>
            </a:pPr>
            <a:r>
              <a:rPr lang="fr-FR" dirty="0"/>
              <a:t>Les escrocs se basent sur beaucoup de vrais éléments, d’informations justes (ils connaissent certains éléments vous concernant) Ils parviennent à afficher le logo ou le numéro de votre Caisse. Ils gagnent votre confiance.</a:t>
            </a:r>
          </a:p>
          <a:p>
            <a:pPr marL="171450" indent="-171450">
              <a:buFontTx/>
              <a:buChar char="-"/>
            </a:pPr>
            <a:r>
              <a:rPr lang="fr-FR" dirty="0"/>
              <a:t>Ils s’appuient sur un caractère d’urgence pour vous faire faire des opérations non souhaitées</a:t>
            </a:r>
          </a:p>
          <a:p>
            <a:pPr marL="171450" indent="-171450">
              <a:buFontTx/>
              <a:buChar char="-"/>
            </a:pPr>
            <a:r>
              <a:rPr lang="fr-FR" dirty="0"/>
              <a:t>Ils peuvent passer des heures avec vous, pour vous rassurer et vous donner encore plus confiance.</a:t>
            </a:r>
          </a:p>
          <a:p>
            <a:pPr marL="171450" indent="-171450">
              <a:buFontTx/>
              <a:buChar char="-"/>
            </a:pPr>
            <a:endParaRPr lang="fr-FR" dirty="0"/>
          </a:p>
          <a:p>
            <a:pPr marL="0" indent="0">
              <a:buFontTx/>
              <a:buNone/>
            </a:pPr>
            <a:r>
              <a:rPr lang="fr-FR" dirty="0"/>
              <a:t>En cas de doute et d’appel interrogatif, raccrochez ! Venez nous voir ou appelez nous avec un numéro que vous-même avez cherché ou composé sur votre téléphone (pas en rappelant le dernier numéro).</a:t>
            </a:r>
          </a:p>
          <a:p>
            <a:pPr marL="0" indent="0">
              <a:buFontTx/>
              <a:buNone/>
            </a:pPr>
            <a:endParaRPr lang="fr-FR" dirty="0"/>
          </a:p>
          <a:p>
            <a:pPr marL="0" indent="0">
              <a:buFontTx/>
              <a:buNone/>
            </a:pPr>
            <a:r>
              <a:rPr lang="fr-FR" dirty="0"/>
              <a:t>Enfin, si malheureusement vous avez été victime, prenez garde à de nouvelles tentatives dans les mois à venir. Un prétendu avocat peut vous assurer récupérer l’argent perdu. C’est un nouvel escroc…</a:t>
            </a:r>
          </a:p>
          <a:p>
            <a:pPr marL="0" indent="0">
              <a:buFontTx/>
              <a:buNone/>
            </a:pPr>
            <a:endParaRPr lang="fr-FR" dirty="0"/>
          </a:p>
          <a:p>
            <a:pPr marL="0" indent="0">
              <a:buFontTx/>
              <a:buNone/>
            </a:pPr>
            <a:r>
              <a:rPr lang="fr-FR" dirty="0"/>
              <a:t>Vos Conseillers, ici présents aujourd’hui, restent à votre disposition pour vous guider et vous accompagner. </a:t>
            </a:r>
          </a:p>
        </p:txBody>
      </p:sp>
      <p:sp>
        <p:nvSpPr>
          <p:cNvPr id="4" name="Espace réservé du numéro de diapositive 3"/>
          <p:cNvSpPr>
            <a:spLocks noGrp="1"/>
          </p:cNvSpPr>
          <p:nvPr>
            <p:ph type="sldNum" sz="quarter" idx="5"/>
          </p:nvPr>
        </p:nvSpPr>
        <p:spPr/>
        <p:txBody>
          <a:bodyPr/>
          <a:lstStyle/>
          <a:p>
            <a:fld id="{7888469E-EF11-4658-BE11-D8FD1AA99EA5}" type="slidenum">
              <a:rPr lang="fr-FR" smtClean="0"/>
              <a:t>54</a:t>
            </a:fld>
            <a:endParaRPr lang="fr-FR"/>
          </a:p>
        </p:txBody>
      </p:sp>
    </p:spTree>
    <p:extLst>
      <p:ext uri="{BB962C8B-B14F-4D97-AF65-F5344CB8AC3E}">
        <p14:creationId xmlns:p14="http://schemas.microsoft.com/office/powerpoint/2010/main" val="14628265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hangingPunct="0"/>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55</a:t>
            </a:fld>
            <a:endParaRPr lang="fr-FR"/>
          </a:p>
        </p:txBody>
      </p:sp>
    </p:spTree>
    <p:extLst>
      <p:ext uri="{BB962C8B-B14F-4D97-AF65-F5344CB8AC3E}">
        <p14:creationId xmlns:p14="http://schemas.microsoft.com/office/powerpoint/2010/main" val="9671937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200" b="1" kern="1200" dirty="0">
                <a:effectLst/>
                <a:latin typeface="+mn-lt"/>
                <a:ea typeface="Times New Roman" panose="02020603050405020304" pitchFamily="18" charset="0"/>
              </a:rPr>
              <a:t>Elections des membres du Conseil d’administration</a:t>
            </a:r>
            <a:endParaRPr lang="fr-FR" sz="1200" dirty="0">
              <a:effectLst/>
              <a:latin typeface="+mn-lt"/>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Nous allons procéder au vote de la résolution qui s’affiche (sur l’écran dans la salle).</a:t>
            </a:r>
            <a:endParaRPr lang="fr-FR" sz="1800" dirty="0">
              <a:effectLst/>
              <a:latin typeface="Arial" panose="020B0604020202020204" pitchFamily="34" charset="0"/>
              <a:ea typeface="Times New Roman" panose="02020603050405020304" pitchFamily="18" charset="0"/>
            </a:endParaRPr>
          </a:p>
          <a:p>
            <a:pPr algn="just"/>
            <a:r>
              <a:rPr lang="fr-FR" sz="1800" dirty="0">
                <a:solidFill>
                  <a:srgbClr val="0070C0"/>
                </a:solidFill>
                <a:effectLst/>
                <a:latin typeface="Calibri" panose="020F0502020204030204" pitchFamily="34" charset="0"/>
                <a:ea typeface="Times New Roman" panose="02020603050405020304" pitchFamily="18" charset="0"/>
              </a:rPr>
              <a:t>Nous allons procéder à l’élection des sociétaires de la Caisse qui vous représenteront au sein du Conseil d’administration.</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Seuls les sociétaires qui ont un carton et qui n’ont donc pas déjà voté peuvent voter.</a:t>
            </a:r>
            <a:endParaRPr lang="fr-FR" sz="1800" dirty="0">
              <a:effectLst/>
              <a:latin typeface="Times New Roman" panose="02020603050405020304" pitchFamily="18" charset="0"/>
              <a:ea typeface="Times New Roman" panose="02020603050405020304" pitchFamily="18" charset="0"/>
            </a:endParaRPr>
          </a:p>
          <a:p>
            <a:pPr algn="just"/>
            <a:r>
              <a:rPr lang="fr-FR" sz="1200" kern="1200" dirty="0">
                <a:effectLst/>
                <a:latin typeface="+mn-lt"/>
                <a:ea typeface="Times New Roman" panose="02020603050405020304" pitchFamily="18" charset="0"/>
              </a:rPr>
              <a:t>Election de M/Mme …</a:t>
            </a:r>
            <a:endParaRPr lang="fr-FR" sz="1200" dirty="0">
              <a:effectLst/>
              <a:latin typeface="+mn-lt"/>
              <a:ea typeface="Times New Roman" panose="02020603050405020304" pitchFamily="18" charset="0"/>
            </a:endParaRPr>
          </a:p>
          <a:p>
            <a:pPr marL="342900" lvl="0" indent="-342900" algn="just">
              <a:buFont typeface="Calibri" panose="020F0502020204030204" pitchFamily="34" charset="0"/>
              <a:buChar char="-"/>
            </a:pPr>
            <a:r>
              <a:rPr lang="fr-FR" sz="1200" kern="1200" dirty="0">
                <a:effectLst/>
                <a:latin typeface="+mn-lt"/>
                <a:ea typeface="Times New Roman" panose="02020603050405020304" pitchFamily="18" charset="0"/>
                <a:cs typeface="Times New Roman" panose="02020603050405020304" pitchFamily="18" charset="0"/>
              </a:rPr>
              <a:t>Qui est contre ?</a:t>
            </a:r>
            <a:endParaRPr lang="fr-FR" sz="1200" dirty="0">
              <a:effectLst/>
              <a:latin typeface="+mn-lt"/>
              <a:ea typeface="Times New Roman" panose="02020603050405020304" pitchFamily="18" charset="0"/>
              <a:cs typeface="Times New Roman" panose="02020603050405020304" pitchFamily="18" charset="0"/>
            </a:endParaRPr>
          </a:p>
          <a:p>
            <a:pPr marL="342900" lvl="0" indent="-342900" algn="just">
              <a:buFont typeface="Calibri" panose="020F0502020204030204" pitchFamily="34" charset="0"/>
              <a:buChar char="-"/>
            </a:pPr>
            <a:r>
              <a:rPr lang="fr-FR" sz="1200" kern="1200" dirty="0">
                <a:effectLst/>
                <a:latin typeface="+mn-lt"/>
                <a:ea typeface="Times New Roman" panose="02020603050405020304" pitchFamily="18" charset="0"/>
                <a:cs typeface="Times New Roman" panose="02020603050405020304" pitchFamily="18" charset="0"/>
              </a:rPr>
              <a:t>Qui s’abstient ?</a:t>
            </a:r>
          </a:p>
          <a:p>
            <a:pPr marL="342900" lvl="0" indent="-342900" algn="just">
              <a:buFont typeface="Calibri" panose="020F0502020204030204" pitchFamily="34" charset="0"/>
              <a:buChar char="-"/>
            </a:pPr>
            <a:endParaRPr lang="fr-FR" sz="1200" kern="1200" dirty="0">
              <a:effectLst/>
              <a:latin typeface="+mn-lt"/>
              <a:ea typeface="Times New Roman" panose="02020603050405020304" pitchFamily="18" charset="0"/>
              <a:cs typeface="Times New Roman" panose="02020603050405020304" pitchFamily="18" charset="0"/>
            </a:endParaRPr>
          </a:p>
          <a:p>
            <a:pPr algn="just"/>
            <a:r>
              <a:rPr lang="fr-FR" sz="1200" kern="1200" dirty="0">
                <a:effectLst/>
                <a:latin typeface="+mn-lt"/>
                <a:ea typeface="Times New Roman" panose="02020603050405020304" pitchFamily="18" charset="0"/>
              </a:rPr>
              <a:t>M/ Mme… est élue à la majorité</a:t>
            </a:r>
            <a:endParaRPr lang="fr-FR" sz="1200" dirty="0">
              <a:effectLst/>
              <a:latin typeface="+mn-lt"/>
              <a:ea typeface="Times New Roman" panose="02020603050405020304" pitchFamily="18" charset="0"/>
            </a:endParaRPr>
          </a:p>
          <a:p>
            <a:pPr algn="just"/>
            <a:r>
              <a:rPr lang="fr-FR" sz="1200" kern="1200" dirty="0">
                <a:effectLst/>
                <a:latin typeface="+mn-lt"/>
                <a:ea typeface="Times New Roman" panose="02020603050405020304" pitchFamily="18" charset="0"/>
              </a:rPr>
              <a:t> </a:t>
            </a:r>
            <a:endParaRPr lang="fr-FR" sz="1200" dirty="0">
              <a:effectLst/>
              <a:latin typeface="+mn-lt"/>
              <a:ea typeface="Times New Roman" panose="02020603050405020304" pitchFamily="18" charset="0"/>
            </a:endParaRPr>
          </a:p>
          <a:p>
            <a:pPr algn="just"/>
            <a:r>
              <a:rPr lang="fr-FR" sz="1200" kern="1200" dirty="0">
                <a:effectLst/>
                <a:latin typeface="+mn-lt"/>
                <a:ea typeface="Times New Roman" panose="02020603050405020304" pitchFamily="18" charset="0"/>
              </a:rPr>
              <a:t>Nous passons à l’élection de M/Mme …</a:t>
            </a:r>
            <a:endParaRPr lang="fr-FR" sz="1200" dirty="0">
              <a:effectLst/>
              <a:latin typeface="+mn-lt"/>
              <a:ea typeface="Times New Roman" panose="02020603050405020304" pitchFamily="18" charset="0"/>
            </a:endParaRPr>
          </a:p>
          <a:p>
            <a:pPr marL="342900" lvl="0" indent="-342900" algn="just">
              <a:buFont typeface="Calibri" panose="020F0502020204030204" pitchFamily="34" charset="0"/>
              <a:buChar char="-"/>
            </a:pPr>
            <a:r>
              <a:rPr lang="fr-FR" sz="1200" kern="1200" dirty="0">
                <a:effectLst/>
                <a:latin typeface="+mn-lt"/>
                <a:ea typeface="Times New Roman" panose="02020603050405020304" pitchFamily="18" charset="0"/>
                <a:cs typeface="Times New Roman" panose="02020603050405020304" pitchFamily="18" charset="0"/>
              </a:rPr>
              <a:t>Qui est contre ?</a:t>
            </a:r>
            <a:endParaRPr lang="fr-FR" sz="1200" dirty="0">
              <a:effectLst/>
              <a:latin typeface="+mn-lt"/>
              <a:ea typeface="Times New Roman" panose="02020603050405020304" pitchFamily="18" charset="0"/>
              <a:cs typeface="Times New Roman" panose="02020603050405020304" pitchFamily="18" charset="0"/>
            </a:endParaRPr>
          </a:p>
          <a:p>
            <a:pPr marL="342900" lvl="0" indent="-342900" algn="just">
              <a:buFont typeface="Calibri" panose="020F0502020204030204" pitchFamily="34" charset="0"/>
              <a:buChar char="-"/>
            </a:pPr>
            <a:r>
              <a:rPr lang="fr-FR" sz="1200" kern="1200" dirty="0">
                <a:effectLst/>
                <a:latin typeface="+mn-lt"/>
                <a:ea typeface="Times New Roman" panose="02020603050405020304" pitchFamily="18" charset="0"/>
                <a:cs typeface="Times New Roman" panose="02020603050405020304" pitchFamily="18" charset="0"/>
              </a:rPr>
              <a:t>Qui s’abstient ?</a:t>
            </a:r>
            <a:endParaRPr lang="fr-FR" sz="1200" dirty="0">
              <a:effectLst/>
              <a:latin typeface="+mn-lt"/>
              <a:ea typeface="Times New Roman" panose="02020603050405020304" pitchFamily="18" charset="0"/>
              <a:cs typeface="Times New Roman" panose="02020603050405020304" pitchFamily="18" charset="0"/>
            </a:endParaRPr>
          </a:p>
          <a:p>
            <a:pPr algn="just"/>
            <a:r>
              <a:rPr lang="fr-FR" sz="1200" kern="1200" dirty="0">
                <a:effectLst/>
                <a:latin typeface="+mn-lt"/>
                <a:ea typeface="Times New Roman" panose="02020603050405020304" pitchFamily="18" charset="0"/>
              </a:rPr>
              <a:t>M/ Mme… est élue à la majorité</a:t>
            </a:r>
            <a:endParaRPr lang="fr-FR" sz="1200" dirty="0">
              <a:effectLst/>
              <a:latin typeface="+mn-lt"/>
              <a:ea typeface="Times New Roman" panose="02020603050405020304" pitchFamily="18" charset="0"/>
            </a:endParaRPr>
          </a:p>
          <a:p>
            <a:pPr marL="342900" lvl="0" indent="-342900" algn="just">
              <a:buFont typeface="Calibri" panose="020F0502020204030204" pitchFamily="34" charset="0"/>
              <a:buChar char="-"/>
            </a:pPr>
            <a:endParaRPr lang="fr-FR" sz="1200" dirty="0">
              <a:effectLst/>
              <a:latin typeface="+mn-lt"/>
              <a:ea typeface="Times New Roman" panose="02020603050405020304" pitchFamily="18" charset="0"/>
              <a:cs typeface="Times New Roman" panose="02020603050405020304" pitchFamily="18" charset="0"/>
            </a:endParaRPr>
          </a:p>
          <a:p>
            <a:pPr algn="just"/>
            <a:r>
              <a:rPr lang="fr-FR" sz="1100" i="1" dirty="0">
                <a:latin typeface="+mn-lt"/>
              </a:rPr>
              <a:t>(le directeur ajoute aux votes réalisés dans la BAD</a:t>
            </a:r>
            <a:r>
              <a:rPr lang="fr-FR" sz="1100" i="1" baseline="0" dirty="0">
                <a:latin typeface="+mn-lt"/>
              </a:rPr>
              <a:t> et en Caisse, repris </a:t>
            </a:r>
            <a:r>
              <a:rPr lang="fr-FR" sz="1100" i="1" dirty="0">
                <a:latin typeface="+mn-lt"/>
              </a:rPr>
              <a:t>sur la feuille éditée à partir de INVIT, les votes contre/abstention/pour,</a:t>
            </a:r>
            <a:r>
              <a:rPr lang="fr-FR" sz="1100" i="1" baseline="0" dirty="0">
                <a:latin typeface="+mn-lt"/>
              </a:rPr>
              <a:t> réalisés dans la salle et le total. </a:t>
            </a:r>
          </a:p>
          <a:p>
            <a:pPr algn="just"/>
            <a:r>
              <a:rPr lang="fr-FR" sz="1100" i="1" baseline="0" dirty="0">
                <a:latin typeface="+mn-lt"/>
              </a:rPr>
              <a:t>Il reportera les jours suivants ces résultats dans INVIT, ils seront ainsi repris dans la BAD pour que les sociétaires puissent trouver les résultats des votes globaux à l’AG).</a:t>
            </a:r>
            <a:endParaRPr lang="fr-FR" sz="1100" i="1" dirty="0">
              <a:latin typeface="+mn-lt"/>
            </a:endParaRPr>
          </a:p>
          <a:p>
            <a:pPr algn="just"/>
            <a:endParaRPr lang="fr-FR" sz="1200" dirty="0">
              <a:latin typeface="+mn-lt"/>
            </a:endParaRPr>
          </a:p>
        </p:txBody>
      </p:sp>
      <p:sp>
        <p:nvSpPr>
          <p:cNvPr id="4" name="Espace réservé du numéro de diapositive 3"/>
          <p:cNvSpPr>
            <a:spLocks noGrp="1"/>
          </p:cNvSpPr>
          <p:nvPr>
            <p:ph type="sldNum" sz="quarter" idx="5"/>
          </p:nvPr>
        </p:nvSpPr>
        <p:spPr/>
        <p:txBody>
          <a:bodyPr/>
          <a:lstStyle/>
          <a:p>
            <a:fld id="{3A32AC0F-1CCE-4541-AF54-581700FAA3B5}" type="slidenum">
              <a:rPr lang="fr-FR" smtClean="0"/>
              <a:t>56</a:t>
            </a:fld>
            <a:endParaRPr lang="fr-FR"/>
          </a:p>
        </p:txBody>
      </p:sp>
    </p:spTree>
    <p:extLst>
      <p:ext uri="{BB962C8B-B14F-4D97-AF65-F5344CB8AC3E}">
        <p14:creationId xmlns:p14="http://schemas.microsoft.com/office/powerpoint/2010/main" val="8056674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hangingPunct="0"/>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57</a:t>
            </a:fld>
            <a:endParaRPr lang="fr-FR"/>
          </a:p>
        </p:txBody>
      </p:sp>
    </p:spTree>
    <p:extLst>
      <p:ext uri="{BB962C8B-B14F-4D97-AF65-F5344CB8AC3E}">
        <p14:creationId xmlns:p14="http://schemas.microsoft.com/office/powerpoint/2010/main" val="40828118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Et pour terminer l’assemblée générale ordinaire, nous passons au vote de </a:t>
            </a:r>
            <a:r>
              <a:rPr lang="fr-FR" sz="1800" dirty="0">
                <a:solidFill>
                  <a:srgbClr val="0070C0"/>
                </a:solidFill>
                <a:effectLst/>
                <a:latin typeface="Arial" panose="020B0604020202020204" pitchFamily="34" charset="0"/>
                <a:ea typeface="Times New Roman" panose="02020603050405020304" pitchFamily="18" charset="0"/>
              </a:rPr>
              <a:t>cette résolution usuelle et purement formelle permet à une autre personne que le Président de l’assemblée générale d’effectuer les formalités légales consécutives à la réunion.</a:t>
            </a:r>
            <a:r>
              <a:rPr lang="fr-FR" sz="1800" dirty="0">
                <a:solidFill>
                  <a:srgbClr val="0070C0"/>
                </a:solidFill>
                <a:effectLst/>
                <a:latin typeface="Arial" panose="020B0604020202020204" pitchFamily="34" charset="0"/>
                <a:ea typeface="Times New Roman" panose="02020603050405020304" pitchFamily="18" charset="0"/>
                <a:cs typeface="Calibri" panose="020F0502020204030204" pitchFamily="34" charset="0"/>
              </a:rPr>
              <a:t>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Qui est contre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Qui s’abstient ?</a:t>
            </a:r>
            <a:endParaRPr lang="fr-FR" sz="1800" dirty="0">
              <a:effectLst/>
              <a:latin typeface="Arial" panose="020B0604020202020204" pitchFamily="34" charset="0"/>
              <a:ea typeface="Times New Roman" panose="02020603050405020304" pitchFamily="18" charset="0"/>
            </a:endParaRPr>
          </a:p>
          <a:p>
            <a:pPr algn="just"/>
            <a:r>
              <a:rPr lang="fr-FR" sz="1200" baseline="0" dirty="0"/>
              <a:t>La résolution est adoptée à la majorité</a:t>
            </a:r>
            <a:endParaRPr lang="fr-FR" sz="1200" b="0" dirty="0"/>
          </a:p>
          <a:p>
            <a:pPr algn="just"/>
            <a:endParaRPr lang="fr-FR" sz="1200" dirty="0"/>
          </a:p>
          <a:p>
            <a:pPr algn="just"/>
            <a:r>
              <a:rPr lang="fr-FR" sz="1100" i="1" dirty="0"/>
              <a:t>(le directeur ajoute aux votes réalisés dans la BAD</a:t>
            </a:r>
            <a:r>
              <a:rPr lang="fr-FR" sz="1100" i="1" baseline="0" dirty="0"/>
              <a:t> et en Caisse, repris </a:t>
            </a:r>
            <a:r>
              <a:rPr lang="fr-FR" sz="1100" i="1" dirty="0"/>
              <a:t>sur la feuille éditée à partir de INVIT, les votes contre/abstention/pour,</a:t>
            </a:r>
            <a:r>
              <a:rPr lang="fr-FR" sz="1100" i="1" baseline="0" dirty="0"/>
              <a:t> réalisés dans la salle et le total. </a:t>
            </a:r>
          </a:p>
          <a:p>
            <a:pPr algn="just"/>
            <a:r>
              <a:rPr lang="fr-FR" sz="1100" i="1" baseline="0" dirty="0"/>
              <a:t>Il reportera les jours suivants ces résultats dans INVIT, ils seront ainsi repris dans la BAD pour que les sociétaires puissent trouver les résultats des votes globaux à l’AG).</a:t>
            </a:r>
            <a:endParaRPr lang="fr-FR" sz="1100" i="1" dirty="0"/>
          </a:p>
          <a:p>
            <a:pPr algn="just"/>
            <a:endParaRPr lang="fr-FR" sz="1200" dirty="0"/>
          </a:p>
        </p:txBody>
      </p:sp>
      <p:sp>
        <p:nvSpPr>
          <p:cNvPr id="4" name="Espace réservé du numéro de diapositive 3"/>
          <p:cNvSpPr>
            <a:spLocks noGrp="1"/>
          </p:cNvSpPr>
          <p:nvPr>
            <p:ph type="sldNum" sz="quarter" idx="5"/>
          </p:nvPr>
        </p:nvSpPr>
        <p:spPr/>
        <p:txBody>
          <a:bodyPr/>
          <a:lstStyle/>
          <a:p>
            <a:fld id="{3A32AC0F-1CCE-4541-AF54-581700FAA3B5}" type="slidenum">
              <a:rPr lang="fr-FR" smtClean="0"/>
              <a:t>58</a:t>
            </a:fld>
            <a:endParaRPr lang="fr-FR"/>
          </a:p>
        </p:txBody>
      </p:sp>
    </p:spTree>
    <p:extLst>
      <p:ext uri="{BB962C8B-B14F-4D97-AF65-F5344CB8AC3E}">
        <p14:creationId xmlns:p14="http://schemas.microsoft.com/office/powerpoint/2010/main" val="9319172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14400" rtl="0" eaLnBrk="1" fontAlgn="auto" latinLnBrk="0" hangingPunct="0">
              <a:lnSpc>
                <a:spcPct val="100000"/>
              </a:lnSpc>
              <a:spcBef>
                <a:spcPts val="0"/>
              </a:spcBef>
              <a:spcAft>
                <a:spcPts val="0"/>
              </a:spcAft>
              <a:buClrTx/>
              <a:buSzTx/>
              <a:buFontTx/>
              <a:buNone/>
              <a:tabLst/>
              <a:defRPr/>
            </a:pPr>
            <a:r>
              <a:rPr lang="fr-FR" sz="1200" dirty="0">
                <a:effectLst/>
                <a:latin typeface="+mn-lt"/>
                <a:ea typeface="Times New Roman" panose="02020603050405020304" pitchFamily="18" charset="0"/>
              </a:rPr>
              <a:t>L’ensemble des points à l’ordre du jour</a:t>
            </a:r>
            <a:r>
              <a:rPr lang="fr-FR" sz="1200" baseline="0" dirty="0">
                <a:effectLst/>
                <a:latin typeface="+mn-lt"/>
                <a:ea typeface="Times New Roman" panose="02020603050405020304" pitchFamily="18" charset="0"/>
              </a:rPr>
              <a:t> vous ont été présentés, (le Président) je déclare </a:t>
            </a:r>
            <a:r>
              <a:rPr lang="fr-FR" sz="1200" dirty="0">
                <a:effectLst/>
                <a:latin typeface="+mn-lt"/>
                <a:ea typeface="Times New Roman" panose="02020603050405020304" pitchFamily="18" charset="0"/>
              </a:rPr>
              <a:t>l’Assemblée générale ordinaire close.</a:t>
            </a:r>
          </a:p>
          <a:p>
            <a:pPr algn="just" hangingPunct="0"/>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59</a:t>
            </a:fld>
            <a:endParaRPr lang="fr-FR"/>
          </a:p>
        </p:txBody>
      </p:sp>
    </p:spTree>
    <p:extLst>
      <p:ext uri="{BB962C8B-B14F-4D97-AF65-F5344CB8AC3E}">
        <p14:creationId xmlns:p14="http://schemas.microsoft.com/office/powerpoint/2010/main" val="1679113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Qui sont les élus au sein du conseil d’administration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Je leur demande de bien vouloir monter à la tribune. J’ai le plaisir de vous présenter… </a:t>
            </a:r>
            <a:r>
              <a:rPr lang="fr-FR"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(les élus du CA montent à la tribune, le président indique leur nom et prénom ou variante projeter dia avec photo des élus et le président précise oralement les noms et prénoms).</a:t>
            </a:r>
            <a:endParaRPr lang="fr-FR" sz="1800" dirty="0">
              <a:effectLst/>
              <a:latin typeface="Arial" panose="020B0604020202020204" pitchFamily="34" charset="0"/>
              <a:ea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6</a:t>
            </a:fld>
            <a:endParaRPr lang="fr-FR"/>
          </a:p>
        </p:txBody>
      </p:sp>
    </p:spTree>
    <p:extLst>
      <p:ext uri="{BB962C8B-B14F-4D97-AF65-F5344CB8AC3E}">
        <p14:creationId xmlns:p14="http://schemas.microsoft.com/office/powerpoint/2010/main" val="8480265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Notre assemblée est maintenant terminée, je vous propose de passer à… </a:t>
            </a:r>
            <a:r>
              <a:rPr lang="fr-FR" sz="1200" i="1" kern="1200" dirty="0">
                <a:solidFill>
                  <a:schemeClr val="tx1"/>
                </a:solidFill>
                <a:effectLst/>
                <a:latin typeface="+mn-lt"/>
                <a:ea typeface="+mn-ea"/>
                <a:cs typeface="+mn-cs"/>
              </a:rPr>
              <a:t>(présentation d’un sujet  fraude / dividende sociétal / partie conviviale).</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60</a:t>
            </a:fld>
            <a:endParaRPr lang="fr-FR"/>
          </a:p>
        </p:txBody>
      </p:sp>
    </p:spTree>
    <p:extLst>
      <p:ext uri="{BB962C8B-B14F-4D97-AF65-F5344CB8AC3E}">
        <p14:creationId xmlns:p14="http://schemas.microsoft.com/office/powerpoint/2010/main" val="3340439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 conseil d’administration est dynamique, nous avons tenu </a:t>
            </a:r>
            <a:r>
              <a:rPr lang="fr-FR"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xx </a:t>
            </a:r>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réunions du conseil d’administration.</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Pour bien exercer notre rôle d’administrateur, les élus que nous sommes, suivons des formations qui sont essentielles pour l’accomplissement de notre mission.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Ainsi nous avons suivi xx formations en 2025, de nombreux modules de formations ont été développés à travers des formations que nous suivons lors des réunions de conseils, et nous avons désormais la possibilité de nous former avec une plateforme de contenus dédiés aux élus, accessible 7 jours 7, 24 h/24.</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Je tiens à remercier l’ensemble des élus pour leur engagement bénévole</a:t>
            </a:r>
            <a:endParaRPr lang="fr-FR" sz="1800" dirty="0">
              <a:effectLst/>
              <a:latin typeface="Arial" panose="020B0604020202020204" pitchFamily="34" charset="0"/>
              <a:ea typeface="Times New Roman" panose="02020603050405020304" pitchFamily="18" charset="0"/>
            </a:endParaRPr>
          </a:p>
          <a:p>
            <a:pPr algn="just"/>
            <a:endParaRPr lang="fr-FR" dirty="0"/>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7</a:t>
            </a:fld>
            <a:endParaRPr lang="fr-FR"/>
          </a:p>
        </p:txBody>
      </p:sp>
    </p:spTree>
    <p:extLst>
      <p:ext uri="{BB962C8B-B14F-4D97-AF65-F5344CB8AC3E}">
        <p14:creationId xmlns:p14="http://schemas.microsoft.com/office/powerpoint/2010/main" val="976416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Nous apprécions tous la stabilité du personnel de notre Caisse, cela n’empêche pas quelques mouvements de personnel.</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C’est ainsi que xxx et </a:t>
            </a:r>
            <a:r>
              <a:rPr lang="fr-FR"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xxxx</a:t>
            </a:r>
            <a:r>
              <a:rPr lang="fr-FR"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ont rejoint notre Caisse en remplacement de </a:t>
            </a:r>
            <a:r>
              <a:rPr lang="fr-FR"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xxx  et </a:t>
            </a:r>
            <a:r>
              <a:rPr lang="fr-FR" sz="1800" i="1"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xxxx</a:t>
            </a:r>
            <a:r>
              <a:rPr lang="fr-FR"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que nous apprécions tous et qui ont bénéficié d’une évolution professionnelle.</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Merci à </a:t>
            </a:r>
            <a:r>
              <a:rPr lang="fr-FR" sz="1800" i="1"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xxxxx</a:t>
            </a:r>
            <a:r>
              <a:rPr lang="fr-FR"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et </a:t>
            </a:r>
            <a:r>
              <a:rPr lang="fr-FR" sz="1800" i="1"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xxxxx</a:t>
            </a:r>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nous sommes nombreux à avoir beaucoup apprécié votre disponibilité et votre engagement professionnel et bienvenue à </a:t>
            </a:r>
            <a:r>
              <a:rPr lang="fr-FR" sz="1800" i="1"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xxxxx</a:t>
            </a:r>
            <a:r>
              <a:rPr lang="fr-FR"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et </a:t>
            </a:r>
            <a:r>
              <a:rPr lang="fr-FR" sz="1800" i="1"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xxxxx</a:t>
            </a:r>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Merci pour la confiance que vous accordez à toute l’équipe de notre Caisse. Je remercie les salariés pour leur professionnalisme, leur disponibilité. Ils sont tous particulièrement mobilisés et assurent à l’ensemble des sociétaires et clients une remarquable qualité de service pour continuer à honorer votre confiance.</a:t>
            </a:r>
            <a:endParaRPr lang="fr-FR" sz="1800" dirty="0">
              <a:effectLst/>
              <a:latin typeface="Arial" panose="020B0604020202020204" pitchFamily="34" charset="0"/>
              <a:ea typeface="Times New Roman" panose="02020603050405020304" pitchFamily="18" charset="0"/>
            </a:endParaRPr>
          </a:p>
          <a:p>
            <a:pPr algn="just"/>
            <a:endParaRPr lang="fr-FR" dirty="0"/>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8</a:t>
            </a:fld>
            <a:endParaRPr lang="fr-FR"/>
          </a:p>
        </p:txBody>
      </p:sp>
    </p:spTree>
    <p:extLst>
      <p:ext uri="{BB962C8B-B14F-4D97-AF65-F5344CB8AC3E}">
        <p14:creationId xmlns:p14="http://schemas.microsoft.com/office/powerpoint/2010/main" val="1724452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Si notre première mission est avant tout d’accompagner au mieux chacun de nos sociétaires, leur apporter le meilleur conseil, leur permettre de réaliser leurs projets, le Crédit Mutuel, a choisi de devenir entreprise à mission. C’est un engagement sociétal fort et une responsabilité que de contribuer au bien commun.</a:t>
            </a:r>
            <a:endParaRPr lang="fr-FR" sz="1200" dirty="0">
              <a:effectLst/>
              <a:latin typeface="Arial" panose="020B0604020202020204" pitchFamily="34" charset="0"/>
              <a:ea typeface="Times New Roman" panose="02020603050405020304" pitchFamily="18" charset="0"/>
            </a:endParaRPr>
          </a:p>
          <a:p>
            <a:pPr algn="just"/>
            <a:r>
              <a:rPr lang="fr-FR"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Notre activité contribue à créer de la valeur pour la satisfaction de nos sociétaires clients, c’est essentiel. Plus nous créons de la valeur plus nous pouvons et nous voulons la partager. </a:t>
            </a:r>
            <a:endParaRPr lang="fr-FR" sz="1200" dirty="0">
              <a:effectLst/>
              <a:latin typeface="Arial" panose="020B0604020202020204" pitchFamily="34" charset="0"/>
              <a:ea typeface="Times New Roman" panose="02020603050405020304" pitchFamily="18" charset="0"/>
            </a:endParaRPr>
          </a:p>
          <a:p>
            <a:pPr algn="just"/>
            <a:r>
              <a:rPr lang="fr-FR"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C’est dans cet esprit que nous avons décidé, en janvier 2023, de lancer une initiative forte et de créer le dividende sociétal.</a:t>
            </a:r>
            <a:endParaRPr lang="fr-FR" sz="1200" dirty="0">
              <a:effectLst/>
              <a:latin typeface="Arial" panose="020B0604020202020204" pitchFamily="34" charset="0"/>
              <a:ea typeface="Times New Roman" panose="02020603050405020304" pitchFamily="18" charset="0"/>
            </a:endParaRPr>
          </a:p>
          <a:p>
            <a:pPr algn="just"/>
            <a:endParaRPr lang="fr-FR"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r>
              <a:rPr lang="fr-FR"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 dividende sociétal, c’est 15% du résultat net de l’ensemble du groupe Crédit Mutuel Alliance fédérale que nous mobilisons pour la transformation écologique et la solidarité sociale et territoriale à travers des projets de financement et d’investissement.</a:t>
            </a:r>
          </a:p>
          <a:p>
            <a:pPr algn="just"/>
            <a:r>
              <a:rPr lang="fr-FR" sz="1800">
                <a:effectLst/>
                <a:latin typeface="Calibri" panose="020F0502020204030204" pitchFamily="34" charset="0"/>
                <a:ea typeface="Times New Roman" panose="02020603050405020304" pitchFamily="18" charset="0"/>
              </a:rPr>
              <a:t>Le </a:t>
            </a:r>
            <a:r>
              <a:rPr lang="fr-FR" sz="1800" dirty="0">
                <a:effectLst/>
                <a:latin typeface="Calibri" panose="020F0502020204030204" pitchFamily="34" charset="0"/>
                <a:ea typeface="Times New Roman" panose="02020603050405020304" pitchFamily="18" charset="0"/>
              </a:rPr>
              <a:t>dividende sociétal a notamment permis de supprimer le questionnaire médical pour financer l’acquisition de la résidence principale. Peut-être certains sociétaires présents dans cette salle, ont-ils pu devenir propriétaire alors que leur état de santé ne permettait pas, auparavant, de bénéficier d’une assurance pour un crédit à l’habitat.</a:t>
            </a:r>
            <a:endParaRPr lang="fr-FR" sz="1800" dirty="0">
              <a:effectLst/>
              <a:latin typeface="Arial" panose="020B0604020202020204" pitchFamily="34" charset="0"/>
              <a:ea typeface="Times New Roman" panose="02020603050405020304" pitchFamily="18" charset="0"/>
            </a:endParaRPr>
          </a:p>
          <a:p>
            <a:pPr algn="just"/>
            <a:r>
              <a:rPr lang="fr-FR" sz="1800" dirty="0">
                <a:effectLst/>
                <a:latin typeface="Calibri" panose="020F0502020204030204" pitchFamily="34" charset="0"/>
                <a:ea typeface="Times New Roman" panose="02020603050405020304" pitchFamily="18" charset="0"/>
              </a:rPr>
              <a:t>Il permet également d’offrir aux dirigeants des associations une protection juridique qui témoigne une nouvelle fois de notre soutien aux initiatives locales.</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Une belle illustration du mutualisme de la preuve qui donne du sens à notre action. C’est une initiative historique, qui est révolutionnaire et qui nous l’espérons ouvrira la porte à d’autres entreprises, pour avancer dans ce sens.</a:t>
            </a:r>
            <a:endParaRPr lang="fr-FR" sz="1800" dirty="0">
              <a:effectLst/>
              <a:latin typeface="Arial" panose="020B0604020202020204" pitchFamily="34" charset="0"/>
              <a:ea typeface="Times New Roman" panose="02020603050405020304" pitchFamily="18" charset="0"/>
            </a:endParaRPr>
          </a:p>
          <a:p>
            <a:pPr algn="just"/>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Depuis 2023, le dividende sociétal a représenté plus de 1.5 milliard d’euros versés pour le financement de projets liés à la transformation environnementale et solidaire. Et c’est ainsi plus de 2,5 milliards d’euros que nous mobiliserons d’ici 2027.</a:t>
            </a:r>
            <a:endParaRPr lang="fr-FR" sz="1800" dirty="0">
              <a:effectLst/>
              <a:latin typeface="Arial" panose="020B0604020202020204" pitchFamily="34"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4ED208-609E-4E28-8E36-CDBF9B5B8D5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90903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image" Target="../media/image22.png"/><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Master" Target="../slideMasters/slideMaster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IENVEN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669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PROXIMITÉ">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996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1_LA PROXIMITÉ">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6085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ASSEMBLÉE GÉNÉRA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01B78-7835-81C3-6CDB-115E60374A8B}"/>
              </a:ext>
            </a:extLst>
          </p:cNvPr>
          <p:cNvSpPr>
            <a:spLocks noGrp="1"/>
          </p:cNvSpPr>
          <p:nvPr>
            <p:ph type="ctrTitle"/>
          </p:nvPr>
        </p:nvSpPr>
        <p:spPr>
          <a:xfrm>
            <a:off x="5185939" y="2938451"/>
            <a:ext cx="5173116" cy="1695472"/>
          </a:xfrm>
        </p:spPr>
        <p:txBody>
          <a:bodyPr anchor="t">
            <a:noAutofit/>
          </a:bodyPr>
          <a:lstStyle>
            <a:lvl1pPr algn="l">
              <a:defRPr sz="5400" b="1" i="0" spc="0">
                <a:solidFill>
                  <a:srgbClr val="0D4194"/>
                </a:solidFill>
                <a:latin typeface="Arial" panose="020B0604020202020204" pitchFamily="34" charset="0"/>
                <a:cs typeface="Arial" panose="020B0604020202020204" pitchFamily="34" charset="0"/>
              </a:defRPr>
            </a:lvl1pPr>
          </a:lstStyle>
          <a:p>
            <a:endParaRPr lang="fr-FR" dirty="0"/>
          </a:p>
        </p:txBody>
      </p:sp>
    </p:spTree>
    <p:extLst>
      <p:ext uri="{BB962C8B-B14F-4D97-AF65-F5344CB8AC3E}">
        <p14:creationId xmlns:p14="http://schemas.microsoft.com/office/powerpoint/2010/main" val="423136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R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Espace réservé du texte 20">
            <a:extLst>
              <a:ext uri="{FF2B5EF4-FFF2-40B4-BE49-F238E27FC236}">
                <a16:creationId xmlns:a16="http://schemas.microsoft.com/office/drawing/2014/main" id="{2A596681-174B-3A52-F20C-BD5151BB4C32}"/>
              </a:ext>
            </a:extLst>
          </p:cNvPr>
          <p:cNvSpPr>
            <a:spLocks noGrp="1"/>
          </p:cNvSpPr>
          <p:nvPr>
            <p:ph type="body" sz="quarter" idx="10" hasCustomPrompt="1"/>
          </p:nvPr>
        </p:nvSpPr>
        <p:spPr>
          <a:xfrm rot="21011575">
            <a:off x="1865066" y="1840324"/>
            <a:ext cx="4476750" cy="1009753"/>
          </a:xfrm>
        </p:spPr>
        <p:txBody>
          <a:bodyPr/>
          <a:lstStyle>
            <a:lvl1pPr marL="0" indent="0">
              <a:buNone/>
              <a:defRPr sz="6000" b="1">
                <a:latin typeface=""/>
              </a:defRPr>
            </a:lvl1pPr>
          </a:lstStyle>
          <a:p>
            <a:pPr lvl="0"/>
            <a:r>
              <a:rPr lang="fr-FR" dirty="0"/>
              <a:t>Rapport</a:t>
            </a:r>
          </a:p>
        </p:txBody>
      </p:sp>
      <p:sp>
        <p:nvSpPr>
          <p:cNvPr id="22" name="Espace réservé du texte 20">
            <a:extLst>
              <a:ext uri="{FF2B5EF4-FFF2-40B4-BE49-F238E27FC236}">
                <a16:creationId xmlns:a16="http://schemas.microsoft.com/office/drawing/2014/main" id="{39FC2BF3-BE1E-4968-E273-D73E98D5DF15}"/>
              </a:ext>
            </a:extLst>
          </p:cNvPr>
          <p:cNvSpPr>
            <a:spLocks noGrp="1"/>
          </p:cNvSpPr>
          <p:nvPr>
            <p:ph type="body" sz="quarter" idx="11" hasCustomPrompt="1"/>
          </p:nvPr>
        </p:nvSpPr>
        <p:spPr>
          <a:xfrm>
            <a:off x="2401958" y="3117087"/>
            <a:ext cx="4476750" cy="843117"/>
          </a:xfrm>
        </p:spPr>
        <p:txBody>
          <a:bodyPr/>
          <a:lstStyle>
            <a:lvl1pPr marL="0" indent="0">
              <a:buNone/>
              <a:defRPr sz="6000" b="1">
                <a:solidFill>
                  <a:srgbClr val="E84262"/>
                </a:solidFill>
                <a:latin typeface="Arial" panose="020B0604020202020204" pitchFamily="34" charset="0"/>
                <a:cs typeface="Arial" panose="020B0604020202020204" pitchFamily="34" charset="0"/>
              </a:defRPr>
            </a:lvl1pPr>
          </a:lstStyle>
          <a:p>
            <a:pPr lvl="0"/>
            <a:r>
              <a:rPr lang="fr-FR" dirty="0"/>
              <a:t>D’ACTIVITÉ</a:t>
            </a:r>
          </a:p>
        </p:txBody>
      </p:sp>
      <p:sp>
        <p:nvSpPr>
          <p:cNvPr id="24" name="Espace réservé du texte 23">
            <a:extLst>
              <a:ext uri="{FF2B5EF4-FFF2-40B4-BE49-F238E27FC236}">
                <a16:creationId xmlns:a16="http://schemas.microsoft.com/office/drawing/2014/main" id="{7D9FCED5-B73B-7780-9FE2-DD2D8151AA38}"/>
              </a:ext>
            </a:extLst>
          </p:cNvPr>
          <p:cNvSpPr>
            <a:spLocks noGrp="1"/>
          </p:cNvSpPr>
          <p:nvPr>
            <p:ph type="body" sz="quarter" idx="12" hasCustomPrompt="1"/>
          </p:nvPr>
        </p:nvSpPr>
        <p:spPr>
          <a:xfrm>
            <a:off x="2401958" y="4109214"/>
            <a:ext cx="2303463" cy="474662"/>
          </a:xfrm>
        </p:spPr>
        <p:txBody>
          <a:bodyPr>
            <a:normAutofit/>
          </a:bodyPr>
          <a:lstStyle>
            <a:lvl1pPr marL="0" indent="0">
              <a:buNone/>
              <a:defRPr sz="1400"/>
            </a:lvl1pPr>
          </a:lstStyle>
          <a:p>
            <a:pPr lvl="0"/>
            <a:r>
              <a:rPr lang="fr-FR" dirty="0"/>
              <a:t>TEXTE ICI</a:t>
            </a:r>
          </a:p>
        </p:txBody>
      </p:sp>
    </p:spTree>
    <p:extLst>
      <p:ext uri="{BB962C8B-B14F-4D97-AF65-F5344CB8AC3E}">
        <p14:creationId xmlns:p14="http://schemas.microsoft.com/office/powerpoint/2010/main" val="80078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1_TITRE + TEXT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6E4E3B-C23D-97EE-88AE-BC84CAB6834C}"/>
              </a:ext>
            </a:extLst>
          </p:cNvPr>
          <p:cNvSpPr>
            <a:spLocks noGrp="1"/>
          </p:cNvSpPr>
          <p:nvPr>
            <p:ph type="ctrTitle"/>
          </p:nvPr>
        </p:nvSpPr>
        <p:spPr>
          <a:xfrm>
            <a:off x="3112202" y="1839406"/>
            <a:ext cx="5967595" cy="1324521"/>
          </a:xfrm>
        </p:spPr>
        <p:txBody>
          <a:bodyPr anchor="t">
            <a:noAutofit/>
          </a:bodyPr>
          <a:lstStyle>
            <a:lvl1pPr algn="l">
              <a:defRPr sz="4600" b="1" i="0" spc="0">
                <a:solidFill>
                  <a:srgbClr val="0D4194"/>
                </a:solidFill>
                <a:latin typeface="Arial" panose="020B0604020202020204" pitchFamily="34" charset="0"/>
                <a:cs typeface="Arial" panose="020B0604020202020204" pitchFamily="34" charset="0"/>
              </a:defRPr>
            </a:lvl1pPr>
          </a:lstStyle>
          <a:p>
            <a:endParaRPr lang="fr-FR" dirty="0"/>
          </a:p>
        </p:txBody>
      </p:sp>
      <p:sp>
        <p:nvSpPr>
          <p:cNvPr id="15" name="Espace réservé du texte 9">
            <a:extLst>
              <a:ext uri="{FF2B5EF4-FFF2-40B4-BE49-F238E27FC236}">
                <a16:creationId xmlns:a16="http://schemas.microsoft.com/office/drawing/2014/main" id="{5F32665D-7E15-4954-24F4-D02843EF8629}"/>
              </a:ext>
            </a:extLst>
          </p:cNvPr>
          <p:cNvSpPr>
            <a:spLocks noGrp="1"/>
          </p:cNvSpPr>
          <p:nvPr>
            <p:ph type="body" sz="quarter" idx="11"/>
          </p:nvPr>
        </p:nvSpPr>
        <p:spPr>
          <a:xfrm>
            <a:off x="3112202" y="3429000"/>
            <a:ext cx="7451379" cy="1324521"/>
          </a:xfrm>
        </p:spPr>
        <p:txBody>
          <a:bodyPr>
            <a:noAutofit/>
          </a:bodyPr>
          <a:lstStyle>
            <a:lvl1pPr marL="0" indent="0">
              <a:buNone/>
              <a:defRPr sz="1500" b="1">
                <a:solidFill>
                  <a:srgbClr val="0D4194"/>
                </a:solidFill>
                <a:latin typeface="Arial" panose="020B0604020202020204" pitchFamily="34" charset="0"/>
                <a:cs typeface="Arial" panose="020B0604020202020204" pitchFamily="34" charset="0"/>
              </a:defRPr>
            </a:lvl1pPr>
          </a:lstStyle>
          <a:p>
            <a:pPr lvl="0"/>
            <a:endParaRPr lang="fr-FR" dirty="0"/>
          </a:p>
        </p:txBody>
      </p:sp>
    </p:spTree>
    <p:extLst>
      <p:ext uri="{BB962C8B-B14F-4D97-AF65-F5344CB8AC3E}">
        <p14:creationId xmlns:p14="http://schemas.microsoft.com/office/powerpoint/2010/main" val="2984465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2_TITRE + TEXTE ">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F85449E0-09E7-D9AB-E532-39912E79BB52}"/>
              </a:ext>
            </a:extLst>
          </p:cNvPr>
          <p:cNvSpPr>
            <a:spLocks noGrp="1"/>
          </p:cNvSpPr>
          <p:nvPr>
            <p:ph type="ctrTitle"/>
          </p:nvPr>
        </p:nvSpPr>
        <p:spPr>
          <a:xfrm>
            <a:off x="3009332" y="1177145"/>
            <a:ext cx="5967595" cy="1324521"/>
          </a:xfrm>
        </p:spPr>
        <p:txBody>
          <a:bodyPr anchor="t">
            <a:noAutofit/>
          </a:bodyPr>
          <a:lstStyle>
            <a:lvl1pPr algn="l">
              <a:defRPr sz="4600" b="1" i="0" spc="0">
                <a:solidFill>
                  <a:srgbClr val="0D4194"/>
                </a:solidFill>
                <a:latin typeface="Arial" panose="020B0604020202020204" pitchFamily="34" charset="0"/>
                <a:cs typeface="Arial" panose="020B0604020202020204" pitchFamily="34" charset="0"/>
              </a:defRPr>
            </a:lvl1pPr>
          </a:lstStyle>
          <a:p>
            <a:endParaRPr lang="fr-FR" dirty="0"/>
          </a:p>
        </p:txBody>
      </p:sp>
      <p:sp>
        <p:nvSpPr>
          <p:cNvPr id="4" name="Espace réservé du texte 9">
            <a:extLst>
              <a:ext uri="{FF2B5EF4-FFF2-40B4-BE49-F238E27FC236}">
                <a16:creationId xmlns:a16="http://schemas.microsoft.com/office/drawing/2014/main" id="{3853EB8C-2AC7-01F0-9F8B-3D8D582EB08F}"/>
              </a:ext>
            </a:extLst>
          </p:cNvPr>
          <p:cNvSpPr>
            <a:spLocks noGrp="1"/>
          </p:cNvSpPr>
          <p:nvPr>
            <p:ph type="body" sz="quarter" idx="11"/>
          </p:nvPr>
        </p:nvSpPr>
        <p:spPr>
          <a:xfrm>
            <a:off x="3009332" y="2766739"/>
            <a:ext cx="7451379" cy="1324521"/>
          </a:xfrm>
        </p:spPr>
        <p:txBody>
          <a:bodyPr>
            <a:noAutofit/>
          </a:bodyPr>
          <a:lstStyle>
            <a:lvl1pPr marL="0" indent="0">
              <a:buNone/>
              <a:defRPr sz="1500" b="1">
                <a:solidFill>
                  <a:srgbClr val="0D4194"/>
                </a:solidFill>
                <a:latin typeface="Arial" panose="020B0604020202020204" pitchFamily="34" charset="0"/>
                <a:cs typeface="Arial" panose="020B0604020202020204" pitchFamily="34" charset="0"/>
              </a:defRPr>
            </a:lvl1pPr>
          </a:lstStyle>
          <a:p>
            <a:pPr lvl="0"/>
            <a:endParaRPr lang="fr-FR" dirty="0"/>
          </a:p>
        </p:txBody>
      </p:sp>
    </p:spTree>
    <p:extLst>
      <p:ext uri="{BB962C8B-B14F-4D97-AF65-F5344CB8AC3E}">
        <p14:creationId xmlns:p14="http://schemas.microsoft.com/office/powerpoint/2010/main" val="902019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3_TITRE + TEXTE ">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82C8228A-4575-1D1F-A4E8-44E75C18AAC4}"/>
              </a:ext>
            </a:extLst>
          </p:cNvPr>
          <p:cNvSpPr>
            <a:spLocks noGrp="1"/>
          </p:cNvSpPr>
          <p:nvPr>
            <p:ph type="ctrTitle"/>
          </p:nvPr>
        </p:nvSpPr>
        <p:spPr>
          <a:xfrm>
            <a:off x="2917892" y="1759396"/>
            <a:ext cx="5967595" cy="1324521"/>
          </a:xfrm>
        </p:spPr>
        <p:txBody>
          <a:bodyPr anchor="t">
            <a:noAutofit/>
          </a:bodyPr>
          <a:lstStyle>
            <a:lvl1pPr algn="l">
              <a:defRPr sz="4600" b="1" i="0" spc="0">
                <a:solidFill>
                  <a:srgbClr val="0D4194"/>
                </a:solidFill>
                <a:latin typeface="Arial" panose="020B0604020202020204" pitchFamily="34" charset="0"/>
                <a:cs typeface="Arial" panose="020B0604020202020204" pitchFamily="34" charset="0"/>
              </a:defRPr>
            </a:lvl1pPr>
          </a:lstStyle>
          <a:p>
            <a:endParaRPr lang="fr-FR" dirty="0"/>
          </a:p>
        </p:txBody>
      </p:sp>
      <p:sp>
        <p:nvSpPr>
          <p:cNvPr id="4" name="Espace réservé du texte 9">
            <a:extLst>
              <a:ext uri="{FF2B5EF4-FFF2-40B4-BE49-F238E27FC236}">
                <a16:creationId xmlns:a16="http://schemas.microsoft.com/office/drawing/2014/main" id="{2C89C1E5-718F-AF7E-E6D8-B26883D5BE61}"/>
              </a:ext>
            </a:extLst>
          </p:cNvPr>
          <p:cNvSpPr>
            <a:spLocks noGrp="1"/>
          </p:cNvSpPr>
          <p:nvPr>
            <p:ph type="body" sz="quarter" idx="11"/>
          </p:nvPr>
        </p:nvSpPr>
        <p:spPr>
          <a:xfrm>
            <a:off x="2917892" y="3348990"/>
            <a:ext cx="7451379" cy="1324521"/>
          </a:xfrm>
        </p:spPr>
        <p:txBody>
          <a:bodyPr>
            <a:noAutofit/>
          </a:bodyPr>
          <a:lstStyle>
            <a:lvl1pPr marL="0" indent="0">
              <a:buNone/>
              <a:defRPr sz="1500" b="1">
                <a:solidFill>
                  <a:srgbClr val="0D4194"/>
                </a:solidFill>
                <a:latin typeface="Arial" panose="020B0604020202020204" pitchFamily="34" charset="0"/>
                <a:cs typeface="Arial" panose="020B0604020202020204" pitchFamily="34" charset="0"/>
              </a:defRPr>
            </a:lvl1pPr>
          </a:lstStyle>
          <a:p>
            <a:pPr lvl="0"/>
            <a:endParaRPr lang="fr-FR" dirty="0"/>
          </a:p>
        </p:txBody>
      </p:sp>
    </p:spTree>
    <p:extLst>
      <p:ext uri="{BB962C8B-B14F-4D97-AF65-F5344CB8AC3E}">
        <p14:creationId xmlns:p14="http://schemas.microsoft.com/office/powerpoint/2010/main" val="4080301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4_TEXTES_COLONN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36312002-E75C-3499-8CC0-A1E8E4BE2CEF}"/>
              </a:ext>
            </a:extLst>
          </p:cNvPr>
          <p:cNvSpPr>
            <a:spLocks noGrp="1"/>
          </p:cNvSpPr>
          <p:nvPr>
            <p:ph type="body" sz="quarter" idx="10" hasCustomPrompt="1"/>
          </p:nvPr>
        </p:nvSpPr>
        <p:spPr>
          <a:xfrm>
            <a:off x="1004528" y="1761126"/>
            <a:ext cx="2801353" cy="4108334"/>
          </a:xfrm>
        </p:spPr>
        <p:txBody>
          <a:bodyPr>
            <a:normAutofit/>
          </a:bodyPr>
          <a:lstStyle>
            <a:lvl1pPr marL="0" indent="0">
              <a:buNone/>
              <a:defRPr sz="1200"/>
            </a:lvl1pPr>
          </a:lstStyle>
          <a:p>
            <a:r>
              <a:rPr lang="fr-FR" dirty="0">
                <a:solidFill>
                  <a:srgbClr val="0D4194"/>
                </a:solidFill>
                <a:latin typeface="Arial" panose="020B0604020202020204" pitchFamily="34" charset="0"/>
                <a:cs typeface="Arial" panose="020B0604020202020204" pitchFamily="34" charset="0"/>
              </a:rPr>
              <a:t>TEXTE 1</a:t>
            </a:r>
          </a:p>
        </p:txBody>
      </p:sp>
      <p:sp>
        <p:nvSpPr>
          <p:cNvPr id="14" name="Espace réservé du texte 6">
            <a:extLst>
              <a:ext uri="{FF2B5EF4-FFF2-40B4-BE49-F238E27FC236}">
                <a16:creationId xmlns:a16="http://schemas.microsoft.com/office/drawing/2014/main" id="{4352D664-8080-66C8-CB9F-6627B82ABABB}"/>
              </a:ext>
            </a:extLst>
          </p:cNvPr>
          <p:cNvSpPr>
            <a:spLocks noGrp="1"/>
          </p:cNvSpPr>
          <p:nvPr>
            <p:ph type="body" sz="quarter" idx="12" hasCustomPrompt="1"/>
          </p:nvPr>
        </p:nvSpPr>
        <p:spPr>
          <a:xfrm>
            <a:off x="4479112" y="1761124"/>
            <a:ext cx="2801353" cy="4108335"/>
          </a:xfrm>
        </p:spPr>
        <p:txBody>
          <a:bodyPr>
            <a:normAutofit/>
          </a:bodyPr>
          <a:lstStyle>
            <a:lvl1pPr marL="0" indent="0">
              <a:buNone/>
              <a:defRPr sz="1200"/>
            </a:lvl1pPr>
          </a:lstStyle>
          <a:p>
            <a:r>
              <a:rPr lang="fr-FR" dirty="0">
                <a:solidFill>
                  <a:srgbClr val="0D4194"/>
                </a:solidFill>
                <a:latin typeface="Arial" panose="020B0604020202020204" pitchFamily="34" charset="0"/>
                <a:cs typeface="Arial" panose="020B0604020202020204" pitchFamily="34" charset="0"/>
              </a:rPr>
              <a:t>TEXTE 2</a:t>
            </a:r>
          </a:p>
          <a:p>
            <a:endParaRPr lang="fr-FR" dirty="0">
              <a:solidFill>
                <a:srgbClr val="0D4194"/>
              </a:solidFill>
              <a:latin typeface="Arial" panose="020B0604020202020204" pitchFamily="34" charset="0"/>
              <a:cs typeface="Arial" panose="020B0604020202020204" pitchFamily="34" charset="0"/>
            </a:endParaRPr>
          </a:p>
        </p:txBody>
      </p:sp>
      <p:sp>
        <p:nvSpPr>
          <p:cNvPr id="15" name="Espace réservé du texte 6">
            <a:extLst>
              <a:ext uri="{FF2B5EF4-FFF2-40B4-BE49-F238E27FC236}">
                <a16:creationId xmlns:a16="http://schemas.microsoft.com/office/drawing/2014/main" id="{9B6A9968-D444-C988-1044-7DA85CF0EAC9}"/>
              </a:ext>
            </a:extLst>
          </p:cNvPr>
          <p:cNvSpPr>
            <a:spLocks noGrp="1"/>
          </p:cNvSpPr>
          <p:nvPr>
            <p:ph type="body" sz="quarter" idx="13" hasCustomPrompt="1"/>
          </p:nvPr>
        </p:nvSpPr>
        <p:spPr>
          <a:xfrm>
            <a:off x="8140830" y="1771294"/>
            <a:ext cx="2801353" cy="4098165"/>
          </a:xfrm>
        </p:spPr>
        <p:txBody>
          <a:bodyPr>
            <a:normAutofit/>
          </a:bodyPr>
          <a:lstStyle>
            <a:lvl1pPr marL="0" indent="0">
              <a:buNone/>
              <a:defRPr sz="1200"/>
            </a:lvl1pPr>
          </a:lstStyle>
          <a:p>
            <a:r>
              <a:rPr lang="fr-FR" dirty="0">
                <a:solidFill>
                  <a:srgbClr val="0D4194"/>
                </a:solidFill>
                <a:latin typeface="Arial" panose="020B0604020202020204" pitchFamily="34" charset="0"/>
                <a:cs typeface="Arial" panose="020B0604020202020204" pitchFamily="34" charset="0"/>
              </a:rPr>
              <a:t>TEXTE 3</a:t>
            </a:r>
          </a:p>
          <a:p>
            <a:endParaRPr lang="fr-FR" dirty="0">
              <a:solidFill>
                <a:srgbClr val="0D4194"/>
              </a:solidFill>
              <a:latin typeface="Arial" panose="020B0604020202020204" pitchFamily="34" charset="0"/>
              <a:cs typeface="Arial" panose="020B0604020202020204" pitchFamily="34" charset="0"/>
            </a:endParaRPr>
          </a:p>
          <a:p>
            <a:endParaRPr lang="fr-FR" dirty="0">
              <a:solidFill>
                <a:srgbClr val="0D4194"/>
              </a:solidFill>
              <a:latin typeface="Arial" panose="020B0604020202020204" pitchFamily="34" charset="0"/>
              <a:cs typeface="Arial" panose="020B0604020202020204" pitchFamily="34" charset="0"/>
            </a:endParaRPr>
          </a:p>
        </p:txBody>
      </p:sp>
      <p:sp>
        <p:nvSpPr>
          <p:cNvPr id="2" name="Espace réservé du texte 6">
            <a:extLst>
              <a:ext uri="{FF2B5EF4-FFF2-40B4-BE49-F238E27FC236}">
                <a16:creationId xmlns:a16="http://schemas.microsoft.com/office/drawing/2014/main" id="{4D04628A-97AA-CFAC-BA13-927A6AA847C9}"/>
              </a:ext>
            </a:extLst>
          </p:cNvPr>
          <p:cNvSpPr>
            <a:spLocks noGrp="1"/>
          </p:cNvSpPr>
          <p:nvPr>
            <p:ph type="body" sz="quarter" idx="14" hasCustomPrompt="1"/>
          </p:nvPr>
        </p:nvSpPr>
        <p:spPr>
          <a:xfrm>
            <a:off x="655315" y="469558"/>
            <a:ext cx="5606337" cy="556053"/>
          </a:xfrm>
        </p:spPr>
        <p:txBody>
          <a:bodyPr>
            <a:noAutofit/>
          </a:bodyPr>
          <a:lstStyle>
            <a:lvl1pPr marL="0" indent="0">
              <a:buNone/>
              <a:defRPr sz="2100" b="1"/>
            </a:lvl1pPr>
          </a:lstStyle>
          <a:p>
            <a:r>
              <a:rPr lang="fr-FR" dirty="0">
                <a:solidFill>
                  <a:srgbClr val="0D4194"/>
                </a:solidFill>
                <a:latin typeface="Arial" panose="020B0604020202020204" pitchFamily="34" charset="0"/>
                <a:cs typeface="Arial" panose="020B0604020202020204" pitchFamily="34" charset="0"/>
              </a:rPr>
              <a:t>TITRE ICI</a:t>
            </a:r>
          </a:p>
        </p:txBody>
      </p:sp>
    </p:spTree>
    <p:extLst>
      <p:ext uri="{BB962C8B-B14F-4D97-AF65-F5344CB8AC3E}">
        <p14:creationId xmlns:p14="http://schemas.microsoft.com/office/powerpoint/2010/main" val="856672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5_TITR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ce réservé du texte 6">
            <a:extLst>
              <a:ext uri="{FF2B5EF4-FFF2-40B4-BE49-F238E27FC236}">
                <a16:creationId xmlns:a16="http://schemas.microsoft.com/office/drawing/2014/main" id="{23B59C54-3D57-CE9E-BFFD-2085AD8924EA}"/>
              </a:ext>
            </a:extLst>
          </p:cNvPr>
          <p:cNvSpPr>
            <a:spLocks noGrp="1"/>
          </p:cNvSpPr>
          <p:nvPr>
            <p:ph type="body" sz="quarter" idx="14" hasCustomPrompt="1"/>
          </p:nvPr>
        </p:nvSpPr>
        <p:spPr>
          <a:xfrm>
            <a:off x="655315" y="469558"/>
            <a:ext cx="5606337" cy="556053"/>
          </a:xfrm>
        </p:spPr>
        <p:txBody>
          <a:bodyPr>
            <a:noAutofit/>
          </a:bodyPr>
          <a:lstStyle>
            <a:lvl1pPr marL="0" indent="0">
              <a:buNone/>
              <a:defRPr sz="2100" b="1"/>
            </a:lvl1pPr>
          </a:lstStyle>
          <a:p>
            <a:r>
              <a:rPr lang="fr-FR" dirty="0">
                <a:solidFill>
                  <a:srgbClr val="0D4194"/>
                </a:solidFill>
                <a:latin typeface="Arial" panose="020B0604020202020204" pitchFamily="34" charset="0"/>
                <a:cs typeface="Arial" panose="020B0604020202020204" pitchFamily="34" charset="0"/>
              </a:rPr>
              <a:t>TITRE ICI</a:t>
            </a:r>
          </a:p>
        </p:txBody>
      </p:sp>
    </p:spTree>
    <p:extLst>
      <p:ext uri="{BB962C8B-B14F-4D97-AF65-F5344CB8AC3E}">
        <p14:creationId xmlns:p14="http://schemas.microsoft.com/office/powerpoint/2010/main" val="2581097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6_TITRE_SANS_FON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ce réservé du texte 6">
            <a:extLst>
              <a:ext uri="{FF2B5EF4-FFF2-40B4-BE49-F238E27FC236}">
                <a16:creationId xmlns:a16="http://schemas.microsoft.com/office/drawing/2014/main" id="{23B59C54-3D57-CE9E-BFFD-2085AD8924EA}"/>
              </a:ext>
            </a:extLst>
          </p:cNvPr>
          <p:cNvSpPr>
            <a:spLocks noGrp="1"/>
          </p:cNvSpPr>
          <p:nvPr>
            <p:ph type="body" sz="quarter" idx="14" hasCustomPrompt="1"/>
          </p:nvPr>
        </p:nvSpPr>
        <p:spPr>
          <a:xfrm>
            <a:off x="655315" y="469558"/>
            <a:ext cx="5606337" cy="556053"/>
          </a:xfrm>
        </p:spPr>
        <p:txBody>
          <a:bodyPr>
            <a:noAutofit/>
          </a:bodyPr>
          <a:lstStyle>
            <a:lvl1pPr marL="0" indent="0">
              <a:buNone/>
              <a:defRPr sz="2100" b="1"/>
            </a:lvl1pPr>
          </a:lstStyle>
          <a:p>
            <a:r>
              <a:rPr lang="fr-FR" dirty="0">
                <a:solidFill>
                  <a:srgbClr val="0D4194"/>
                </a:solidFill>
                <a:latin typeface="Arial" panose="020B0604020202020204" pitchFamily="34" charset="0"/>
                <a:cs typeface="Arial" panose="020B0604020202020204" pitchFamily="34" charset="0"/>
              </a:rPr>
              <a:t>TITRE ICI</a:t>
            </a:r>
          </a:p>
        </p:txBody>
      </p:sp>
    </p:spTree>
    <p:extLst>
      <p:ext uri="{BB962C8B-B14F-4D97-AF65-F5344CB8AC3E}">
        <p14:creationId xmlns:p14="http://schemas.microsoft.com/office/powerpoint/2010/main" val="93446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OUS SOCIETAIR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15986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7_TABLEAUX">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DC86D04C-0C35-9556-B510-93D27D10D7E4}"/>
              </a:ext>
            </a:extLst>
          </p:cNvPr>
          <p:cNvSpPr>
            <a:spLocks noGrp="1"/>
          </p:cNvSpPr>
          <p:nvPr>
            <p:ph type="body" sz="quarter" idx="15" hasCustomPrompt="1"/>
          </p:nvPr>
        </p:nvSpPr>
        <p:spPr>
          <a:xfrm>
            <a:off x="1701800" y="2075328"/>
            <a:ext cx="2552700" cy="307975"/>
          </a:xfrm>
        </p:spPr>
        <p:txBody>
          <a:bodyPr>
            <a:noAutofit/>
          </a:bodyPr>
          <a:lstStyle>
            <a:lvl1pPr marL="0" indent="0">
              <a:buNone/>
              <a:defRPr sz="1400"/>
            </a:lvl1pPr>
          </a:lstStyle>
          <a:p>
            <a:pPr lvl="0"/>
            <a:r>
              <a:rPr lang="fr-FR" dirty="0"/>
              <a:t>Texte </a:t>
            </a:r>
          </a:p>
        </p:txBody>
      </p:sp>
      <p:sp>
        <p:nvSpPr>
          <p:cNvPr id="9" name="Espace réservé du texte 7">
            <a:extLst>
              <a:ext uri="{FF2B5EF4-FFF2-40B4-BE49-F238E27FC236}">
                <a16:creationId xmlns:a16="http://schemas.microsoft.com/office/drawing/2014/main" id="{D291215F-F83E-B819-075F-920ECF909740}"/>
              </a:ext>
            </a:extLst>
          </p:cNvPr>
          <p:cNvSpPr>
            <a:spLocks noGrp="1"/>
          </p:cNvSpPr>
          <p:nvPr>
            <p:ph type="body" sz="quarter" idx="16" hasCustomPrompt="1"/>
          </p:nvPr>
        </p:nvSpPr>
        <p:spPr>
          <a:xfrm>
            <a:off x="1701800" y="2675169"/>
            <a:ext cx="2552700" cy="307975"/>
          </a:xfrm>
        </p:spPr>
        <p:txBody>
          <a:bodyPr>
            <a:noAutofit/>
          </a:bodyPr>
          <a:lstStyle>
            <a:lvl1pPr marL="0" indent="0">
              <a:buNone/>
              <a:defRPr sz="1400"/>
            </a:lvl1pPr>
          </a:lstStyle>
          <a:p>
            <a:pPr lvl="0"/>
            <a:r>
              <a:rPr lang="fr-FR" dirty="0"/>
              <a:t>Texte </a:t>
            </a:r>
          </a:p>
        </p:txBody>
      </p:sp>
      <p:sp>
        <p:nvSpPr>
          <p:cNvPr id="10" name="Espace réservé du texte 7">
            <a:extLst>
              <a:ext uri="{FF2B5EF4-FFF2-40B4-BE49-F238E27FC236}">
                <a16:creationId xmlns:a16="http://schemas.microsoft.com/office/drawing/2014/main" id="{BD9269A5-8F24-E053-5EB8-D1E496BCA89A}"/>
              </a:ext>
            </a:extLst>
          </p:cNvPr>
          <p:cNvSpPr>
            <a:spLocks noGrp="1"/>
          </p:cNvSpPr>
          <p:nvPr>
            <p:ph type="body" sz="quarter" idx="17" hasCustomPrompt="1"/>
          </p:nvPr>
        </p:nvSpPr>
        <p:spPr>
          <a:xfrm>
            <a:off x="1701800" y="3267040"/>
            <a:ext cx="2552700" cy="307975"/>
          </a:xfrm>
        </p:spPr>
        <p:txBody>
          <a:bodyPr>
            <a:noAutofit/>
          </a:bodyPr>
          <a:lstStyle>
            <a:lvl1pPr marL="0" indent="0">
              <a:buNone/>
              <a:defRPr sz="1400"/>
            </a:lvl1pPr>
          </a:lstStyle>
          <a:p>
            <a:pPr lvl="0"/>
            <a:r>
              <a:rPr lang="fr-FR" dirty="0"/>
              <a:t>Texte </a:t>
            </a:r>
          </a:p>
        </p:txBody>
      </p:sp>
      <p:sp>
        <p:nvSpPr>
          <p:cNvPr id="11" name="Espace réservé du texte 7">
            <a:extLst>
              <a:ext uri="{FF2B5EF4-FFF2-40B4-BE49-F238E27FC236}">
                <a16:creationId xmlns:a16="http://schemas.microsoft.com/office/drawing/2014/main" id="{E72A1C3C-99BF-C2BC-A4B4-DDA25A331157}"/>
              </a:ext>
            </a:extLst>
          </p:cNvPr>
          <p:cNvSpPr>
            <a:spLocks noGrp="1"/>
          </p:cNvSpPr>
          <p:nvPr>
            <p:ph type="body" sz="quarter" idx="18" hasCustomPrompt="1"/>
          </p:nvPr>
        </p:nvSpPr>
        <p:spPr>
          <a:xfrm>
            <a:off x="1701800" y="3840252"/>
            <a:ext cx="2552700" cy="307975"/>
          </a:xfrm>
        </p:spPr>
        <p:txBody>
          <a:bodyPr>
            <a:noAutofit/>
          </a:bodyPr>
          <a:lstStyle>
            <a:lvl1pPr marL="0" indent="0">
              <a:buNone/>
              <a:defRPr sz="1400"/>
            </a:lvl1pPr>
          </a:lstStyle>
          <a:p>
            <a:pPr lvl="0"/>
            <a:r>
              <a:rPr lang="fr-FR" dirty="0"/>
              <a:t>Texte </a:t>
            </a:r>
          </a:p>
        </p:txBody>
      </p:sp>
      <p:sp>
        <p:nvSpPr>
          <p:cNvPr id="12" name="Espace réservé du texte 7">
            <a:extLst>
              <a:ext uri="{FF2B5EF4-FFF2-40B4-BE49-F238E27FC236}">
                <a16:creationId xmlns:a16="http://schemas.microsoft.com/office/drawing/2014/main" id="{39EDB4FF-6D16-8B47-6C16-1600A6B47A4C}"/>
              </a:ext>
            </a:extLst>
          </p:cNvPr>
          <p:cNvSpPr>
            <a:spLocks noGrp="1"/>
          </p:cNvSpPr>
          <p:nvPr>
            <p:ph type="body" sz="quarter" idx="19" hasCustomPrompt="1"/>
          </p:nvPr>
        </p:nvSpPr>
        <p:spPr>
          <a:xfrm>
            <a:off x="1701800" y="4450781"/>
            <a:ext cx="2552700" cy="307975"/>
          </a:xfrm>
        </p:spPr>
        <p:txBody>
          <a:bodyPr>
            <a:noAutofit/>
          </a:bodyPr>
          <a:lstStyle>
            <a:lvl1pPr marL="0" indent="0">
              <a:buNone/>
              <a:defRPr sz="1400"/>
            </a:lvl1pPr>
          </a:lstStyle>
          <a:p>
            <a:pPr lvl="0"/>
            <a:r>
              <a:rPr lang="fr-FR" dirty="0"/>
              <a:t>Texte </a:t>
            </a:r>
          </a:p>
        </p:txBody>
      </p:sp>
      <p:sp>
        <p:nvSpPr>
          <p:cNvPr id="13" name="Espace réservé du texte 7">
            <a:extLst>
              <a:ext uri="{FF2B5EF4-FFF2-40B4-BE49-F238E27FC236}">
                <a16:creationId xmlns:a16="http://schemas.microsoft.com/office/drawing/2014/main" id="{EC0C4074-765E-9AF4-A30F-ECC74631EBCC}"/>
              </a:ext>
            </a:extLst>
          </p:cNvPr>
          <p:cNvSpPr>
            <a:spLocks noGrp="1"/>
          </p:cNvSpPr>
          <p:nvPr>
            <p:ph type="body" sz="quarter" idx="20" hasCustomPrompt="1"/>
          </p:nvPr>
        </p:nvSpPr>
        <p:spPr>
          <a:xfrm>
            <a:off x="1701800" y="5041604"/>
            <a:ext cx="2552700" cy="307975"/>
          </a:xfrm>
        </p:spPr>
        <p:txBody>
          <a:bodyPr>
            <a:noAutofit/>
          </a:bodyPr>
          <a:lstStyle>
            <a:lvl1pPr marL="0" indent="0">
              <a:buNone/>
              <a:defRPr sz="1400"/>
            </a:lvl1pPr>
          </a:lstStyle>
          <a:p>
            <a:pPr lvl="0"/>
            <a:r>
              <a:rPr lang="fr-FR" dirty="0"/>
              <a:t>Texte </a:t>
            </a:r>
          </a:p>
        </p:txBody>
      </p:sp>
      <p:sp>
        <p:nvSpPr>
          <p:cNvPr id="14" name="Espace réservé du texte 7">
            <a:extLst>
              <a:ext uri="{FF2B5EF4-FFF2-40B4-BE49-F238E27FC236}">
                <a16:creationId xmlns:a16="http://schemas.microsoft.com/office/drawing/2014/main" id="{3B71AD3D-778B-1A7A-2EB9-792997EEF8C6}"/>
              </a:ext>
            </a:extLst>
          </p:cNvPr>
          <p:cNvSpPr>
            <a:spLocks noGrp="1"/>
          </p:cNvSpPr>
          <p:nvPr>
            <p:ph type="body" sz="quarter" idx="21" hasCustomPrompt="1"/>
          </p:nvPr>
        </p:nvSpPr>
        <p:spPr>
          <a:xfrm>
            <a:off x="4985302" y="2049723"/>
            <a:ext cx="1614674" cy="307975"/>
          </a:xfrm>
        </p:spPr>
        <p:txBody>
          <a:bodyPr>
            <a:noAutofit/>
          </a:bodyPr>
          <a:lstStyle>
            <a:lvl1pPr marL="0" indent="0">
              <a:buNone/>
              <a:defRPr sz="1400"/>
            </a:lvl1pPr>
          </a:lstStyle>
          <a:p>
            <a:pPr lvl="0"/>
            <a:r>
              <a:rPr lang="fr-FR" dirty="0"/>
              <a:t>Texte </a:t>
            </a:r>
          </a:p>
        </p:txBody>
      </p:sp>
      <p:sp>
        <p:nvSpPr>
          <p:cNvPr id="15" name="Espace réservé du texte 7">
            <a:extLst>
              <a:ext uri="{FF2B5EF4-FFF2-40B4-BE49-F238E27FC236}">
                <a16:creationId xmlns:a16="http://schemas.microsoft.com/office/drawing/2014/main" id="{483707D9-E81B-4B73-16F1-54F003052ABD}"/>
              </a:ext>
            </a:extLst>
          </p:cNvPr>
          <p:cNvSpPr>
            <a:spLocks noGrp="1"/>
          </p:cNvSpPr>
          <p:nvPr>
            <p:ph type="body" sz="quarter" idx="22" hasCustomPrompt="1"/>
          </p:nvPr>
        </p:nvSpPr>
        <p:spPr>
          <a:xfrm>
            <a:off x="4985302" y="2652796"/>
            <a:ext cx="1614674" cy="307975"/>
          </a:xfrm>
        </p:spPr>
        <p:txBody>
          <a:bodyPr>
            <a:noAutofit/>
          </a:bodyPr>
          <a:lstStyle>
            <a:lvl1pPr marL="0" indent="0">
              <a:buNone/>
              <a:defRPr sz="1400"/>
            </a:lvl1pPr>
          </a:lstStyle>
          <a:p>
            <a:pPr lvl="0"/>
            <a:r>
              <a:rPr lang="fr-FR" dirty="0"/>
              <a:t>Texte </a:t>
            </a:r>
          </a:p>
        </p:txBody>
      </p:sp>
      <p:sp>
        <p:nvSpPr>
          <p:cNvPr id="16" name="Espace réservé du texte 7">
            <a:extLst>
              <a:ext uri="{FF2B5EF4-FFF2-40B4-BE49-F238E27FC236}">
                <a16:creationId xmlns:a16="http://schemas.microsoft.com/office/drawing/2014/main" id="{C459575F-40C3-B2B9-7B28-5100D7C0934B}"/>
              </a:ext>
            </a:extLst>
          </p:cNvPr>
          <p:cNvSpPr>
            <a:spLocks noGrp="1"/>
          </p:cNvSpPr>
          <p:nvPr>
            <p:ph type="body" sz="quarter" idx="23" hasCustomPrompt="1"/>
          </p:nvPr>
        </p:nvSpPr>
        <p:spPr>
          <a:xfrm>
            <a:off x="4985302" y="3255869"/>
            <a:ext cx="1614674" cy="307975"/>
          </a:xfrm>
        </p:spPr>
        <p:txBody>
          <a:bodyPr>
            <a:noAutofit/>
          </a:bodyPr>
          <a:lstStyle>
            <a:lvl1pPr marL="0" indent="0">
              <a:buNone/>
              <a:defRPr sz="1400"/>
            </a:lvl1pPr>
          </a:lstStyle>
          <a:p>
            <a:pPr lvl="0"/>
            <a:r>
              <a:rPr lang="fr-FR" dirty="0"/>
              <a:t>Texte </a:t>
            </a:r>
          </a:p>
        </p:txBody>
      </p:sp>
      <p:sp>
        <p:nvSpPr>
          <p:cNvPr id="17" name="Espace réservé du texte 7">
            <a:extLst>
              <a:ext uri="{FF2B5EF4-FFF2-40B4-BE49-F238E27FC236}">
                <a16:creationId xmlns:a16="http://schemas.microsoft.com/office/drawing/2014/main" id="{01E3AA0F-8675-EAC1-4102-08202F7263A3}"/>
              </a:ext>
            </a:extLst>
          </p:cNvPr>
          <p:cNvSpPr>
            <a:spLocks noGrp="1"/>
          </p:cNvSpPr>
          <p:nvPr>
            <p:ph type="body" sz="quarter" idx="24" hasCustomPrompt="1"/>
          </p:nvPr>
        </p:nvSpPr>
        <p:spPr>
          <a:xfrm>
            <a:off x="4985302" y="3836567"/>
            <a:ext cx="1614674" cy="307975"/>
          </a:xfrm>
        </p:spPr>
        <p:txBody>
          <a:bodyPr>
            <a:noAutofit/>
          </a:bodyPr>
          <a:lstStyle>
            <a:lvl1pPr marL="0" indent="0">
              <a:buNone/>
              <a:defRPr sz="1400"/>
            </a:lvl1pPr>
          </a:lstStyle>
          <a:p>
            <a:pPr lvl="0"/>
            <a:r>
              <a:rPr lang="fr-FR" dirty="0"/>
              <a:t>Texte </a:t>
            </a:r>
          </a:p>
        </p:txBody>
      </p:sp>
      <p:sp>
        <p:nvSpPr>
          <p:cNvPr id="18" name="Espace réservé du texte 7">
            <a:extLst>
              <a:ext uri="{FF2B5EF4-FFF2-40B4-BE49-F238E27FC236}">
                <a16:creationId xmlns:a16="http://schemas.microsoft.com/office/drawing/2014/main" id="{EE6599FD-CF79-A85F-7AD3-21F0A9F928CA}"/>
              </a:ext>
            </a:extLst>
          </p:cNvPr>
          <p:cNvSpPr>
            <a:spLocks noGrp="1"/>
          </p:cNvSpPr>
          <p:nvPr>
            <p:ph type="body" sz="quarter" idx="25" hasCustomPrompt="1"/>
          </p:nvPr>
        </p:nvSpPr>
        <p:spPr>
          <a:xfrm>
            <a:off x="4985302" y="4436351"/>
            <a:ext cx="1614674" cy="307975"/>
          </a:xfrm>
        </p:spPr>
        <p:txBody>
          <a:bodyPr>
            <a:noAutofit/>
          </a:bodyPr>
          <a:lstStyle>
            <a:lvl1pPr marL="0" indent="0">
              <a:buNone/>
              <a:defRPr sz="1400"/>
            </a:lvl1pPr>
          </a:lstStyle>
          <a:p>
            <a:pPr lvl="0"/>
            <a:r>
              <a:rPr lang="fr-FR" dirty="0"/>
              <a:t>Texte </a:t>
            </a:r>
          </a:p>
        </p:txBody>
      </p:sp>
      <p:sp>
        <p:nvSpPr>
          <p:cNvPr id="19" name="Espace réservé du texte 7">
            <a:extLst>
              <a:ext uri="{FF2B5EF4-FFF2-40B4-BE49-F238E27FC236}">
                <a16:creationId xmlns:a16="http://schemas.microsoft.com/office/drawing/2014/main" id="{F230BDE1-E9B1-B591-F1F5-9037E0837095}"/>
              </a:ext>
            </a:extLst>
          </p:cNvPr>
          <p:cNvSpPr>
            <a:spLocks noGrp="1"/>
          </p:cNvSpPr>
          <p:nvPr>
            <p:ph type="body" sz="quarter" idx="26" hasCustomPrompt="1"/>
          </p:nvPr>
        </p:nvSpPr>
        <p:spPr>
          <a:xfrm>
            <a:off x="4985302" y="5039424"/>
            <a:ext cx="1614674" cy="307975"/>
          </a:xfrm>
        </p:spPr>
        <p:txBody>
          <a:bodyPr>
            <a:noAutofit/>
          </a:bodyPr>
          <a:lstStyle>
            <a:lvl1pPr marL="0" indent="0">
              <a:buNone/>
              <a:defRPr sz="1400"/>
            </a:lvl1pPr>
          </a:lstStyle>
          <a:p>
            <a:pPr lvl="0"/>
            <a:r>
              <a:rPr lang="fr-FR" dirty="0"/>
              <a:t>Texte </a:t>
            </a:r>
          </a:p>
        </p:txBody>
      </p:sp>
      <p:sp>
        <p:nvSpPr>
          <p:cNvPr id="20" name="Espace réservé du texte 7">
            <a:extLst>
              <a:ext uri="{FF2B5EF4-FFF2-40B4-BE49-F238E27FC236}">
                <a16:creationId xmlns:a16="http://schemas.microsoft.com/office/drawing/2014/main" id="{4F394578-0FAB-C06D-1A04-07CE455DB5BB}"/>
              </a:ext>
            </a:extLst>
          </p:cNvPr>
          <p:cNvSpPr>
            <a:spLocks noGrp="1"/>
          </p:cNvSpPr>
          <p:nvPr>
            <p:ph type="body" sz="quarter" idx="27" hasCustomPrompt="1"/>
          </p:nvPr>
        </p:nvSpPr>
        <p:spPr>
          <a:xfrm>
            <a:off x="7346394" y="2050363"/>
            <a:ext cx="1614674" cy="307975"/>
          </a:xfrm>
        </p:spPr>
        <p:txBody>
          <a:bodyPr>
            <a:noAutofit/>
          </a:bodyPr>
          <a:lstStyle>
            <a:lvl1pPr marL="0" indent="0">
              <a:buNone/>
              <a:defRPr sz="1400"/>
            </a:lvl1pPr>
          </a:lstStyle>
          <a:p>
            <a:pPr lvl="0"/>
            <a:r>
              <a:rPr lang="fr-FR" dirty="0"/>
              <a:t>Texte </a:t>
            </a:r>
          </a:p>
        </p:txBody>
      </p:sp>
      <p:sp>
        <p:nvSpPr>
          <p:cNvPr id="21" name="Espace réservé du texte 7">
            <a:extLst>
              <a:ext uri="{FF2B5EF4-FFF2-40B4-BE49-F238E27FC236}">
                <a16:creationId xmlns:a16="http://schemas.microsoft.com/office/drawing/2014/main" id="{A3079B8F-B70B-ED22-CF54-8A715A83629F}"/>
              </a:ext>
            </a:extLst>
          </p:cNvPr>
          <p:cNvSpPr>
            <a:spLocks noGrp="1"/>
          </p:cNvSpPr>
          <p:nvPr>
            <p:ph type="body" sz="quarter" idx="28" hasCustomPrompt="1"/>
          </p:nvPr>
        </p:nvSpPr>
        <p:spPr>
          <a:xfrm>
            <a:off x="7346394" y="2642303"/>
            <a:ext cx="1614674" cy="307975"/>
          </a:xfrm>
        </p:spPr>
        <p:txBody>
          <a:bodyPr>
            <a:noAutofit/>
          </a:bodyPr>
          <a:lstStyle>
            <a:lvl1pPr marL="0" indent="0">
              <a:buNone/>
              <a:defRPr sz="1400"/>
            </a:lvl1pPr>
          </a:lstStyle>
          <a:p>
            <a:pPr lvl="0"/>
            <a:r>
              <a:rPr lang="fr-FR" dirty="0"/>
              <a:t>Texte </a:t>
            </a:r>
          </a:p>
        </p:txBody>
      </p:sp>
      <p:sp>
        <p:nvSpPr>
          <p:cNvPr id="22" name="Espace réservé du texte 7">
            <a:extLst>
              <a:ext uri="{FF2B5EF4-FFF2-40B4-BE49-F238E27FC236}">
                <a16:creationId xmlns:a16="http://schemas.microsoft.com/office/drawing/2014/main" id="{1C75F4B5-CC6C-FC19-5C14-D1DA875F1E8C}"/>
              </a:ext>
            </a:extLst>
          </p:cNvPr>
          <p:cNvSpPr>
            <a:spLocks noGrp="1"/>
          </p:cNvSpPr>
          <p:nvPr>
            <p:ph type="body" sz="quarter" idx="29" hasCustomPrompt="1"/>
          </p:nvPr>
        </p:nvSpPr>
        <p:spPr>
          <a:xfrm>
            <a:off x="7346394" y="3253441"/>
            <a:ext cx="1614674" cy="307975"/>
          </a:xfrm>
        </p:spPr>
        <p:txBody>
          <a:bodyPr>
            <a:noAutofit/>
          </a:bodyPr>
          <a:lstStyle>
            <a:lvl1pPr marL="0" indent="0">
              <a:buNone/>
              <a:defRPr sz="1400"/>
            </a:lvl1pPr>
          </a:lstStyle>
          <a:p>
            <a:pPr lvl="0"/>
            <a:r>
              <a:rPr lang="fr-FR" dirty="0"/>
              <a:t>Texte </a:t>
            </a:r>
          </a:p>
        </p:txBody>
      </p:sp>
      <p:sp>
        <p:nvSpPr>
          <p:cNvPr id="23" name="Espace réservé du texte 7">
            <a:extLst>
              <a:ext uri="{FF2B5EF4-FFF2-40B4-BE49-F238E27FC236}">
                <a16:creationId xmlns:a16="http://schemas.microsoft.com/office/drawing/2014/main" id="{FF54C949-518C-3964-C83D-F30D078DFE24}"/>
              </a:ext>
            </a:extLst>
          </p:cNvPr>
          <p:cNvSpPr>
            <a:spLocks noGrp="1"/>
          </p:cNvSpPr>
          <p:nvPr>
            <p:ph type="body" sz="quarter" idx="30" hasCustomPrompt="1"/>
          </p:nvPr>
        </p:nvSpPr>
        <p:spPr>
          <a:xfrm>
            <a:off x="7346394" y="3844412"/>
            <a:ext cx="1614674" cy="307975"/>
          </a:xfrm>
        </p:spPr>
        <p:txBody>
          <a:bodyPr>
            <a:noAutofit/>
          </a:bodyPr>
          <a:lstStyle>
            <a:lvl1pPr marL="0" indent="0">
              <a:buNone/>
              <a:defRPr sz="1400"/>
            </a:lvl1pPr>
          </a:lstStyle>
          <a:p>
            <a:pPr lvl="0"/>
            <a:r>
              <a:rPr lang="fr-FR" dirty="0"/>
              <a:t>Texte </a:t>
            </a:r>
          </a:p>
        </p:txBody>
      </p:sp>
      <p:sp>
        <p:nvSpPr>
          <p:cNvPr id="24" name="Espace réservé du texte 7">
            <a:extLst>
              <a:ext uri="{FF2B5EF4-FFF2-40B4-BE49-F238E27FC236}">
                <a16:creationId xmlns:a16="http://schemas.microsoft.com/office/drawing/2014/main" id="{1D380F21-3E3C-1A2B-8352-B57AC5F4D643}"/>
              </a:ext>
            </a:extLst>
          </p:cNvPr>
          <p:cNvSpPr>
            <a:spLocks noGrp="1"/>
          </p:cNvSpPr>
          <p:nvPr>
            <p:ph type="body" sz="quarter" idx="31" hasCustomPrompt="1"/>
          </p:nvPr>
        </p:nvSpPr>
        <p:spPr>
          <a:xfrm>
            <a:off x="7346394" y="4428773"/>
            <a:ext cx="1614674" cy="307975"/>
          </a:xfrm>
        </p:spPr>
        <p:txBody>
          <a:bodyPr>
            <a:noAutofit/>
          </a:bodyPr>
          <a:lstStyle>
            <a:lvl1pPr marL="0" indent="0">
              <a:buNone/>
              <a:defRPr sz="1400"/>
            </a:lvl1pPr>
          </a:lstStyle>
          <a:p>
            <a:pPr lvl="0"/>
            <a:r>
              <a:rPr lang="fr-FR" dirty="0"/>
              <a:t>Texte </a:t>
            </a:r>
          </a:p>
        </p:txBody>
      </p:sp>
      <p:sp>
        <p:nvSpPr>
          <p:cNvPr id="25" name="Espace réservé du texte 7">
            <a:extLst>
              <a:ext uri="{FF2B5EF4-FFF2-40B4-BE49-F238E27FC236}">
                <a16:creationId xmlns:a16="http://schemas.microsoft.com/office/drawing/2014/main" id="{C79750BE-83BC-1DE7-E87B-4E0B60ED9282}"/>
              </a:ext>
            </a:extLst>
          </p:cNvPr>
          <p:cNvSpPr>
            <a:spLocks noGrp="1"/>
          </p:cNvSpPr>
          <p:nvPr>
            <p:ph type="body" sz="quarter" idx="32" hasCustomPrompt="1"/>
          </p:nvPr>
        </p:nvSpPr>
        <p:spPr>
          <a:xfrm>
            <a:off x="7346394" y="5013134"/>
            <a:ext cx="1614674" cy="307975"/>
          </a:xfrm>
        </p:spPr>
        <p:txBody>
          <a:bodyPr>
            <a:noAutofit/>
          </a:bodyPr>
          <a:lstStyle>
            <a:lvl1pPr marL="0" indent="0">
              <a:buNone/>
              <a:defRPr sz="1400"/>
            </a:lvl1pPr>
          </a:lstStyle>
          <a:p>
            <a:pPr lvl="0"/>
            <a:r>
              <a:rPr lang="fr-FR" dirty="0"/>
              <a:t>Texte </a:t>
            </a:r>
          </a:p>
        </p:txBody>
      </p:sp>
      <p:sp>
        <p:nvSpPr>
          <p:cNvPr id="26" name="Espace réservé du texte 7">
            <a:extLst>
              <a:ext uri="{FF2B5EF4-FFF2-40B4-BE49-F238E27FC236}">
                <a16:creationId xmlns:a16="http://schemas.microsoft.com/office/drawing/2014/main" id="{F7B49031-E2F3-53E6-37C6-A448C59D1F81}"/>
              </a:ext>
            </a:extLst>
          </p:cNvPr>
          <p:cNvSpPr>
            <a:spLocks noGrp="1"/>
          </p:cNvSpPr>
          <p:nvPr>
            <p:ph type="body" sz="quarter" idx="33" hasCustomPrompt="1"/>
          </p:nvPr>
        </p:nvSpPr>
        <p:spPr>
          <a:xfrm>
            <a:off x="9456833" y="2049722"/>
            <a:ext cx="1515967" cy="307975"/>
          </a:xfrm>
        </p:spPr>
        <p:txBody>
          <a:bodyPr>
            <a:noAutofit/>
          </a:bodyPr>
          <a:lstStyle>
            <a:lvl1pPr marL="0" indent="0">
              <a:buNone/>
              <a:defRPr sz="1400"/>
            </a:lvl1pPr>
          </a:lstStyle>
          <a:p>
            <a:pPr lvl="0"/>
            <a:r>
              <a:rPr lang="fr-FR" dirty="0"/>
              <a:t>Texte </a:t>
            </a:r>
          </a:p>
        </p:txBody>
      </p:sp>
      <p:sp>
        <p:nvSpPr>
          <p:cNvPr id="27" name="Espace réservé du texte 7">
            <a:extLst>
              <a:ext uri="{FF2B5EF4-FFF2-40B4-BE49-F238E27FC236}">
                <a16:creationId xmlns:a16="http://schemas.microsoft.com/office/drawing/2014/main" id="{5E5193AC-8C29-2322-8884-27B343DA19CF}"/>
              </a:ext>
            </a:extLst>
          </p:cNvPr>
          <p:cNvSpPr>
            <a:spLocks noGrp="1"/>
          </p:cNvSpPr>
          <p:nvPr>
            <p:ph type="body" sz="quarter" idx="34" hasCustomPrompt="1"/>
          </p:nvPr>
        </p:nvSpPr>
        <p:spPr>
          <a:xfrm>
            <a:off x="9456833" y="2645733"/>
            <a:ext cx="1515967" cy="307975"/>
          </a:xfrm>
        </p:spPr>
        <p:txBody>
          <a:bodyPr>
            <a:noAutofit/>
          </a:bodyPr>
          <a:lstStyle>
            <a:lvl1pPr marL="0" indent="0">
              <a:buNone/>
              <a:defRPr sz="1400"/>
            </a:lvl1pPr>
          </a:lstStyle>
          <a:p>
            <a:pPr lvl="0"/>
            <a:r>
              <a:rPr lang="fr-FR" dirty="0"/>
              <a:t>Texte </a:t>
            </a:r>
          </a:p>
        </p:txBody>
      </p:sp>
      <p:sp>
        <p:nvSpPr>
          <p:cNvPr id="28" name="Espace réservé du texte 7">
            <a:extLst>
              <a:ext uri="{FF2B5EF4-FFF2-40B4-BE49-F238E27FC236}">
                <a16:creationId xmlns:a16="http://schemas.microsoft.com/office/drawing/2014/main" id="{73CEC657-562F-B318-7756-6E3945D87AEE}"/>
              </a:ext>
            </a:extLst>
          </p:cNvPr>
          <p:cNvSpPr>
            <a:spLocks noGrp="1"/>
          </p:cNvSpPr>
          <p:nvPr>
            <p:ph type="body" sz="quarter" idx="35" hasCustomPrompt="1"/>
          </p:nvPr>
        </p:nvSpPr>
        <p:spPr>
          <a:xfrm>
            <a:off x="9456833" y="3245014"/>
            <a:ext cx="1515967" cy="307975"/>
          </a:xfrm>
        </p:spPr>
        <p:txBody>
          <a:bodyPr>
            <a:noAutofit/>
          </a:bodyPr>
          <a:lstStyle>
            <a:lvl1pPr marL="0" indent="0">
              <a:buNone/>
              <a:defRPr sz="1400"/>
            </a:lvl1pPr>
          </a:lstStyle>
          <a:p>
            <a:pPr lvl="0"/>
            <a:r>
              <a:rPr lang="fr-FR" dirty="0"/>
              <a:t>Texte </a:t>
            </a:r>
          </a:p>
        </p:txBody>
      </p:sp>
      <p:sp>
        <p:nvSpPr>
          <p:cNvPr id="29" name="Espace réservé du texte 7">
            <a:extLst>
              <a:ext uri="{FF2B5EF4-FFF2-40B4-BE49-F238E27FC236}">
                <a16:creationId xmlns:a16="http://schemas.microsoft.com/office/drawing/2014/main" id="{E0B9E361-BA66-0F97-0644-6B76C0B2F04B}"/>
              </a:ext>
            </a:extLst>
          </p:cNvPr>
          <p:cNvSpPr>
            <a:spLocks noGrp="1"/>
          </p:cNvSpPr>
          <p:nvPr>
            <p:ph type="body" sz="quarter" idx="36" hasCustomPrompt="1"/>
          </p:nvPr>
        </p:nvSpPr>
        <p:spPr>
          <a:xfrm>
            <a:off x="9456833" y="3869476"/>
            <a:ext cx="1515967" cy="307975"/>
          </a:xfrm>
        </p:spPr>
        <p:txBody>
          <a:bodyPr>
            <a:noAutofit/>
          </a:bodyPr>
          <a:lstStyle>
            <a:lvl1pPr marL="0" indent="0">
              <a:buNone/>
              <a:defRPr sz="1400"/>
            </a:lvl1pPr>
          </a:lstStyle>
          <a:p>
            <a:pPr lvl="0"/>
            <a:r>
              <a:rPr lang="fr-FR" dirty="0"/>
              <a:t>Texte </a:t>
            </a:r>
          </a:p>
        </p:txBody>
      </p:sp>
      <p:sp>
        <p:nvSpPr>
          <p:cNvPr id="30" name="Espace réservé du texte 7">
            <a:extLst>
              <a:ext uri="{FF2B5EF4-FFF2-40B4-BE49-F238E27FC236}">
                <a16:creationId xmlns:a16="http://schemas.microsoft.com/office/drawing/2014/main" id="{14004734-EAD8-576C-97B3-2EA2511F4C0C}"/>
              </a:ext>
            </a:extLst>
          </p:cNvPr>
          <p:cNvSpPr>
            <a:spLocks noGrp="1"/>
          </p:cNvSpPr>
          <p:nvPr>
            <p:ph type="body" sz="quarter" idx="37" hasCustomPrompt="1"/>
          </p:nvPr>
        </p:nvSpPr>
        <p:spPr>
          <a:xfrm>
            <a:off x="9456833" y="4424375"/>
            <a:ext cx="1515967" cy="307975"/>
          </a:xfrm>
        </p:spPr>
        <p:txBody>
          <a:bodyPr>
            <a:noAutofit/>
          </a:bodyPr>
          <a:lstStyle>
            <a:lvl1pPr marL="0" indent="0">
              <a:buNone/>
              <a:defRPr sz="1400"/>
            </a:lvl1pPr>
          </a:lstStyle>
          <a:p>
            <a:pPr lvl="0"/>
            <a:r>
              <a:rPr lang="fr-FR" dirty="0"/>
              <a:t>Texte </a:t>
            </a:r>
          </a:p>
        </p:txBody>
      </p:sp>
      <p:sp>
        <p:nvSpPr>
          <p:cNvPr id="31" name="Espace réservé du texte 7">
            <a:extLst>
              <a:ext uri="{FF2B5EF4-FFF2-40B4-BE49-F238E27FC236}">
                <a16:creationId xmlns:a16="http://schemas.microsoft.com/office/drawing/2014/main" id="{E1613229-990A-29D0-11D6-B514AAC4AB5A}"/>
              </a:ext>
            </a:extLst>
          </p:cNvPr>
          <p:cNvSpPr>
            <a:spLocks noGrp="1"/>
          </p:cNvSpPr>
          <p:nvPr>
            <p:ph type="body" sz="quarter" idx="38" hasCustomPrompt="1"/>
          </p:nvPr>
        </p:nvSpPr>
        <p:spPr>
          <a:xfrm>
            <a:off x="9456833" y="5008498"/>
            <a:ext cx="1515967" cy="307975"/>
          </a:xfrm>
        </p:spPr>
        <p:txBody>
          <a:bodyPr>
            <a:noAutofit/>
          </a:bodyPr>
          <a:lstStyle>
            <a:lvl1pPr marL="0" indent="0">
              <a:buNone/>
              <a:defRPr sz="1400"/>
            </a:lvl1pPr>
          </a:lstStyle>
          <a:p>
            <a:pPr lvl="0"/>
            <a:r>
              <a:rPr lang="fr-FR" dirty="0"/>
              <a:t>Texte </a:t>
            </a:r>
          </a:p>
        </p:txBody>
      </p:sp>
      <p:sp>
        <p:nvSpPr>
          <p:cNvPr id="32" name="Espace réservé du texte 7">
            <a:extLst>
              <a:ext uri="{FF2B5EF4-FFF2-40B4-BE49-F238E27FC236}">
                <a16:creationId xmlns:a16="http://schemas.microsoft.com/office/drawing/2014/main" id="{7A2FBA2D-1A04-021E-E39D-8E009E547E0C}"/>
              </a:ext>
            </a:extLst>
          </p:cNvPr>
          <p:cNvSpPr>
            <a:spLocks noGrp="1"/>
          </p:cNvSpPr>
          <p:nvPr>
            <p:ph type="body" sz="quarter" idx="39" hasCustomPrompt="1"/>
          </p:nvPr>
        </p:nvSpPr>
        <p:spPr>
          <a:xfrm>
            <a:off x="4985302" y="1465025"/>
            <a:ext cx="1614674" cy="307975"/>
          </a:xfrm>
        </p:spPr>
        <p:txBody>
          <a:bodyPr>
            <a:noAutofit/>
          </a:bodyPr>
          <a:lstStyle>
            <a:lvl1pPr marL="0" indent="0">
              <a:buNone/>
              <a:defRPr sz="1400">
                <a:solidFill>
                  <a:schemeClr val="bg1"/>
                </a:solidFill>
              </a:defRPr>
            </a:lvl1pPr>
          </a:lstStyle>
          <a:p>
            <a:pPr lvl="0"/>
            <a:r>
              <a:rPr lang="fr-FR" dirty="0"/>
              <a:t>Texte </a:t>
            </a:r>
          </a:p>
        </p:txBody>
      </p:sp>
      <p:sp>
        <p:nvSpPr>
          <p:cNvPr id="33" name="Espace réservé du texte 7">
            <a:extLst>
              <a:ext uri="{FF2B5EF4-FFF2-40B4-BE49-F238E27FC236}">
                <a16:creationId xmlns:a16="http://schemas.microsoft.com/office/drawing/2014/main" id="{3A3B6710-AF2D-8D54-2FC8-EE4F77E98F3D}"/>
              </a:ext>
            </a:extLst>
          </p:cNvPr>
          <p:cNvSpPr>
            <a:spLocks noGrp="1"/>
          </p:cNvSpPr>
          <p:nvPr>
            <p:ph type="body" sz="quarter" idx="40" hasCustomPrompt="1"/>
          </p:nvPr>
        </p:nvSpPr>
        <p:spPr>
          <a:xfrm>
            <a:off x="7320146" y="1464204"/>
            <a:ext cx="1614674" cy="307975"/>
          </a:xfrm>
        </p:spPr>
        <p:txBody>
          <a:bodyPr>
            <a:noAutofit/>
          </a:bodyPr>
          <a:lstStyle>
            <a:lvl1pPr marL="0" indent="0">
              <a:buNone/>
              <a:defRPr sz="1400">
                <a:solidFill>
                  <a:schemeClr val="bg1"/>
                </a:solidFill>
              </a:defRPr>
            </a:lvl1pPr>
          </a:lstStyle>
          <a:p>
            <a:pPr lvl="0"/>
            <a:r>
              <a:rPr lang="fr-FR" dirty="0"/>
              <a:t>Texte </a:t>
            </a:r>
          </a:p>
        </p:txBody>
      </p:sp>
      <p:sp>
        <p:nvSpPr>
          <p:cNvPr id="34" name="Espace réservé du texte 7">
            <a:extLst>
              <a:ext uri="{FF2B5EF4-FFF2-40B4-BE49-F238E27FC236}">
                <a16:creationId xmlns:a16="http://schemas.microsoft.com/office/drawing/2014/main" id="{5B02B076-430D-1EE3-C999-4CB52A3DA794}"/>
              </a:ext>
            </a:extLst>
          </p:cNvPr>
          <p:cNvSpPr>
            <a:spLocks noGrp="1"/>
          </p:cNvSpPr>
          <p:nvPr>
            <p:ph type="body" sz="quarter" idx="41" hasCustomPrompt="1"/>
          </p:nvPr>
        </p:nvSpPr>
        <p:spPr>
          <a:xfrm>
            <a:off x="9456833" y="1461747"/>
            <a:ext cx="1515967" cy="307975"/>
          </a:xfrm>
        </p:spPr>
        <p:txBody>
          <a:bodyPr>
            <a:noAutofit/>
          </a:bodyPr>
          <a:lstStyle>
            <a:lvl1pPr marL="0" indent="0">
              <a:buNone/>
              <a:defRPr sz="1400">
                <a:solidFill>
                  <a:schemeClr val="bg1"/>
                </a:solidFill>
              </a:defRPr>
            </a:lvl1pPr>
          </a:lstStyle>
          <a:p>
            <a:pPr lvl="0"/>
            <a:r>
              <a:rPr lang="fr-FR" dirty="0"/>
              <a:t>Texte </a:t>
            </a:r>
          </a:p>
        </p:txBody>
      </p:sp>
      <p:sp>
        <p:nvSpPr>
          <p:cNvPr id="35" name="Espace réservé du texte 6">
            <a:extLst>
              <a:ext uri="{FF2B5EF4-FFF2-40B4-BE49-F238E27FC236}">
                <a16:creationId xmlns:a16="http://schemas.microsoft.com/office/drawing/2014/main" id="{B07AA67E-706F-42E4-DD64-2E0B6C6FE5D2}"/>
              </a:ext>
            </a:extLst>
          </p:cNvPr>
          <p:cNvSpPr>
            <a:spLocks noGrp="1"/>
          </p:cNvSpPr>
          <p:nvPr>
            <p:ph type="body" sz="quarter" idx="14" hasCustomPrompt="1"/>
          </p:nvPr>
        </p:nvSpPr>
        <p:spPr>
          <a:xfrm>
            <a:off x="655315" y="469558"/>
            <a:ext cx="5606337" cy="556053"/>
          </a:xfrm>
        </p:spPr>
        <p:txBody>
          <a:bodyPr>
            <a:noAutofit/>
          </a:bodyPr>
          <a:lstStyle>
            <a:lvl1pPr marL="0" indent="0">
              <a:buNone/>
              <a:defRPr sz="2100" b="1"/>
            </a:lvl1pPr>
          </a:lstStyle>
          <a:p>
            <a:r>
              <a:rPr lang="fr-FR" dirty="0">
                <a:solidFill>
                  <a:srgbClr val="0D4194"/>
                </a:solidFill>
                <a:latin typeface="Arial" panose="020B0604020202020204" pitchFamily="34" charset="0"/>
                <a:cs typeface="Arial" panose="020B0604020202020204" pitchFamily="34" charset="0"/>
              </a:rPr>
              <a:t>TITRE ICI</a:t>
            </a:r>
          </a:p>
        </p:txBody>
      </p:sp>
    </p:spTree>
    <p:extLst>
      <p:ext uri="{BB962C8B-B14F-4D97-AF65-F5344CB8AC3E}">
        <p14:creationId xmlns:p14="http://schemas.microsoft.com/office/powerpoint/2010/main" val="11345496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8_SCHEMA">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667D8B56-B5FF-2A59-6E17-8896B8A002AF}"/>
              </a:ext>
            </a:extLst>
          </p:cNvPr>
          <p:cNvSpPr>
            <a:spLocks noGrp="1"/>
          </p:cNvSpPr>
          <p:nvPr>
            <p:ph type="body" sz="quarter" idx="10"/>
          </p:nvPr>
        </p:nvSpPr>
        <p:spPr>
          <a:xfrm>
            <a:off x="1805121" y="1730880"/>
            <a:ext cx="1728788" cy="1320930"/>
          </a:xfrm>
        </p:spPr>
        <p:txBody>
          <a:bodyPr/>
          <a:lstStyle>
            <a:lvl1pPr marL="0" indent="0">
              <a:buNone/>
              <a:defRPr sz="1200">
                <a:solidFill>
                  <a:schemeClr val="bg1"/>
                </a:solidFill>
              </a:defRPr>
            </a:lvl1pPr>
            <a:lvl2pPr marL="457200" indent="0">
              <a:buNone/>
              <a:defRPr/>
            </a:lvl2pPr>
          </a:lstStyle>
          <a:p>
            <a:endParaRPr lang="fr-FR" sz="2400" dirty="0">
              <a:solidFill>
                <a:schemeClr val="bg1"/>
              </a:solidFill>
              <a:latin typeface="Arial" panose="020B0604020202020204" pitchFamily="34" charset="0"/>
              <a:cs typeface="Arial" panose="020B0604020202020204" pitchFamily="34" charset="0"/>
            </a:endParaRPr>
          </a:p>
        </p:txBody>
      </p:sp>
      <p:sp>
        <p:nvSpPr>
          <p:cNvPr id="12" name="Espace réservé du texte 8">
            <a:extLst>
              <a:ext uri="{FF2B5EF4-FFF2-40B4-BE49-F238E27FC236}">
                <a16:creationId xmlns:a16="http://schemas.microsoft.com/office/drawing/2014/main" id="{217D0EA7-77BB-FFE1-55E3-86EFF747C764}"/>
              </a:ext>
            </a:extLst>
          </p:cNvPr>
          <p:cNvSpPr>
            <a:spLocks noGrp="1"/>
          </p:cNvSpPr>
          <p:nvPr>
            <p:ph type="body" sz="quarter" idx="11"/>
          </p:nvPr>
        </p:nvSpPr>
        <p:spPr>
          <a:xfrm>
            <a:off x="1729695" y="3340543"/>
            <a:ext cx="1728788" cy="1894397"/>
          </a:xfrm>
        </p:spPr>
        <p:txBody>
          <a:bodyPr/>
          <a:lstStyle>
            <a:lvl1pPr marL="0" indent="0">
              <a:buNone/>
              <a:defRPr sz="1200">
                <a:solidFill>
                  <a:schemeClr val="bg1"/>
                </a:solidFill>
              </a:defRPr>
            </a:lvl1pPr>
            <a:lvl2pPr marL="457200" indent="0">
              <a:buNone/>
              <a:defRPr/>
            </a:lvl2pPr>
          </a:lstStyle>
          <a:p>
            <a:endParaRPr lang="fr-FR" sz="2400" dirty="0">
              <a:solidFill>
                <a:schemeClr val="bg1"/>
              </a:solidFill>
              <a:latin typeface="Arial" panose="020B0604020202020204" pitchFamily="34" charset="0"/>
              <a:cs typeface="Arial" panose="020B0604020202020204" pitchFamily="34" charset="0"/>
            </a:endParaRPr>
          </a:p>
        </p:txBody>
      </p:sp>
      <p:sp>
        <p:nvSpPr>
          <p:cNvPr id="13" name="Espace réservé du texte 8">
            <a:extLst>
              <a:ext uri="{FF2B5EF4-FFF2-40B4-BE49-F238E27FC236}">
                <a16:creationId xmlns:a16="http://schemas.microsoft.com/office/drawing/2014/main" id="{5A6253CE-0CF7-BAB1-E83C-87C368A27F71}"/>
              </a:ext>
            </a:extLst>
          </p:cNvPr>
          <p:cNvSpPr>
            <a:spLocks noGrp="1"/>
          </p:cNvSpPr>
          <p:nvPr>
            <p:ph type="body" sz="quarter" idx="12"/>
          </p:nvPr>
        </p:nvSpPr>
        <p:spPr>
          <a:xfrm>
            <a:off x="3958798" y="1876836"/>
            <a:ext cx="1728788" cy="1463707"/>
          </a:xfrm>
        </p:spPr>
        <p:txBody>
          <a:bodyPr/>
          <a:lstStyle>
            <a:lvl1pPr marL="0" indent="0">
              <a:buNone/>
              <a:defRPr sz="1200">
                <a:solidFill>
                  <a:schemeClr val="bg1"/>
                </a:solidFill>
              </a:defRPr>
            </a:lvl1pPr>
            <a:lvl2pPr marL="457200" indent="0">
              <a:buNone/>
              <a:defRPr/>
            </a:lvl2pPr>
          </a:lstStyle>
          <a:p>
            <a:endParaRPr lang="fr-FR" sz="2400" dirty="0">
              <a:solidFill>
                <a:schemeClr val="bg1"/>
              </a:solidFill>
              <a:latin typeface="Arial" panose="020B0604020202020204" pitchFamily="34" charset="0"/>
              <a:cs typeface="Arial" panose="020B0604020202020204" pitchFamily="34" charset="0"/>
            </a:endParaRPr>
          </a:p>
        </p:txBody>
      </p:sp>
      <p:sp>
        <p:nvSpPr>
          <p:cNvPr id="14" name="Espace réservé du texte 8">
            <a:extLst>
              <a:ext uri="{FF2B5EF4-FFF2-40B4-BE49-F238E27FC236}">
                <a16:creationId xmlns:a16="http://schemas.microsoft.com/office/drawing/2014/main" id="{92E231DA-B0E5-8AF6-4497-B3CFFA49D08B}"/>
              </a:ext>
            </a:extLst>
          </p:cNvPr>
          <p:cNvSpPr>
            <a:spLocks noGrp="1"/>
          </p:cNvSpPr>
          <p:nvPr>
            <p:ph type="body" sz="quarter" idx="13"/>
          </p:nvPr>
        </p:nvSpPr>
        <p:spPr>
          <a:xfrm>
            <a:off x="3958798" y="3771233"/>
            <a:ext cx="1728788" cy="1463707"/>
          </a:xfrm>
        </p:spPr>
        <p:txBody>
          <a:bodyPr/>
          <a:lstStyle>
            <a:lvl1pPr marL="0" indent="0">
              <a:buNone/>
              <a:defRPr sz="1200">
                <a:solidFill>
                  <a:schemeClr val="bg1"/>
                </a:solidFill>
              </a:defRPr>
            </a:lvl1pPr>
            <a:lvl2pPr marL="457200" indent="0">
              <a:buNone/>
              <a:defRPr/>
            </a:lvl2pPr>
          </a:lstStyle>
          <a:p>
            <a:endParaRPr lang="fr-FR" sz="2400" dirty="0">
              <a:solidFill>
                <a:schemeClr val="bg1"/>
              </a:solidFill>
              <a:latin typeface="Arial" panose="020B0604020202020204" pitchFamily="34" charset="0"/>
              <a:cs typeface="Arial" panose="020B0604020202020204" pitchFamily="34" charset="0"/>
            </a:endParaRPr>
          </a:p>
        </p:txBody>
      </p:sp>
      <p:sp>
        <p:nvSpPr>
          <p:cNvPr id="15" name="Espace réservé du texte 8">
            <a:extLst>
              <a:ext uri="{FF2B5EF4-FFF2-40B4-BE49-F238E27FC236}">
                <a16:creationId xmlns:a16="http://schemas.microsoft.com/office/drawing/2014/main" id="{590E5A37-76C2-6507-592F-B4AEAD774DC3}"/>
              </a:ext>
            </a:extLst>
          </p:cNvPr>
          <p:cNvSpPr>
            <a:spLocks noGrp="1"/>
          </p:cNvSpPr>
          <p:nvPr>
            <p:ph type="body" sz="quarter" idx="14"/>
          </p:nvPr>
        </p:nvSpPr>
        <p:spPr>
          <a:xfrm>
            <a:off x="9082981" y="2037174"/>
            <a:ext cx="1632843" cy="1376787"/>
          </a:xfrm>
        </p:spPr>
        <p:txBody>
          <a:bodyPr>
            <a:normAutofit/>
          </a:bodyPr>
          <a:lstStyle>
            <a:lvl1pPr marL="0" indent="0">
              <a:buNone/>
              <a:defRPr sz="2000">
                <a:solidFill>
                  <a:schemeClr val="bg1"/>
                </a:solidFill>
              </a:defRPr>
            </a:lvl1pPr>
            <a:lvl2pPr marL="457200" indent="0">
              <a:buNone/>
              <a:defRPr/>
            </a:lvl2pPr>
          </a:lstStyle>
          <a:p>
            <a:endParaRPr lang="fr-FR" sz="2400" dirty="0">
              <a:solidFill>
                <a:schemeClr val="bg1"/>
              </a:solidFill>
              <a:latin typeface="Arial" panose="020B0604020202020204" pitchFamily="34" charset="0"/>
              <a:cs typeface="Arial" panose="020B0604020202020204" pitchFamily="34" charset="0"/>
            </a:endParaRPr>
          </a:p>
        </p:txBody>
      </p:sp>
      <p:sp>
        <p:nvSpPr>
          <p:cNvPr id="16" name="Espace réservé du texte 8">
            <a:extLst>
              <a:ext uri="{FF2B5EF4-FFF2-40B4-BE49-F238E27FC236}">
                <a16:creationId xmlns:a16="http://schemas.microsoft.com/office/drawing/2014/main" id="{D4845352-F66B-9A6B-C7DB-2425310E0BBD}"/>
              </a:ext>
            </a:extLst>
          </p:cNvPr>
          <p:cNvSpPr>
            <a:spLocks noGrp="1"/>
          </p:cNvSpPr>
          <p:nvPr>
            <p:ph type="body" sz="quarter" idx="15"/>
          </p:nvPr>
        </p:nvSpPr>
        <p:spPr>
          <a:xfrm>
            <a:off x="6504415" y="2264449"/>
            <a:ext cx="1728788" cy="2324538"/>
          </a:xfrm>
        </p:spPr>
        <p:txBody>
          <a:bodyPr/>
          <a:lstStyle>
            <a:lvl1pPr marL="0" indent="0">
              <a:buFont typeface="Arial" panose="020B0604020202020204" pitchFamily="34" charset="0"/>
              <a:buNone/>
              <a:defRPr sz="1200">
                <a:solidFill>
                  <a:schemeClr val="bg1"/>
                </a:solidFill>
              </a:defRPr>
            </a:lvl1pPr>
            <a:lvl2pPr marL="457200" indent="0">
              <a:buNone/>
              <a:defRPr/>
            </a:lvl2pPr>
          </a:lstStyle>
          <a:p>
            <a:endParaRPr lang="fr-FR" sz="2400" dirty="0">
              <a:solidFill>
                <a:schemeClr val="bg1"/>
              </a:solidFill>
              <a:latin typeface="Arial" panose="020B0604020202020204" pitchFamily="34" charset="0"/>
              <a:cs typeface="Arial" panose="020B0604020202020204" pitchFamily="34" charset="0"/>
            </a:endParaRPr>
          </a:p>
        </p:txBody>
      </p:sp>
      <p:sp>
        <p:nvSpPr>
          <p:cNvPr id="17" name="Espace réservé du texte 8">
            <a:extLst>
              <a:ext uri="{FF2B5EF4-FFF2-40B4-BE49-F238E27FC236}">
                <a16:creationId xmlns:a16="http://schemas.microsoft.com/office/drawing/2014/main" id="{C815889E-8A1E-2A9C-E4A0-654CAC36BD0F}"/>
              </a:ext>
            </a:extLst>
          </p:cNvPr>
          <p:cNvSpPr>
            <a:spLocks noGrp="1"/>
          </p:cNvSpPr>
          <p:nvPr>
            <p:ph type="body" sz="quarter" idx="16"/>
          </p:nvPr>
        </p:nvSpPr>
        <p:spPr>
          <a:xfrm>
            <a:off x="9082981" y="3764713"/>
            <a:ext cx="1728788" cy="1376787"/>
          </a:xfrm>
        </p:spPr>
        <p:txBody>
          <a:bodyPr/>
          <a:lstStyle>
            <a:lvl1pPr marL="0" indent="0">
              <a:buNone/>
              <a:defRPr sz="1200">
                <a:solidFill>
                  <a:schemeClr val="bg1"/>
                </a:solidFill>
              </a:defRPr>
            </a:lvl1pPr>
            <a:lvl2pPr marL="457200" indent="0">
              <a:buNone/>
              <a:defRPr/>
            </a:lvl2pPr>
          </a:lstStyle>
          <a:p>
            <a:endParaRPr lang="fr-FR" sz="2400" dirty="0">
              <a:solidFill>
                <a:schemeClr val="bg1"/>
              </a:solidFill>
              <a:latin typeface="Arial" panose="020B0604020202020204" pitchFamily="34" charset="0"/>
              <a:cs typeface="Arial" panose="020B0604020202020204" pitchFamily="34" charset="0"/>
            </a:endParaRPr>
          </a:p>
        </p:txBody>
      </p:sp>
      <p:sp>
        <p:nvSpPr>
          <p:cNvPr id="2" name="Espace réservé du texte 6">
            <a:extLst>
              <a:ext uri="{FF2B5EF4-FFF2-40B4-BE49-F238E27FC236}">
                <a16:creationId xmlns:a16="http://schemas.microsoft.com/office/drawing/2014/main" id="{7398D759-77B8-FEA4-FB52-70F836D64345}"/>
              </a:ext>
            </a:extLst>
          </p:cNvPr>
          <p:cNvSpPr>
            <a:spLocks noGrp="1"/>
          </p:cNvSpPr>
          <p:nvPr>
            <p:ph type="body" sz="quarter" idx="17" hasCustomPrompt="1"/>
          </p:nvPr>
        </p:nvSpPr>
        <p:spPr>
          <a:xfrm>
            <a:off x="655315" y="469558"/>
            <a:ext cx="5606337" cy="556053"/>
          </a:xfrm>
        </p:spPr>
        <p:txBody>
          <a:bodyPr>
            <a:noAutofit/>
          </a:bodyPr>
          <a:lstStyle>
            <a:lvl1pPr marL="0" indent="0">
              <a:buNone/>
              <a:defRPr sz="2100" b="1"/>
            </a:lvl1pPr>
          </a:lstStyle>
          <a:p>
            <a:r>
              <a:rPr lang="fr-FR" dirty="0">
                <a:solidFill>
                  <a:srgbClr val="0D4194"/>
                </a:solidFill>
                <a:latin typeface="Arial" panose="020B0604020202020204" pitchFamily="34" charset="0"/>
                <a:cs typeface="Arial" panose="020B0604020202020204" pitchFamily="34" charset="0"/>
              </a:rPr>
              <a:t>TITRE ICI</a:t>
            </a:r>
          </a:p>
        </p:txBody>
      </p:sp>
    </p:spTree>
    <p:extLst>
      <p:ext uri="{BB962C8B-B14F-4D97-AF65-F5344CB8AC3E}">
        <p14:creationId xmlns:p14="http://schemas.microsoft.com/office/powerpoint/2010/main" val="10631742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9_GRAPHIQ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Espace réservé du texte 6">
            <a:extLst>
              <a:ext uri="{FF2B5EF4-FFF2-40B4-BE49-F238E27FC236}">
                <a16:creationId xmlns:a16="http://schemas.microsoft.com/office/drawing/2014/main" id="{436D6EFC-C847-9B46-CA8D-3460350CD465}"/>
              </a:ext>
            </a:extLst>
          </p:cNvPr>
          <p:cNvSpPr>
            <a:spLocks noGrp="1"/>
          </p:cNvSpPr>
          <p:nvPr>
            <p:ph type="body" sz="quarter" idx="14" hasCustomPrompt="1"/>
          </p:nvPr>
        </p:nvSpPr>
        <p:spPr>
          <a:xfrm>
            <a:off x="582582" y="432487"/>
            <a:ext cx="5606337" cy="556053"/>
          </a:xfrm>
        </p:spPr>
        <p:txBody>
          <a:bodyPr>
            <a:noAutofit/>
          </a:bodyPr>
          <a:lstStyle>
            <a:lvl1pPr marL="0" indent="0">
              <a:buNone/>
              <a:defRPr sz="2100" b="1"/>
            </a:lvl1pPr>
          </a:lstStyle>
          <a:p>
            <a:r>
              <a:rPr lang="fr-FR" dirty="0">
                <a:solidFill>
                  <a:srgbClr val="0D4194"/>
                </a:solidFill>
                <a:latin typeface="Arial" panose="020B0604020202020204" pitchFamily="34" charset="0"/>
                <a:cs typeface="Arial" panose="020B0604020202020204" pitchFamily="34" charset="0"/>
              </a:rPr>
              <a:t>TITRE ICI </a:t>
            </a:r>
          </a:p>
        </p:txBody>
      </p:sp>
      <p:sp>
        <p:nvSpPr>
          <p:cNvPr id="6" name="Espace réservé du texte 6">
            <a:extLst>
              <a:ext uri="{FF2B5EF4-FFF2-40B4-BE49-F238E27FC236}">
                <a16:creationId xmlns:a16="http://schemas.microsoft.com/office/drawing/2014/main" id="{C776938B-95AB-86DB-D426-AB397A189FE2}"/>
              </a:ext>
            </a:extLst>
          </p:cNvPr>
          <p:cNvSpPr>
            <a:spLocks noGrp="1"/>
          </p:cNvSpPr>
          <p:nvPr>
            <p:ph type="body" sz="quarter" idx="15" hasCustomPrompt="1"/>
          </p:nvPr>
        </p:nvSpPr>
        <p:spPr>
          <a:xfrm>
            <a:off x="582582" y="1368659"/>
            <a:ext cx="4036919" cy="3048962"/>
          </a:xfrm>
        </p:spPr>
        <p:txBody>
          <a:bodyPr>
            <a:noAutofit/>
          </a:bodyPr>
          <a:lstStyle>
            <a:lvl1pPr marL="0" indent="0">
              <a:buNone/>
              <a:defRPr sz="1200" b="0">
                <a:solidFill>
                  <a:schemeClr val="tx1"/>
                </a:solidFill>
              </a:defRPr>
            </a:lvl1pPr>
          </a:lstStyle>
          <a:p>
            <a:r>
              <a:rPr lang="fr-FR" dirty="0">
                <a:solidFill>
                  <a:srgbClr val="0D4194"/>
                </a:solidFill>
                <a:latin typeface="Arial" panose="020B0604020202020204" pitchFamily="34" charset="0"/>
                <a:cs typeface="Arial" panose="020B0604020202020204" pitchFamily="34" charset="0"/>
              </a:rPr>
              <a:t>EXPLICATIONS</a:t>
            </a:r>
          </a:p>
        </p:txBody>
      </p:sp>
    </p:spTree>
    <p:extLst>
      <p:ext uri="{BB962C8B-B14F-4D97-AF65-F5344CB8AC3E}">
        <p14:creationId xmlns:p14="http://schemas.microsoft.com/office/powerpoint/2010/main" val="28563462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ICON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0D1F8B5B-611A-B272-8E7A-6AC291F345C8}"/>
              </a:ext>
            </a:extLst>
          </p:cNvPr>
          <p:cNvSpPr txBox="1">
            <a:spLocks/>
          </p:cNvSpPr>
          <p:nvPr userDrawn="1"/>
        </p:nvSpPr>
        <p:spPr>
          <a:xfrm>
            <a:off x="749163" y="417429"/>
            <a:ext cx="5880652" cy="6793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D4194"/>
                </a:solidFill>
                <a:latin typeface="Arial" panose="020B0604020202020204" pitchFamily="34" charset="0"/>
                <a:ea typeface="+mj-ea"/>
                <a:cs typeface="Arial" panose="020B0604020202020204" pitchFamily="34" charset="0"/>
              </a:defRPr>
            </a:lvl1pPr>
          </a:lstStyle>
          <a:p>
            <a:r>
              <a:rPr lang="fr-FR" sz="2100" b="1" dirty="0">
                <a:solidFill>
                  <a:srgbClr val="E84262"/>
                </a:solidFill>
                <a:latin typeface="Arial" panose="020B0604020202020204" pitchFamily="34" charset="0"/>
                <a:cs typeface="Arial" panose="020B0604020202020204" pitchFamily="34" charset="0"/>
              </a:rPr>
              <a:t>BIBLIOTHÈQUE D’ICÔNES</a:t>
            </a:r>
          </a:p>
        </p:txBody>
      </p:sp>
      <p:pic>
        <p:nvPicPr>
          <p:cNvPr id="3" name="Image 2">
            <a:extLst>
              <a:ext uri="{FF2B5EF4-FFF2-40B4-BE49-F238E27FC236}">
                <a16:creationId xmlns:a16="http://schemas.microsoft.com/office/drawing/2014/main" id="{6F45AA47-3914-55B2-59C9-F8B02D0A505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85171" y="2116619"/>
            <a:ext cx="431800" cy="469900"/>
          </a:xfrm>
          <a:prstGeom prst="rect">
            <a:avLst/>
          </a:prstGeom>
        </p:spPr>
      </p:pic>
      <p:pic>
        <p:nvPicPr>
          <p:cNvPr id="7" name="Image 6">
            <a:extLst>
              <a:ext uri="{FF2B5EF4-FFF2-40B4-BE49-F238E27FC236}">
                <a16:creationId xmlns:a16="http://schemas.microsoft.com/office/drawing/2014/main" id="{FDDC1602-D227-3348-6365-A3C40A49B5A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59771" y="3364545"/>
            <a:ext cx="457200" cy="457200"/>
          </a:xfrm>
          <a:prstGeom prst="rect">
            <a:avLst/>
          </a:prstGeom>
        </p:spPr>
      </p:pic>
      <p:pic>
        <p:nvPicPr>
          <p:cNvPr id="9" name="Image 8">
            <a:extLst>
              <a:ext uri="{FF2B5EF4-FFF2-40B4-BE49-F238E27FC236}">
                <a16:creationId xmlns:a16="http://schemas.microsoft.com/office/drawing/2014/main" id="{0D642BB7-3CB7-2CA8-E3C9-28FCEB757B0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632339" y="2130314"/>
            <a:ext cx="546100" cy="406400"/>
          </a:xfrm>
          <a:prstGeom prst="rect">
            <a:avLst/>
          </a:prstGeom>
        </p:spPr>
      </p:pic>
      <p:pic>
        <p:nvPicPr>
          <p:cNvPr id="13" name="Image 12">
            <a:extLst>
              <a:ext uri="{FF2B5EF4-FFF2-40B4-BE49-F238E27FC236}">
                <a16:creationId xmlns:a16="http://schemas.microsoft.com/office/drawing/2014/main" id="{A679E78C-5E93-DBC1-0F5D-626977C48B6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629460" y="3359767"/>
            <a:ext cx="431800" cy="406400"/>
          </a:xfrm>
          <a:prstGeom prst="rect">
            <a:avLst/>
          </a:prstGeom>
        </p:spPr>
      </p:pic>
      <p:pic>
        <p:nvPicPr>
          <p:cNvPr id="15" name="Image 14">
            <a:extLst>
              <a:ext uri="{FF2B5EF4-FFF2-40B4-BE49-F238E27FC236}">
                <a16:creationId xmlns:a16="http://schemas.microsoft.com/office/drawing/2014/main" id="{EAE767CA-5841-F932-E5A9-B84F37B129C3}"/>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867448" y="2053786"/>
            <a:ext cx="508000" cy="495300"/>
          </a:xfrm>
          <a:prstGeom prst="rect">
            <a:avLst/>
          </a:prstGeom>
        </p:spPr>
      </p:pic>
      <p:pic>
        <p:nvPicPr>
          <p:cNvPr id="17" name="Image 16">
            <a:extLst>
              <a:ext uri="{FF2B5EF4-FFF2-40B4-BE49-F238E27FC236}">
                <a16:creationId xmlns:a16="http://schemas.microsoft.com/office/drawing/2014/main" id="{76DF03F8-A718-E4FE-4A6A-A3AAD26290B0}"/>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6211475" y="3308967"/>
            <a:ext cx="609600" cy="609600"/>
          </a:xfrm>
          <a:prstGeom prst="rect">
            <a:avLst/>
          </a:prstGeom>
        </p:spPr>
      </p:pic>
      <p:pic>
        <p:nvPicPr>
          <p:cNvPr id="19" name="Image 18">
            <a:extLst>
              <a:ext uri="{FF2B5EF4-FFF2-40B4-BE49-F238E27FC236}">
                <a16:creationId xmlns:a16="http://schemas.microsoft.com/office/drawing/2014/main" id="{CB240EB4-0488-F9B7-0156-93B43A9BDB91}"/>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4803948" y="3258167"/>
            <a:ext cx="635000" cy="660400"/>
          </a:xfrm>
          <a:prstGeom prst="rect">
            <a:avLst/>
          </a:prstGeom>
        </p:spPr>
      </p:pic>
      <p:pic>
        <p:nvPicPr>
          <p:cNvPr id="21" name="Image 20">
            <a:extLst>
              <a:ext uri="{FF2B5EF4-FFF2-40B4-BE49-F238E27FC236}">
                <a16:creationId xmlns:a16="http://schemas.microsoft.com/office/drawing/2014/main" id="{21E3AC21-0DF2-7153-6335-4EEA936529F7}"/>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7640047" y="3368643"/>
            <a:ext cx="713948" cy="613995"/>
          </a:xfrm>
          <a:prstGeom prst="rect">
            <a:avLst/>
          </a:prstGeom>
        </p:spPr>
      </p:pic>
      <p:pic>
        <p:nvPicPr>
          <p:cNvPr id="23" name="Image 22">
            <a:extLst>
              <a:ext uri="{FF2B5EF4-FFF2-40B4-BE49-F238E27FC236}">
                <a16:creationId xmlns:a16="http://schemas.microsoft.com/office/drawing/2014/main" id="{3D043668-4225-570F-72C1-299DC3143CDA}"/>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4803948" y="4550313"/>
            <a:ext cx="673100" cy="685800"/>
          </a:xfrm>
          <a:prstGeom prst="rect">
            <a:avLst/>
          </a:prstGeom>
        </p:spPr>
      </p:pic>
      <p:pic>
        <p:nvPicPr>
          <p:cNvPr id="25" name="Image 24">
            <a:extLst>
              <a:ext uri="{FF2B5EF4-FFF2-40B4-BE49-F238E27FC236}">
                <a16:creationId xmlns:a16="http://schemas.microsoft.com/office/drawing/2014/main" id="{6D6B451B-1A5E-3A05-4C36-B2E399A1543E}"/>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9071509" y="2103033"/>
            <a:ext cx="609600" cy="609600"/>
          </a:xfrm>
          <a:prstGeom prst="rect">
            <a:avLst/>
          </a:prstGeom>
        </p:spPr>
      </p:pic>
      <p:pic>
        <p:nvPicPr>
          <p:cNvPr id="27" name="Image 26">
            <a:extLst>
              <a:ext uri="{FF2B5EF4-FFF2-40B4-BE49-F238E27FC236}">
                <a16:creationId xmlns:a16="http://schemas.microsoft.com/office/drawing/2014/main" id="{88C1F091-0874-2589-F3A6-040F237AE980}"/>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6234412" y="2077633"/>
            <a:ext cx="635000" cy="660400"/>
          </a:xfrm>
          <a:prstGeom prst="rect">
            <a:avLst/>
          </a:prstGeom>
        </p:spPr>
      </p:pic>
      <p:pic>
        <p:nvPicPr>
          <p:cNvPr id="29" name="Image 28">
            <a:extLst>
              <a:ext uri="{FF2B5EF4-FFF2-40B4-BE49-F238E27FC236}">
                <a16:creationId xmlns:a16="http://schemas.microsoft.com/office/drawing/2014/main" id="{84A3B841-8979-29ED-8E42-22C9C900BFD7}"/>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9138529" y="3359767"/>
            <a:ext cx="713947" cy="613994"/>
          </a:xfrm>
          <a:prstGeom prst="rect">
            <a:avLst/>
          </a:prstGeom>
        </p:spPr>
      </p:pic>
      <p:pic>
        <p:nvPicPr>
          <p:cNvPr id="31" name="Image 30">
            <a:extLst>
              <a:ext uri="{FF2B5EF4-FFF2-40B4-BE49-F238E27FC236}">
                <a16:creationId xmlns:a16="http://schemas.microsoft.com/office/drawing/2014/main" id="{8408D106-35AE-4E2A-1449-8E2AB737B4DC}"/>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2202621" y="4627926"/>
            <a:ext cx="596900" cy="609600"/>
          </a:xfrm>
          <a:prstGeom prst="rect">
            <a:avLst/>
          </a:prstGeom>
        </p:spPr>
      </p:pic>
      <p:pic>
        <p:nvPicPr>
          <p:cNvPr id="33" name="Image 32">
            <a:extLst>
              <a:ext uri="{FF2B5EF4-FFF2-40B4-BE49-F238E27FC236}">
                <a16:creationId xmlns:a16="http://schemas.microsoft.com/office/drawing/2014/main" id="{17E5F347-146C-24D6-E3CD-2E71CAD490DF}"/>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7670112" y="2096523"/>
            <a:ext cx="634999" cy="665975"/>
          </a:xfrm>
          <a:prstGeom prst="rect">
            <a:avLst/>
          </a:prstGeom>
        </p:spPr>
      </p:pic>
      <p:pic>
        <p:nvPicPr>
          <p:cNvPr id="35" name="Image 34">
            <a:extLst>
              <a:ext uri="{FF2B5EF4-FFF2-40B4-BE49-F238E27FC236}">
                <a16:creationId xmlns:a16="http://schemas.microsoft.com/office/drawing/2014/main" id="{7D02E671-B7A3-52E4-722A-ECE6DA09EFC9}"/>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3575189" y="4564427"/>
            <a:ext cx="660400" cy="673100"/>
          </a:xfrm>
          <a:prstGeom prst="rect">
            <a:avLst/>
          </a:prstGeom>
        </p:spPr>
      </p:pic>
      <p:pic>
        <p:nvPicPr>
          <p:cNvPr id="37" name="Image 36">
            <a:extLst>
              <a:ext uri="{FF2B5EF4-FFF2-40B4-BE49-F238E27FC236}">
                <a16:creationId xmlns:a16="http://schemas.microsoft.com/office/drawing/2014/main" id="{4C92C874-3680-FDBB-B853-31E174ABD68B}"/>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7718997" y="4608471"/>
            <a:ext cx="634998" cy="648509"/>
          </a:xfrm>
          <a:prstGeom prst="rect">
            <a:avLst/>
          </a:prstGeom>
        </p:spPr>
      </p:pic>
      <p:pic>
        <p:nvPicPr>
          <p:cNvPr id="39" name="Image 38">
            <a:extLst>
              <a:ext uri="{FF2B5EF4-FFF2-40B4-BE49-F238E27FC236}">
                <a16:creationId xmlns:a16="http://schemas.microsoft.com/office/drawing/2014/main" id="{64962174-0227-43F1-E23E-8D2A220FDD1A}"/>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9138529" y="4627926"/>
            <a:ext cx="648509" cy="648509"/>
          </a:xfrm>
          <a:prstGeom prst="rect">
            <a:avLst/>
          </a:prstGeom>
        </p:spPr>
      </p:pic>
      <p:pic>
        <p:nvPicPr>
          <p:cNvPr id="41" name="Image 40">
            <a:extLst>
              <a:ext uri="{FF2B5EF4-FFF2-40B4-BE49-F238E27FC236}">
                <a16:creationId xmlns:a16="http://schemas.microsoft.com/office/drawing/2014/main" id="{AA112BAD-5D5E-E87A-5C03-39EF6F1FB910}"/>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rot="18701405">
            <a:off x="6184016" y="4556664"/>
            <a:ext cx="673099" cy="673099"/>
          </a:xfrm>
          <a:prstGeom prst="rect">
            <a:avLst/>
          </a:prstGeom>
        </p:spPr>
      </p:pic>
    </p:spTree>
    <p:extLst>
      <p:ext uri="{BB962C8B-B14F-4D97-AF65-F5344CB8AC3E}">
        <p14:creationId xmlns:p14="http://schemas.microsoft.com/office/powerpoint/2010/main" val="31062961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1_ICON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0D1F8B5B-611A-B272-8E7A-6AC291F345C8}"/>
              </a:ext>
            </a:extLst>
          </p:cNvPr>
          <p:cNvSpPr txBox="1">
            <a:spLocks/>
          </p:cNvSpPr>
          <p:nvPr userDrawn="1"/>
        </p:nvSpPr>
        <p:spPr>
          <a:xfrm>
            <a:off x="749163" y="417429"/>
            <a:ext cx="5880652" cy="6793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D4194"/>
                </a:solidFill>
                <a:latin typeface="Arial" panose="020B0604020202020204" pitchFamily="34" charset="0"/>
                <a:ea typeface="+mj-ea"/>
                <a:cs typeface="Arial" panose="020B0604020202020204" pitchFamily="34" charset="0"/>
              </a:defRPr>
            </a:lvl1pPr>
          </a:lstStyle>
          <a:p>
            <a:r>
              <a:rPr lang="fr-FR" sz="2100" b="1" dirty="0">
                <a:solidFill>
                  <a:srgbClr val="E84262"/>
                </a:solidFill>
                <a:latin typeface="Arial" panose="020B0604020202020204" pitchFamily="34" charset="0"/>
                <a:cs typeface="Arial" panose="020B0604020202020204" pitchFamily="34" charset="0"/>
              </a:rPr>
              <a:t>BIBLIOTHÈQUE D’ICÔNES</a:t>
            </a:r>
          </a:p>
        </p:txBody>
      </p:sp>
      <p:pic>
        <p:nvPicPr>
          <p:cNvPr id="4" name="Image 3">
            <a:extLst>
              <a:ext uri="{FF2B5EF4-FFF2-40B4-BE49-F238E27FC236}">
                <a16:creationId xmlns:a16="http://schemas.microsoft.com/office/drawing/2014/main" id="{F7209F23-2004-FF9A-0CFB-06B2DB3E55F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305300" y="2078921"/>
            <a:ext cx="1790700" cy="1790700"/>
          </a:xfrm>
          <a:prstGeom prst="rect">
            <a:avLst/>
          </a:prstGeom>
        </p:spPr>
      </p:pic>
      <p:pic>
        <p:nvPicPr>
          <p:cNvPr id="6" name="Image 5">
            <a:extLst>
              <a:ext uri="{FF2B5EF4-FFF2-40B4-BE49-F238E27FC236}">
                <a16:creationId xmlns:a16="http://schemas.microsoft.com/office/drawing/2014/main" id="{A88B4685-FD86-0A49-8089-B4EED42833C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253159" y="3822615"/>
            <a:ext cx="1790700" cy="1790700"/>
          </a:xfrm>
          <a:prstGeom prst="rect">
            <a:avLst/>
          </a:prstGeom>
        </p:spPr>
      </p:pic>
      <p:pic>
        <p:nvPicPr>
          <p:cNvPr id="11" name="Image 10">
            <a:extLst>
              <a:ext uri="{FF2B5EF4-FFF2-40B4-BE49-F238E27FC236}">
                <a16:creationId xmlns:a16="http://schemas.microsoft.com/office/drawing/2014/main" id="{D4B88B18-2F98-C9A8-F273-0D8A900AF87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263084" y="2087333"/>
            <a:ext cx="1790700" cy="1790700"/>
          </a:xfrm>
          <a:prstGeom prst="rect">
            <a:avLst/>
          </a:prstGeom>
        </p:spPr>
      </p:pic>
      <p:pic>
        <p:nvPicPr>
          <p:cNvPr id="14" name="Image 13">
            <a:extLst>
              <a:ext uri="{FF2B5EF4-FFF2-40B4-BE49-F238E27FC236}">
                <a16:creationId xmlns:a16="http://schemas.microsoft.com/office/drawing/2014/main" id="{071BFEF5-7001-C239-3941-5A40B90DD9D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590993" y="3878033"/>
            <a:ext cx="1790700" cy="1790700"/>
          </a:xfrm>
          <a:prstGeom prst="rect">
            <a:avLst/>
          </a:prstGeom>
        </p:spPr>
      </p:pic>
      <p:pic>
        <p:nvPicPr>
          <p:cNvPr id="18" name="Image 17">
            <a:extLst>
              <a:ext uri="{FF2B5EF4-FFF2-40B4-BE49-F238E27FC236}">
                <a16:creationId xmlns:a16="http://schemas.microsoft.com/office/drawing/2014/main" id="{E346916C-7AF6-D88F-17B0-80EB6E4EBF47}"/>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388842" y="3883042"/>
            <a:ext cx="1790700" cy="1790700"/>
          </a:xfrm>
          <a:prstGeom prst="rect">
            <a:avLst/>
          </a:prstGeom>
        </p:spPr>
      </p:pic>
      <p:pic>
        <p:nvPicPr>
          <p:cNvPr id="22" name="Image 21">
            <a:extLst>
              <a:ext uri="{FF2B5EF4-FFF2-40B4-BE49-F238E27FC236}">
                <a16:creationId xmlns:a16="http://schemas.microsoft.com/office/drawing/2014/main" id="{B16B4090-30BE-980C-3E2D-B564D2D5EFE6}"/>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6284192" y="2087333"/>
            <a:ext cx="1790700" cy="1790700"/>
          </a:xfrm>
          <a:prstGeom prst="rect">
            <a:avLst/>
          </a:prstGeom>
        </p:spPr>
      </p:pic>
      <p:pic>
        <p:nvPicPr>
          <p:cNvPr id="30" name="Image 29">
            <a:extLst>
              <a:ext uri="{FF2B5EF4-FFF2-40B4-BE49-F238E27FC236}">
                <a16:creationId xmlns:a16="http://schemas.microsoft.com/office/drawing/2014/main" id="{E60F20D6-2F10-751B-303B-AC261C46F5D5}"/>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2205658" y="2087333"/>
            <a:ext cx="1790700" cy="1790700"/>
          </a:xfrm>
          <a:prstGeom prst="rect">
            <a:avLst/>
          </a:prstGeom>
        </p:spPr>
      </p:pic>
    </p:spTree>
    <p:extLst>
      <p:ext uri="{BB962C8B-B14F-4D97-AF65-F5344CB8AC3E}">
        <p14:creationId xmlns:p14="http://schemas.microsoft.com/office/powerpoint/2010/main" val="26413150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MERCI">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Espace réservé du texte 20">
            <a:extLst>
              <a:ext uri="{FF2B5EF4-FFF2-40B4-BE49-F238E27FC236}">
                <a16:creationId xmlns:a16="http://schemas.microsoft.com/office/drawing/2014/main" id="{0AAAAEA3-3831-82E8-4C44-19961393E944}"/>
              </a:ext>
            </a:extLst>
          </p:cNvPr>
          <p:cNvSpPr>
            <a:spLocks noGrp="1"/>
          </p:cNvSpPr>
          <p:nvPr>
            <p:ph type="body" sz="quarter" idx="10" hasCustomPrompt="1"/>
          </p:nvPr>
        </p:nvSpPr>
        <p:spPr>
          <a:xfrm>
            <a:off x="1255789" y="1833042"/>
            <a:ext cx="4476750" cy="882621"/>
          </a:xfrm>
        </p:spPr>
        <p:txBody>
          <a:bodyPr/>
          <a:lstStyle>
            <a:lvl1pPr marL="0" indent="0">
              <a:buNone/>
              <a:defRPr sz="6000" b="1">
                <a:latin typeface="Arial" panose="020B0604020202020204" pitchFamily="34" charset="0"/>
                <a:cs typeface="Arial" panose="020B0604020202020204" pitchFamily="34" charset="0"/>
              </a:defRPr>
            </a:lvl1pPr>
          </a:lstStyle>
          <a:p>
            <a:pPr lvl="0"/>
            <a:r>
              <a:rPr lang="fr-FR" dirty="0"/>
              <a:t>Merci</a:t>
            </a:r>
          </a:p>
        </p:txBody>
      </p:sp>
      <p:sp>
        <p:nvSpPr>
          <p:cNvPr id="12" name="Espace réservé du texte 6">
            <a:extLst>
              <a:ext uri="{FF2B5EF4-FFF2-40B4-BE49-F238E27FC236}">
                <a16:creationId xmlns:a16="http://schemas.microsoft.com/office/drawing/2014/main" id="{EB8B48EA-B839-3636-22CC-FD944A2F57C8}"/>
              </a:ext>
            </a:extLst>
          </p:cNvPr>
          <p:cNvSpPr>
            <a:spLocks noGrp="1"/>
          </p:cNvSpPr>
          <p:nvPr>
            <p:ph type="body" sz="quarter" idx="14" hasCustomPrompt="1"/>
          </p:nvPr>
        </p:nvSpPr>
        <p:spPr>
          <a:xfrm>
            <a:off x="1255789" y="2724569"/>
            <a:ext cx="5606337" cy="556053"/>
          </a:xfrm>
        </p:spPr>
        <p:txBody>
          <a:bodyPr>
            <a:noAutofit/>
          </a:bodyPr>
          <a:lstStyle>
            <a:lvl1pPr marL="0" indent="0">
              <a:buNone/>
              <a:defRPr lang="fr-FR" sz="2400" b="1" kern="1200" dirty="0">
                <a:solidFill>
                  <a:srgbClr val="E84262"/>
                </a:solidFill>
                <a:latin typeface="Arial" panose="020B0604020202020204" pitchFamily="34" charset="0"/>
                <a:ea typeface="+mj-ea"/>
                <a:cs typeface="Arial" panose="020B0604020202020204" pitchFamily="34" charset="0"/>
              </a:defRPr>
            </a:lvl1pPr>
          </a:lstStyle>
          <a:p>
            <a:r>
              <a:rPr lang="fr-FR" sz="2000" b="1" dirty="0">
                <a:solidFill>
                  <a:srgbClr val="E84262"/>
                </a:solidFill>
                <a:latin typeface="Arial" panose="020B0604020202020204" pitchFamily="34" charset="0"/>
                <a:cs typeface="Arial" panose="020B0604020202020204" pitchFamily="34" charset="0"/>
              </a:rPr>
              <a:t>Pour votre attention !  </a:t>
            </a:r>
          </a:p>
        </p:txBody>
      </p:sp>
    </p:spTree>
    <p:extLst>
      <p:ext uri="{BB962C8B-B14F-4D97-AF65-F5344CB8AC3E}">
        <p14:creationId xmlns:p14="http://schemas.microsoft.com/office/powerpoint/2010/main" val="39040073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1_MERCI">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Image 8" descr="Une image contenant Graphique, Police, graphisme, conception&#10;&#10;Description générée automatiquement">
            <a:extLst>
              <a:ext uri="{FF2B5EF4-FFF2-40B4-BE49-F238E27FC236}">
                <a16:creationId xmlns:a16="http://schemas.microsoft.com/office/drawing/2014/main" id="{466A155F-52F7-8D51-4A97-1B846FF0586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17361" y="6327784"/>
            <a:ext cx="2296020" cy="290516"/>
          </a:xfrm>
          <a:prstGeom prst="rect">
            <a:avLst/>
          </a:prstGeom>
        </p:spPr>
      </p:pic>
    </p:spTree>
    <p:extLst>
      <p:ext uri="{BB962C8B-B14F-4D97-AF65-F5344CB8AC3E}">
        <p14:creationId xmlns:p14="http://schemas.microsoft.com/office/powerpoint/2010/main" val="24758321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ITR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6E4E3B-C23D-97EE-88AE-BC84CAB6834C}"/>
              </a:ext>
            </a:extLst>
          </p:cNvPr>
          <p:cNvSpPr>
            <a:spLocks noGrp="1"/>
          </p:cNvSpPr>
          <p:nvPr>
            <p:ph type="ctrTitle"/>
          </p:nvPr>
        </p:nvSpPr>
        <p:spPr>
          <a:xfrm>
            <a:off x="5200227" y="2581264"/>
            <a:ext cx="5173116" cy="1695472"/>
          </a:xfrm>
        </p:spPr>
        <p:txBody>
          <a:bodyPr anchor="t">
            <a:noAutofit/>
          </a:bodyPr>
          <a:lstStyle>
            <a:lvl1pPr algn="l">
              <a:defRPr sz="5400" b="1" i="0" spc="0">
                <a:solidFill>
                  <a:srgbClr val="0D4194"/>
                </a:solidFill>
                <a:latin typeface="Arial" panose="020B0604020202020204" pitchFamily="34" charset="0"/>
                <a:cs typeface="Arial" panose="020B0604020202020204" pitchFamily="34" charset="0"/>
              </a:defRPr>
            </a:lvl1pPr>
          </a:lstStyle>
          <a:p>
            <a:endParaRPr lang="fr-FR" dirty="0"/>
          </a:p>
        </p:txBody>
      </p:sp>
    </p:spTree>
    <p:extLst>
      <p:ext uri="{BB962C8B-B14F-4D97-AF65-F5344CB8AC3E}">
        <p14:creationId xmlns:p14="http://schemas.microsoft.com/office/powerpoint/2010/main" val="41512172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_TITRE &amp; TEXTE-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82C8228A-4575-1D1F-A4E8-44E75C18AAC4}"/>
              </a:ext>
            </a:extLst>
          </p:cNvPr>
          <p:cNvSpPr>
            <a:spLocks noGrp="1"/>
          </p:cNvSpPr>
          <p:nvPr>
            <p:ph type="ctrTitle"/>
          </p:nvPr>
        </p:nvSpPr>
        <p:spPr>
          <a:xfrm>
            <a:off x="515938" y="489142"/>
            <a:ext cx="5967595" cy="1324521"/>
          </a:xfrm>
        </p:spPr>
        <p:txBody>
          <a:bodyPr anchor="t">
            <a:noAutofit/>
          </a:bodyPr>
          <a:lstStyle>
            <a:lvl1pPr algn="l">
              <a:defRPr sz="3600" b="1" i="0" spc="0">
                <a:solidFill>
                  <a:srgbClr val="0D4194"/>
                </a:solidFill>
                <a:latin typeface="Arial" panose="020B0604020202020204" pitchFamily="34" charset="0"/>
                <a:cs typeface="Arial" panose="020B0604020202020204" pitchFamily="34" charset="0"/>
              </a:defRPr>
            </a:lvl1pPr>
          </a:lstStyle>
          <a:p>
            <a:endParaRPr lang="fr-FR" dirty="0"/>
          </a:p>
        </p:txBody>
      </p:sp>
      <p:sp>
        <p:nvSpPr>
          <p:cNvPr id="4" name="Espace réservé du texte 9">
            <a:extLst>
              <a:ext uri="{FF2B5EF4-FFF2-40B4-BE49-F238E27FC236}">
                <a16:creationId xmlns:a16="http://schemas.microsoft.com/office/drawing/2014/main" id="{2C89C1E5-718F-AF7E-E6D8-B26883D5BE61}"/>
              </a:ext>
            </a:extLst>
          </p:cNvPr>
          <p:cNvSpPr>
            <a:spLocks noGrp="1"/>
          </p:cNvSpPr>
          <p:nvPr>
            <p:ph type="body" sz="quarter" idx="11"/>
          </p:nvPr>
        </p:nvSpPr>
        <p:spPr>
          <a:xfrm>
            <a:off x="2917892" y="3348990"/>
            <a:ext cx="7451379" cy="1324521"/>
          </a:xfrm>
        </p:spPr>
        <p:txBody>
          <a:bodyPr>
            <a:noAutofit/>
          </a:bodyPr>
          <a:lstStyle>
            <a:lvl1pPr marL="0" indent="0">
              <a:buNone/>
              <a:defRPr sz="1500" b="1">
                <a:solidFill>
                  <a:srgbClr val="0D4194"/>
                </a:solidFill>
                <a:latin typeface="Arial" panose="020B0604020202020204" pitchFamily="34" charset="0"/>
                <a:cs typeface="Arial" panose="020B0604020202020204" pitchFamily="34" charset="0"/>
              </a:defRPr>
            </a:lvl1pPr>
          </a:lstStyle>
          <a:p>
            <a:pPr lvl="0"/>
            <a:endParaRPr lang="fr-FR" dirty="0"/>
          </a:p>
        </p:txBody>
      </p:sp>
    </p:spTree>
    <p:extLst>
      <p:ext uri="{BB962C8B-B14F-4D97-AF65-F5344CB8AC3E}">
        <p14:creationId xmlns:p14="http://schemas.microsoft.com/office/powerpoint/2010/main" val="2182505630"/>
      </p:ext>
    </p:extLst>
  </p:cSld>
  <p:clrMapOvr>
    <a:masterClrMapping/>
  </p:clrMapOvr>
  <p:extLst>
    <p:ext uri="{DCECCB84-F9BA-43D5-87BE-67443E8EF086}">
      <p15:sldGuideLst xmlns:p15="http://schemas.microsoft.com/office/powerpoint/2012/main">
        <p15:guide id="1" pos="325">
          <p15:clr>
            <a:srgbClr val="FBAE40"/>
          </p15:clr>
        </p15:guide>
        <p15:guide id="2" orient="horz" pos="30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RE &amp; TEXTE-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p:cNvPicPr>
            <a:picLocks noChangeAspect="1"/>
          </p:cNvPicPr>
          <p:nvPr userDrawn="1"/>
        </p:nvPicPr>
        <p:blipFill rotWithShape="1">
          <a:blip r:embed="rId3" cstate="email">
            <a:extLst>
              <a:ext uri="{28A0092B-C50C-407E-A947-70E740481C1C}">
                <a14:useLocalDpi xmlns:a14="http://schemas.microsoft.com/office/drawing/2010/main"/>
              </a:ext>
            </a:extLst>
          </a:blip>
          <a:srcRect r="70243"/>
          <a:stretch/>
        </p:blipFill>
        <p:spPr>
          <a:xfrm>
            <a:off x="-715" y="1200412"/>
            <a:ext cx="2993297" cy="5657588"/>
          </a:xfrm>
          <a:prstGeom prst="rect">
            <a:avLst/>
          </a:prstGeom>
        </p:spPr>
      </p:pic>
    </p:spTree>
    <p:extLst>
      <p:ext uri="{BB962C8B-B14F-4D97-AF65-F5344CB8AC3E}">
        <p14:creationId xmlns:p14="http://schemas.microsoft.com/office/powerpoint/2010/main" val="3779826023"/>
      </p:ext>
    </p:extLst>
  </p:cSld>
  <p:clrMapOvr>
    <a:masterClrMapping/>
  </p:clrMapOvr>
  <p:extLst>
    <p:ext uri="{DCECCB84-F9BA-43D5-87BE-67443E8EF086}">
      <p15:sldGuideLst xmlns:p15="http://schemas.microsoft.com/office/powerpoint/2012/main">
        <p15:guide id="1" pos="325">
          <p15:clr>
            <a:srgbClr val="FBAE40"/>
          </p15:clr>
        </p15:guide>
        <p15:guide id="2" orient="horz" pos="30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1_TOUS SOCIÉTAIR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27656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space réservé du texte 6">
            <a:extLst>
              <a:ext uri="{FF2B5EF4-FFF2-40B4-BE49-F238E27FC236}">
                <a16:creationId xmlns:a16="http://schemas.microsoft.com/office/drawing/2014/main" id="{23B59C54-3D57-CE9E-BFFD-2085AD8924EA}"/>
              </a:ext>
            </a:extLst>
          </p:cNvPr>
          <p:cNvSpPr>
            <a:spLocks noGrp="1"/>
          </p:cNvSpPr>
          <p:nvPr>
            <p:ph type="body" sz="quarter" idx="14" hasCustomPrompt="1"/>
          </p:nvPr>
        </p:nvSpPr>
        <p:spPr>
          <a:xfrm>
            <a:off x="515938" y="476250"/>
            <a:ext cx="5606337" cy="556053"/>
          </a:xfrm>
        </p:spPr>
        <p:txBody>
          <a:bodyPr>
            <a:noAutofit/>
          </a:bodyPr>
          <a:lstStyle>
            <a:lvl1pPr marL="0" indent="0">
              <a:buNone/>
              <a:defRPr sz="2100" b="1"/>
            </a:lvl1pPr>
          </a:lstStyle>
          <a:p>
            <a:r>
              <a:rPr lang="fr-FR" dirty="0">
                <a:solidFill>
                  <a:srgbClr val="0D4194"/>
                </a:solidFill>
                <a:latin typeface="Arial" panose="020B0604020202020204" pitchFamily="34" charset="0"/>
                <a:cs typeface="Arial" panose="020B0604020202020204" pitchFamily="34" charset="0"/>
              </a:rPr>
              <a:t>TITRE ICI</a:t>
            </a:r>
          </a:p>
        </p:txBody>
      </p:sp>
    </p:spTree>
    <p:extLst>
      <p:ext uri="{BB962C8B-B14F-4D97-AF65-F5344CB8AC3E}">
        <p14:creationId xmlns:p14="http://schemas.microsoft.com/office/powerpoint/2010/main" val="4016944876"/>
      </p:ext>
    </p:extLst>
  </p:cSld>
  <p:clrMapOvr>
    <a:masterClrMapping/>
  </p:clrMapOvr>
  <p:extLst>
    <p:ext uri="{DCECCB84-F9BA-43D5-87BE-67443E8EF086}">
      <p15:sldGuideLst xmlns:p15="http://schemas.microsoft.com/office/powerpoint/2012/main">
        <p15:guide id="1" pos="325">
          <p15:clr>
            <a:srgbClr val="FBAE40"/>
          </p15:clr>
        </p15:guide>
        <p15:guide id="2" orient="horz" pos="30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8_TITRE_SANS_FON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ce réservé du texte 6">
            <a:extLst>
              <a:ext uri="{FF2B5EF4-FFF2-40B4-BE49-F238E27FC236}">
                <a16:creationId xmlns:a16="http://schemas.microsoft.com/office/drawing/2014/main" id="{23B59C54-3D57-CE9E-BFFD-2085AD8924EA}"/>
              </a:ext>
            </a:extLst>
          </p:cNvPr>
          <p:cNvSpPr>
            <a:spLocks noGrp="1"/>
          </p:cNvSpPr>
          <p:nvPr>
            <p:ph type="body" sz="quarter" idx="14" hasCustomPrompt="1"/>
          </p:nvPr>
        </p:nvSpPr>
        <p:spPr>
          <a:xfrm>
            <a:off x="515938" y="476250"/>
            <a:ext cx="5606337" cy="556053"/>
          </a:xfrm>
        </p:spPr>
        <p:txBody>
          <a:bodyPr>
            <a:noAutofit/>
          </a:bodyPr>
          <a:lstStyle>
            <a:lvl1pPr marL="0" indent="0">
              <a:buNone/>
              <a:defRPr sz="2100" b="1"/>
            </a:lvl1pPr>
          </a:lstStyle>
          <a:p>
            <a:r>
              <a:rPr lang="fr-FR" dirty="0">
                <a:solidFill>
                  <a:srgbClr val="0D4194"/>
                </a:solidFill>
                <a:latin typeface="Arial" panose="020B0604020202020204" pitchFamily="34" charset="0"/>
                <a:cs typeface="Arial" panose="020B0604020202020204" pitchFamily="34" charset="0"/>
              </a:rPr>
              <a:t>TITRE ICI</a:t>
            </a:r>
          </a:p>
        </p:txBody>
      </p:sp>
    </p:spTree>
    <p:extLst>
      <p:ext uri="{BB962C8B-B14F-4D97-AF65-F5344CB8AC3E}">
        <p14:creationId xmlns:p14="http://schemas.microsoft.com/office/powerpoint/2010/main" val="2218575014"/>
      </p:ext>
    </p:extLst>
  </p:cSld>
  <p:clrMapOvr>
    <a:masterClrMapping/>
  </p:clrMapOvr>
  <p:extLst>
    <p:ext uri="{DCECCB84-F9BA-43D5-87BE-67443E8EF086}">
      <p15:sldGuideLst xmlns:p15="http://schemas.microsoft.com/office/powerpoint/2012/main">
        <p15:guide id="1" pos="325">
          <p15:clr>
            <a:srgbClr val="FBAE40"/>
          </p15:clr>
        </p15:guide>
        <p15:guide id="2" orient="horz" pos="30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1_GRAPHIQ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ce réservé du texte 6">
            <a:extLst>
              <a:ext uri="{FF2B5EF4-FFF2-40B4-BE49-F238E27FC236}">
                <a16:creationId xmlns:a16="http://schemas.microsoft.com/office/drawing/2014/main" id="{436D6EFC-C847-9B46-CA8D-3460350CD465}"/>
              </a:ext>
            </a:extLst>
          </p:cNvPr>
          <p:cNvSpPr>
            <a:spLocks noGrp="1"/>
          </p:cNvSpPr>
          <p:nvPr>
            <p:ph type="body" sz="quarter" idx="14" hasCustomPrompt="1"/>
          </p:nvPr>
        </p:nvSpPr>
        <p:spPr>
          <a:xfrm>
            <a:off x="515938" y="476250"/>
            <a:ext cx="5606337" cy="556053"/>
          </a:xfrm>
        </p:spPr>
        <p:txBody>
          <a:bodyPr>
            <a:noAutofit/>
          </a:bodyPr>
          <a:lstStyle>
            <a:lvl1pPr marL="0" indent="0">
              <a:buNone/>
              <a:defRPr sz="2100" b="1"/>
            </a:lvl1pPr>
          </a:lstStyle>
          <a:p>
            <a:r>
              <a:rPr lang="fr-FR" dirty="0">
                <a:solidFill>
                  <a:srgbClr val="0D4194"/>
                </a:solidFill>
                <a:latin typeface="Arial" panose="020B0604020202020204" pitchFamily="34" charset="0"/>
                <a:cs typeface="Arial" panose="020B0604020202020204" pitchFamily="34" charset="0"/>
              </a:rPr>
              <a:t>TITRE ICI </a:t>
            </a:r>
          </a:p>
        </p:txBody>
      </p:sp>
      <p:sp>
        <p:nvSpPr>
          <p:cNvPr id="6" name="Espace réservé du texte 6">
            <a:extLst>
              <a:ext uri="{FF2B5EF4-FFF2-40B4-BE49-F238E27FC236}">
                <a16:creationId xmlns:a16="http://schemas.microsoft.com/office/drawing/2014/main" id="{C776938B-95AB-86DB-D426-AB397A189FE2}"/>
              </a:ext>
            </a:extLst>
          </p:cNvPr>
          <p:cNvSpPr>
            <a:spLocks noGrp="1"/>
          </p:cNvSpPr>
          <p:nvPr>
            <p:ph type="body" sz="quarter" idx="15" hasCustomPrompt="1"/>
          </p:nvPr>
        </p:nvSpPr>
        <p:spPr>
          <a:xfrm>
            <a:off x="515938" y="1368659"/>
            <a:ext cx="4036919" cy="3048962"/>
          </a:xfrm>
        </p:spPr>
        <p:txBody>
          <a:bodyPr>
            <a:noAutofit/>
          </a:bodyPr>
          <a:lstStyle>
            <a:lvl1pPr marL="0" indent="0">
              <a:buNone/>
              <a:defRPr sz="1200" b="0">
                <a:solidFill>
                  <a:schemeClr val="tx1"/>
                </a:solidFill>
              </a:defRPr>
            </a:lvl1pPr>
          </a:lstStyle>
          <a:p>
            <a:r>
              <a:rPr lang="fr-FR" dirty="0">
                <a:solidFill>
                  <a:srgbClr val="0D4194"/>
                </a:solidFill>
                <a:latin typeface="Arial" panose="020B0604020202020204" pitchFamily="34" charset="0"/>
                <a:cs typeface="Arial" panose="020B0604020202020204" pitchFamily="34" charset="0"/>
              </a:rPr>
              <a:t>EXPLICATIONS</a:t>
            </a:r>
          </a:p>
        </p:txBody>
      </p:sp>
    </p:spTree>
    <p:extLst>
      <p:ext uri="{BB962C8B-B14F-4D97-AF65-F5344CB8AC3E}">
        <p14:creationId xmlns:p14="http://schemas.microsoft.com/office/powerpoint/2010/main" val="86802252"/>
      </p:ext>
    </p:extLst>
  </p:cSld>
  <p:clrMapOvr>
    <a:masterClrMapping/>
  </p:clrMapOvr>
  <p:extLst>
    <p:ext uri="{DCECCB84-F9BA-43D5-87BE-67443E8EF086}">
      <p15:sldGuideLst xmlns:p15="http://schemas.microsoft.com/office/powerpoint/2012/main">
        <p15:guide id="1" pos="325">
          <p15:clr>
            <a:srgbClr val="FBAE40"/>
          </p15:clr>
        </p15:guide>
        <p15:guide id="2" orient="horz" pos="30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C4A54E-64C1-416D-BB3B-3780C1065CA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0E2EFBC8-846E-46C5-A0A4-A138C4E844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7896681-006C-430E-A54D-CDEE96C74208}"/>
              </a:ext>
            </a:extLst>
          </p:cNvPr>
          <p:cNvSpPr>
            <a:spLocks noGrp="1"/>
          </p:cNvSpPr>
          <p:nvPr>
            <p:ph type="dt" sz="half" idx="10"/>
          </p:nvPr>
        </p:nvSpPr>
        <p:spPr/>
        <p:txBody>
          <a:bodyPr/>
          <a:lstStyle/>
          <a:p>
            <a:fld id="{9901B68F-948A-489C-BB2E-15146148C6F9}" type="datetimeFigureOut">
              <a:rPr lang="fr-FR" smtClean="0"/>
              <a:t>12/03/2026</a:t>
            </a:fld>
            <a:endParaRPr lang="fr-FR"/>
          </a:p>
        </p:txBody>
      </p:sp>
      <p:sp>
        <p:nvSpPr>
          <p:cNvPr id="5" name="Espace réservé du pied de page 4">
            <a:extLst>
              <a:ext uri="{FF2B5EF4-FFF2-40B4-BE49-F238E27FC236}">
                <a16:creationId xmlns:a16="http://schemas.microsoft.com/office/drawing/2014/main" id="{FCF39167-0AFB-4E74-B896-EC8134D4AAF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6560C27-F619-48BE-8F4D-5C4BDD2F5829}"/>
              </a:ext>
            </a:extLst>
          </p:cNvPr>
          <p:cNvSpPr>
            <a:spLocks noGrp="1"/>
          </p:cNvSpPr>
          <p:nvPr>
            <p:ph type="sldNum" sz="quarter" idx="12"/>
          </p:nvPr>
        </p:nvSpPr>
        <p:spPr/>
        <p:txBody>
          <a:bodyPr/>
          <a:lstStyle/>
          <a:p>
            <a:fld id="{A3779913-561C-4100-9632-BD8B89EE59C9}" type="slidenum">
              <a:rPr lang="fr-FR" smtClean="0"/>
              <a:t>‹N°›</a:t>
            </a:fld>
            <a:endParaRPr lang="fr-FR"/>
          </a:p>
        </p:txBody>
      </p:sp>
    </p:spTree>
    <p:extLst>
      <p:ext uri="{BB962C8B-B14F-4D97-AF65-F5344CB8AC3E}">
        <p14:creationId xmlns:p14="http://schemas.microsoft.com/office/powerpoint/2010/main" val="27898995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22BF56-BA17-4676-89FC-47EAFF5986D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0E69DBD-44B3-460D-83EB-DBD417E6697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ABE1841-4C44-4142-95E1-F3E7F5540511}"/>
              </a:ext>
            </a:extLst>
          </p:cNvPr>
          <p:cNvSpPr>
            <a:spLocks noGrp="1"/>
          </p:cNvSpPr>
          <p:nvPr>
            <p:ph type="dt" sz="half" idx="10"/>
          </p:nvPr>
        </p:nvSpPr>
        <p:spPr/>
        <p:txBody>
          <a:bodyPr/>
          <a:lstStyle/>
          <a:p>
            <a:fld id="{9901B68F-948A-489C-BB2E-15146148C6F9}" type="datetimeFigureOut">
              <a:rPr lang="fr-FR" smtClean="0"/>
              <a:t>12/03/2026</a:t>
            </a:fld>
            <a:endParaRPr lang="fr-FR"/>
          </a:p>
        </p:txBody>
      </p:sp>
      <p:sp>
        <p:nvSpPr>
          <p:cNvPr id="5" name="Espace réservé du pied de page 4">
            <a:extLst>
              <a:ext uri="{FF2B5EF4-FFF2-40B4-BE49-F238E27FC236}">
                <a16:creationId xmlns:a16="http://schemas.microsoft.com/office/drawing/2014/main" id="{E0F6F5BF-78DB-47E4-91C3-F4AA0EB5287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B7634EB-8EB4-42F2-85A3-7EA44A0058B6}"/>
              </a:ext>
            </a:extLst>
          </p:cNvPr>
          <p:cNvSpPr>
            <a:spLocks noGrp="1"/>
          </p:cNvSpPr>
          <p:nvPr>
            <p:ph type="sldNum" sz="quarter" idx="12"/>
          </p:nvPr>
        </p:nvSpPr>
        <p:spPr/>
        <p:txBody>
          <a:bodyPr/>
          <a:lstStyle/>
          <a:p>
            <a:fld id="{A3779913-561C-4100-9632-BD8B89EE59C9}" type="slidenum">
              <a:rPr lang="fr-FR" smtClean="0"/>
              <a:t>‹N°›</a:t>
            </a:fld>
            <a:endParaRPr lang="fr-FR"/>
          </a:p>
        </p:txBody>
      </p:sp>
    </p:spTree>
    <p:extLst>
      <p:ext uri="{BB962C8B-B14F-4D97-AF65-F5344CB8AC3E}">
        <p14:creationId xmlns:p14="http://schemas.microsoft.com/office/powerpoint/2010/main" val="41162294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962F6F72-9BD6-4E1B-9B97-A965D10FC28A}" type="datetimeFigureOut">
              <a:rPr lang="fr-FR" smtClean="0"/>
              <a:t>12/03/2026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DA76620-5CAD-4118-B201-E57D5E26297E}" type="slidenum">
              <a:rPr lang="fr-FR" smtClean="0"/>
              <a:t>‹N°›</a:t>
            </a:fld>
            <a:endParaRPr lang="fr-FR"/>
          </a:p>
        </p:txBody>
      </p:sp>
    </p:spTree>
    <p:extLst>
      <p:ext uri="{BB962C8B-B14F-4D97-AF65-F5344CB8AC3E}">
        <p14:creationId xmlns:p14="http://schemas.microsoft.com/office/powerpoint/2010/main" val="21765017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62F6F72-9BD6-4E1B-9B97-A965D10FC28A}" type="datetimeFigureOut">
              <a:rPr lang="fr-FR" smtClean="0"/>
              <a:t>12/03/2026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DA76620-5CAD-4118-B201-E57D5E26297E}" type="slidenum">
              <a:rPr lang="fr-FR" smtClean="0"/>
              <a:t>‹N°›</a:t>
            </a:fld>
            <a:endParaRPr lang="fr-FR"/>
          </a:p>
        </p:txBody>
      </p:sp>
    </p:spTree>
    <p:extLst>
      <p:ext uri="{BB962C8B-B14F-4D97-AF65-F5344CB8AC3E}">
        <p14:creationId xmlns:p14="http://schemas.microsoft.com/office/powerpoint/2010/main" val="12325556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962F6F72-9BD6-4E1B-9B97-A965D10FC28A}" type="datetimeFigureOut">
              <a:rPr lang="fr-FR" smtClean="0"/>
              <a:t>12/03/2026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DA76620-5CAD-4118-B201-E57D5E26297E}" type="slidenum">
              <a:rPr lang="fr-FR" smtClean="0"/>
              <a:t>‹N°›</a:t>
            </a:fld>
            <a:endParaRPr lang="fr-FR"/>
          </a:p>
        </p:txBody>
      </p:sp>
    </p:spTree>
    <p:extLst>
      <p:ext uri="{BB962C8B-B14F-4D97-AF65-F5344CB8AC3E}">
        <p14:creationId xmlns:p14="http://schemas.microsoft.com/office/powerpoint/2010/main" val="22329432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962F6F72-9BD6-4E1B-9B97-A965D10FC28A}" type="datetimeFigureOut">
              <a:rPr lang="fr-FR" smtClean="0"/>
              <a:t>12/03/2026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DA76620-5CAD-4118-B201-E57D5E26297E}" type="slidenum">
              <a:rPr lang="fr-FR" smtClean="0"/>
              <a:t>‹N°›</a:t>
            </a:fld>
            <a:endParaRPr lang="fr-FR"/>
          </a:p>
        </p:txBody>
      </p:sp>
    </p:spTree>
    <p:extLst>
      <p:ext uri="{BB962C8B-B14F-4D97-AF65-F5344CB8AC3E}">
        <p14:creationId xmlns:p14="http://schemas.microsoft.com/office/powerpoint/2010/main" val="3999281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962F6F72-9BD6-4E1B-9B97-A965D10FC28A}" type="datetimeFigureOut">
              <a:rPr lang="fr-FR" smtClean="0"/>
              <a:t>12/03/2026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9DA76620-5CAD-4118-B201-E57D5E26297E}" type="slidenum">
              <a:rPr lang="fr-FR" smtClean="0"/>
              <a:t>‹N°›</a:t>
            </a:fld>
            <a:endParaRPr lang="fr-FR"/>
          </a:p>
        </p:txBody>
      </p:sp>
    </p:spTree>
    <p:extLst>
      <p:ext uri="{BB962C8B-B14F-4D97-AF65-F5344CB8AC3E}">
        <p14:creationId xmlns:p14="http://schemas.microsoft.com/office/powerpoint/2010/main" val="23096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FAITES ENTENDRE VOTRE VOIX">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3140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962F6F72-9BD6-4E1B-9B97-A965D10FC28A}" type="datetimeFigureOut">
              <a:rPr lang="fr-FR" smtClean="0"/>
              <a:t>12/03/2026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9DA76620-5CAD-4118-B201-E57D5E26297E}" type="slidenum">
              <a:rPr lang="fr-FR" smtClean="0"/>
              <a:t>‹N°›</a:t>
            </a:fld>
            <a:endParaRPr lang="fr-FR"/>
          </a:p>
        </p:txBody>
      </p:sp>
    </p:spTree>
    <p:extLst>
      <p:ext uri="{BB962C8B-B14F-4D97-AF65-F5344CB8AC3E}">
        <p14:creationId xmlns:p14="http://schemas.microsoft.com/office/powerpoint/2010/main" val="30617387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62F6F72-9BD6-4E1B-9B97-A965D10FC28A}" type="datetimeFigureOut">
              <a:rPr lang="fr-FR" smtClean="0"/>
              <a:t>12/03/2026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9DA76620-5CAD-4118-B201-E57D5E26297E}" type="slidenum">
              <a:rPr lang="fr-FR" smtClean="0"/>
              <a:t>‹N°›</a:t>
            </a:fld>
            <a:endParaRPr lang="fr-FR"/>
          </a:p>
        </p:txBody>
      </p:sp>
    </p:spTree>
    <p:extLst>
      <p:ext uri="{BB962C8B-B14F-4D97-AF65-F5344CB8AC3E}">
        <p14:creationId xmlns:p14="http://schemas.microsoft.com/office/powerpoint/2010/main" val="23503000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962F6F72-9BD6-4E1B-9B97-A965D10FC28A}" type="datetimeFigureOut">
              <a:rPr lang="fr-FR" smtClean="0"/>
              <a:t>12/03/2026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DA76620-5CAD-4118-B201-E57D5E26297E}" type="slidenum">
              <a:rPr lang="fr-FR" smtClean="0"/>
              <a:t>‹N°›</a:t>
            </a:fld>
            <a:endParaRPr lang="fr-FR"/>
          </a:p>
        </p:txBody>
      </p:sp>
    </p:spTree>
    <p:extLst>
      <p:ext uri="{BB962C8B-B14F-4D97-AF65-F5344CB8AC3E}">
        <p14:creationId xmlns:p14="http://schemas.microsoft.com/office/powerpoint/2010/main" val="32366614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962F6F72-9BD6-4E1B-9B97-A965D10FC28A}" type="datetimeFigureOut">
              <a:rPr lang="fr-FR" smtClean="0"/>
              <a:t>12/03/2026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DA76620-5CAD-4118-B201-E57D5E26297E}" type="slidenum">
              <a:rPr lang="fr-FR" smtClean="0"/>
              <a:t>‹N°›</a:t>
            </a:fld>
            <a:endParaRPr lang="fr-FR"/>
          </a:p>
        </p:txBody>
      </p:sp>
    </p:spTree>
    <p:extLst>
      <p:ext uri="{BB962C8B-B14F-4D97-AF65-F5344CB8AC3E}">
        <p14:creationId xmlns:p14="http://schemas.microsoft.com/office/powerpoint/2010/main" val="17589862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62F6F72-9BD6-4E1B-9B97-A965D10FC28A}" type="datetimeFigureOut">
              <a:rPr lang="fr-FR" smtClean="0"/>
              <a:t>12/03/2026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DA76620-5CAD-4118-B201-E57D5E26297E}" type="slidenum">
              <a:rPr lang="fr-FR" smtClean="0"/>
              <a:t>‹N°›</a:t>
            </a:fld>
            <a:endParaRPr lang="fr-FR"/>
          </a:p>
        </p:txBody>
      </p:sp>
    </p:spTree>
    <p:extLst>
      <p:ext uri="{BB962C8B-B14F-4D97-AF65-F5344CB8AC3E}">
        <p14:creationId xmlns:p14="http://schemas.microsoft.com/office/powerpoint/2010/main" val="2185920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62F6F72-9BD6-4E1B-9B97-A965D10FC28A}" type="datetimeFigureOut">
              <a:rPr lang="fr-FR" smtClean="0"/>
              <a:t>12/03/2026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DA76620-5CAD-4118-B201-E57D5E26297E}" type="slidenum">
              <a:rPr lang="fr-FR" smtClean="0"/>
              <a:t>‹N°›</a:t>
            </a:fld>
            <a:endParaRPr lang="fr-FR"/>
          </a:p>
        </p:txBody>
      </p:sp>
    </p:spTree>
    <p:extLst>
      <p:ext uri="{BB962C8B-B14F-4D97-AF65-F5344CB8AC3E}">
        <p14:creationId xmlns:p14="http://schemas.microsoft.com/office/powerpoint/2010/main" val="35526444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4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1248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ntenu simple avec un texte">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2B80E0C6-CA24-46D7-B5FD-DB371AAB11B7}"/>
              </a:ext>
            </a:extLst>
          </p:cNvPr>
          <p:cNvSpPr>
            <a:spLocks noGrp="1"/>
          </p:cNvSpPr>
          <p:nvPr>
            <p:ph type="dt" sz="half" idx="10"/>
          </p:nvPr>
        </p:nvSpPr>
        <p:spPr>
          <a:xfrm>
            <a:off x="609600" y="6377940"/>
            <a:ext cx="2804160" cy="342900"/>
          </a:xfrm>
          <a:prstGeom prst="rect">
            <a:avLst/>
          </a:prstGeom>
        </p:spPr>
        <p:txBody>
          <a:bodyPr/>
          <a:lstStyle/>
          <a:p>
            <a:fld id="{EB9C262D-5599-4E2E-86C3-E068F978D94D}" type="datetime1">
              <a:rPr lang="fr-FR" smtClean="0"/>
              <a:t>12/03/2026</a:t>
            </a:fld>
            <a:endParaRPr lang="fr-FR"/>
          </a:p>
        </p:txBody>
      </p:sp>
      <p:sp>
        <p:nvSpPr>
          <p:cNvPr id="5" name="Espace réservé du pied de page 4">
            <a:extLst>
              <a:ext uri="{FF2B5EF4-FFF2-40B4-BE49-F238E27FC236}">
                <a16:creationId xmlns:a16="http://schemas.microsoft.com/office/drawing/2014/main" id="{E26FC639-F72E-4EE0-90A9-2510A59E835E}"/>
              </a:ext>
            </a:extLst>
          </p:cNvPr>
          <p:cNvSpPr>
            <a:spLocks noGrp="1"/>
          </p:cNvSpPr>
          <p:nvPr>
            <p:ph type="ftr" sz="quarter" idx="11"/>
          </p:nvPr>
        </p:nvSpPr>
        <p:spPr>
          <a:xfrm>
            <a:off x="638785" y="6615886"/>
            <a:ext cx="1606550" cy="125095"/>
          </a:xfrm>
          <a:prstGeom prst="rect">
            <a:avLst/>
          </a:prstGeom>
        </p:spPr>
        <p:txBody>
          <a:bodyPr/>
          <a:lstStyle/>
          <a:p>
            <a:r>
              <a:rPr lang="fr-FR"/>
              <a:t>Confidentialité -</a:t>
            </a:r>
          </a:p>
        </p:txBody>
      </p:sp>
      <p:sp>
        <p:nvSpPr>
          <p:cNvPr id="6" name="Espace réservé du numéro de diapositive 5">
            <a:extLst>
              <a:ext uri="{FF2B5EF4-FFF2-40B4-BE49-F238E27FC236}">
                <a16:creationId xmlns:a16="http://schemas.microsoft.com/office/drawing/2014/main" id="{212D1219-2B77-4E3C-B288-C0353097F913}"/>
              </a:ext>
            </a:extLst>
          </p:cNvPr>
          <p:cNvSpPr>
            <a:spLocks noGrp="1"/>
          </p:cNvSpPr>
          <p:nvPr>
            <p:ph type="sldNum" sz="quarter" idx="12"/>
          </p:nvPr>
        </p:nvSpPr>
        <p:spPr>
          <a:xfrm>
            <a:off x="284317" y="6546769"/>
            <a:ext cx="287655" cy="224154"/>
          </a:xfrm>
          <a:prstGeom prst="rect">
            <a:avLst/>
          </a:prstGeom>
        </p:spPr>
        <p:txBody>
          <a:bodyPr/>
          <a:lstStyle/>
          <a:p>
            <a:fld id="{35E55281-3F81-4F60-8CC6-52BBDDE62597}" type="slidenum">
              <a:rPr lang="fr-FR" smtClean="0"/>
              <a:t>‹N°›</a:t>
            </a:fld>
            <a:endParaRPr lang="fr-FR"/>
          </a:p>
        </p:txBody>
      </p:sp>
      <p:cxnSp>
        <p:nvCxnSpPr>
          <p:cNvPr id="7" name="Connecteur droit 6">
            <a:extLst>
              <a:ext uri="{FF2B5EF4-FFF2-40B4-BE49-F238E27FC236}">
                <a16:creationId xmlns:a16="http://schemas.microsoft.com/office/drawing/2014/main" id="{DB215FB7-9195-4118-A37E-F32D8DD59D20}"/>
              </a:ext>
            </a:extLst>
          </p:cNvPr>
          <p:cNvCxnSpPr>
            <a:cxnSpLocks/>
          </p:cNvCxnSpPr>
          <p:nvPr userDrawn="1"/>
        </p:nvCxnSpPr>
        <p:spPr>
          <a:xfrm>
            <a:off x="571410" y="543852"/>
            <a:ext cx="180000" cy="0"/>
          </a:xfrm>
          <a:prstGeom prst="line">
            <a:avLst/>
          </a:prstGeom>
          <a:ln w="44450" cap="rnd">
            <a:solidFill>
              <a:schemeClr val="accent6"/>
            </a:solidFill>
            <a:round/>
          </a:ln>
        </p:spPr>
        <p:style>
          <a:lnRef idx="1">
            <a:schemeClr val="accent1"/>
          </a:lnRef>
          <a:fillRef idx="0">
            <a:schemeClr val="accent1"/>
          </a:fillRef>
          <a:effectRef idx="0">
            <a:schemeClr val="accent1"/>
          </a:effectRef>
          <a:fontRef idx="minor">
            <a:schemeClr val="tx1"/>
          </a:fontRef>
        </p:style>
      </p:cxnSp>
      <p:sp>
        <p:nvSpPr>
          <p:cNvPr id="3" name="Titre 2">
            <a:extLst>
              <a:ext uri="{FF2B5EF4-FFF2-40B4-BE49-F238E27FC236}">
                <a16:creationId xmlns:a16="http://schemas.microsoft.com/office/drawing/2014/main" id="{0B594F13-B5FE-4C81-B8CB-9B659237E78A}"/>
              </a:ext>
            </a:extLst>
          </p:cNvPr>
          <p:cNvSpPr>
            <a:spLocks noGrp="1"/>
          </p:cNvSpPr>
          <p:nvPr>
            <p:ph type="title"/>
          </p:nvPr>
        </p:nvSpPr>
        <p:spPr>
          <a:xfrm>
            <a:off x="542926" y="771609"/>
            <a:ext cx="11078723" cy="1080000"/>
          </a:xfrm>
        </p:spPr>
        <p:txBody>
          <a:bodyPr/>
          <a:lstStyle>
            <a:lvl1pPr>
              <a:defRPr sz="4400"/>
            </a:lvl1pPr>
          </a:lstStyle>
          <a:p>
            <a:r>
              <a:rPr lang="fr-FR" dirty="0"/>
              <a:t>Modifiez le style du titre</a:t>
            </a:r>
          </a:p>
        </p:txBody>
      </p:sp>
      <p:sp>
        <p:nvSpPr>
          <p:cNvPr id="10" name="Espace réservé du texte 11">
            <a:extLst>
              <a:ext uri="{FF2B5EF4-FFF2-40B4-BE49-F238E27FC236}">
                <a16:creationId xmlns:a16="http://schemas.microsoft.com/office/drawing/2014/main" id="{283AFC61-79E2-0944-B06B-1465A91EBB36}"/>
              </a:ext>
            </a:extLst>
          </p:cNvPr>
          <p:cNvSpPr>
            <a:spLocks noGrp="1"/>
          </p:cNvSpPr>
          <p:nvPr>
            <p:ph type="body" sz="quarter" idx="14"/>
          </p:nvPr>
        </p:nvSpPr>
        <p:spPr>
          <a:xfrm>
            <a:off x="570352" y="2079365"/>
            <a:ext cx="11078723" cy="4007026"/>
          </a:xfrm>
          <a:prstGeom prst="rect">
            <a:avLst/>
          </a:prstGeom>
          <a:noFill/>
          <a:effectLst/>
        </p:spPr>
        <p:txBody>
          <a:bodyPr lIns="0" tIns="0" rIns="0" bIns="0" anchor="t"/>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42110568"/>
      </p:ext>
    </p:extLst>
  </p:cSld>
  <p:clrMapOvr>
    <a:masterClrMapping/>
  </p:clrMapOvr>
  <p:extLst>
    <p:ext uri="{DCECCB84-F9BA-43D5-87BE-67443E8EF086}">
      <p15:sldGuideLst xmlns:p15="http://schemas.microsoft.com/office/powerpoint/2012/main">
        <p15:guide id="1" pos="569">
          <p15:clr>
            <a:srgbClr val="5ACBF0"/>
          </p15:clr>
        </p15:guide>
        <p15:guide id="2" pos="7111">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4743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1_FAITES ENTENDRE VOTRE VOIX">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61905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Section Title">
    <p:spTree>
      <p:nvGrpSpPr>
        <p:cNvPr id="1" name=""/>
        <p:cNvGrpSpPr/>
        <p:nvPr/>
      </p:nvGrpSpPr>
      <p:grpSpPr>
        <a:xfrm>
          <a:off x="0" y="0"/>
          <a:ext cx="0" cy="0"/>
          <a:chOff x="0" y="0"/>
          <a:chExt cx="0" cy="0"/>
        </a:xfrm>
      </p:grpSpPr>
      <p:sp>
        <p:nvSpPr>
          <p:cNvPr id="3" name="Holder 6"/>
          <p:cNvSpPr>
            <a:spLocks noGrp="1"/>
          </p:cNvSpPr>
          <p:nvPr>
            <p:ph type="sldNum" sz="quarter" idx="7"/>
          </p:nvPr>
        </p:nvSpPr>
        <p:spPr>
          <a:xfrm>
            <a:off x="9220200" y="6477000"/>
            <a:ext cx="2804160" cy="169277"/>
          </a:xfrm>
          <a:prstGeom prst="rect">
            <a:avLst/>
          </a:prstGeom>
        </p:spPr>
        <p:txBody>
          <a:bodyPr lIns="0" tIns="0" rIns="0" bIns="0"/>
          <a:lstStyle>
            <a:lvl1pPr algn="r">
              <a:defRPr sz="1100" b="1">
                <a:solidFill>
                  <a:srgbClr val="2F5597"/>
                </a:solidFill>
                <a:latin typeface="Arial Black" panose="020B0A04020102020204" pitchFamily="34" charset="0"/>
              </a:defRPr>
            </a:lvl1pPr>
          </a:lstStyle>
          <a:p>
            <a:fld id="{B6F15528-21DE-4FAA-801E-634DDDAF4B2B}" type="slidenum">
              <a:rPr lang="fr-FR" smtClean="0"/>
              <a:pPr/>
              <a:t>‹N°›</a:t>
            </a:fld>
            <a:endParaRPr lang="fr-FR" dirty="0"/>
          </a:p>
        </p:txBody>
      </p:sp>
      <p:sp>
        <p:nvSpPr>
          <p:cNvPr id="2" name="Rectangle 1"/>
          <p:cNvSpPr/>
          <p:nvPr userDrawn="1"/>
        </p:nvSpPr>
        <p:spPr>
          <a:xfrm>
            <a:off x="0" y="0"/>
            <a:ext cx="12192000" cy="6351814"/>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1586851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LA RÉUSSIT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121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1_LA RÉUSSIT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9704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MISSION ACCEPTÉ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3897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1_MISSION ACCEPTÉ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49626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2.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0D4194"/>
                </a:solidFill>
                <a:latin typeface="Arial" panose="020B0604020202020204" pitchFamily="34" charset="0"/>
                <a:cs typeface="Arial" panose="020B0604020202020204" pitchFamily="34" charset="0"/>
              </a:defRPr>
            </a:lvl1pPr>
          </a:lstStyle>
          <a:p>
            <a:fld id="{FFF7A2E6-39D2-F445-A138-3E4F00D89E9F}" type="datetimeFigureOut">
              <a:rPr lang="fr-FR" smtClean="0"/>
              <a:pPr/>
              <a:t>12/03/2026</a:t>
            </a:fld>
            <a:endParaRPr lang="fr-FR"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D4194"/>
                </a:solidFill>
                <a:latin typeface="Arial" panose="020B0604020202020204" pitchFamily="34" charset="0"/>
                <a:cs typeface="Arial" panose="020B0604020202020204" pitchFamily="34" charset="0"/>
              </a:defRPr>
            </a:lvl1pPr>
          </a:lstStyle>
          <a:p>
            <a:fld id="{BEEC7DC5-1000-A74D-8971-3B4F9289A155}" type="slidenum">
              <a:rPr lang="fr-FR" smtClean="0"/>
              <a:pPr/>
              <a:t>‹N°›</a:t>
            </a:fld>
            <a:endParaRPr lang="fr-FR"/>
          </a:p>
        </p:txBody>
      </p:sp>
      <p:pic>
        <p:nvPicPr>
          <p:cNvPr id="7" name="Image 6" descr="Une image contenant Graphique, Police, graphisme, conception&#10;&#10;Description générée automatiquement">
            <a:extLst>
              <a:ext uri="{FF2B5EF4-FFF2-40B4-BE49-F238E27FC236}">
                <a16:creationId xmlns:a16="http://schemas.microsoft.com/office/drawing/2014/main" id="{CD464BED-AA4E-18BA-DCA8-66A1A738C71F}"/>
              </a:ext>
            </a:extLst>
          </p:cNvPr>
          <p:cNvPicPr>
            <a:picLocks noChangeAspect="1"/>
          </p:cNvPicPr>
          <p:nvPr userDrawn="1"/>
        </p:nvPicPr>
        <p:blipFill>
          <a:blip r:embed="rId36" cstate="email">
            <a:extLst>
              <a:ext uri="{28A0092B-C50C-407E-A947-70E740481C1C}">
                <a14:useLocalDpi xmlns:a14="http://schemas.microsoft.com/office/drawing/2010/main"/>
              </a:ext>
            </a:extLst>
          </a:blip>
          <a:stretch>
            <a:fillRect/>
          </a:stretch>
        </p:blipFill>
        <p:spPr>
          <a:xfrm>
            <a:off x="4817361" y="6327784"/>
            <a:ext cx="2296020" cy="290516"/>
          </a:xfrm>
          <a:prstGeom prst="rect">
            <a:avLst/>
          </a:prstGeom>
        </p:spPr>
      </p:pic>
    </p:spTree>
    <p:extLst>
      <p:ext uri="{BB962C8B-B14F-4D97-AF65-F5344CB8AC3E}">
        <p14:creationId xmlns:p14="http://schemas.microsoft.com/office/powerpoint/2010/main" val="238143146"/>
      </p:ext>
    </p:extLst>
  </p:cSld>
  <p:clrMap bg1="lt1" tx1="dk1" bg2="lt2" tx2="dk2" accent1="accent1" accent2="accent2" accent3="accent3" accent4="accent4" accent5="accent5" accent6="accent6" hlink="hlink" folHlink="folHlink"/>
  <p:sldLayoutIdLst>
    <p:sldLayoutId id="2147483699" r:id="rId1"/>
    <p:sldLayoutId id="2147483719" r:id="rId2"/>
    <p:sldLayoutId id="2147483720" r:id="rId3"/>
    <p:sldLayoutId id="2147483717" r:id="rId4"/>
    <p:sldLayoutId id="2147483718" r:id="rId5"/>
    <p:sldLayoutId id="2147483721" r:id="rId6"/>
    <p:sldLayoutId id="2147483722" r:id="rId7"/>
    <p:sldLayoutId id="2147483723" r:id="rId8"/>
    <p:sldLayoutId id="2147483724" r:id="rId9"/>
    <p:sldLayoutId id="2147483725" r:id="rId10"/>
    <p:sldLayoutId id="2147483726" r:id="rId11"/>
    <p:sldLayoutId id="2147483716" r:id="rId12"/>
    <p:sldLayoutId id="2147483705" r:id="rId13"/>
    <p:sldLayoutId id="2147483701" r:id="rId14"/>
    <p:sldLayoutId id="2147483703" r:id="rId15"/>
    <p:sldLayoutId id="2147483704" r:id="rId16"/>
    <p:sldLayoutId id="2147483706" r:id="rId17"/>
    <p:sldLayoutId id="2147483707" r:id="rId18"/>
    <p:sldLayoutId id="2147483715" r:id="rId19"/>
    <p:sldLayoutId id="2147483714" r:id="rId20"/>
    <p:sldLayoutId id="2147483709" r:id="rId21"/>
    <p:sldLayoutId id="2147483711" r:id="rId22"/>
    <p:sldLayoutId id="2147483712" r:id="rId23"/>
    <p:sldLayoutId id="2147483713" r:id="rId24"/>
    <p:sldLayoutId id="2147483710" r:id="rId25"/>
    <p:sldLayoutId id="2147483700" r:id="rId26"/>
    <p:sldLayoutId id="2147483744" r:id="rId27"/>
    <p:sldLayoutId id="2147483745" r:id="rId28"/>
    <p:sldLayoutId id="2147483746" r:id="rId29"/>
    <p:sldLayoutId id="2147483747" r:id="rId30"/>
    <p:sldLayoutId id="2147483748" r:id="rId31"/>
    <p:sldLayoutId id="2147483749" r:id="rId32"/>
    <p:sldLayoutId id="2147483750" r:id="rId33"/>
    <p:sldLayoutId id="2147483751" r:id="rId34"/>
  </p:sldLayoutIdLst>
  <p:txStyles>
    <p:titleStyle>
      <a:lvl1pPr algn="l" defTabSz="914400" rtl="0" eaLnBrk="1" latinLnBrk="0" hangingPunct="1">
        <a:lnSpc>
          <a:spcPct val="90000"/>
        </a:lnSpc>
        <a:spcBef>
          <a:spcPct val="0"/>
        </a:spcBef>
        <a:buNone/>
        <a:defRPr sz="4400" kern="1200">
          <a:solidFill>
            <a:srgbClr val="0D4194"/>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D419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419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419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2F6F72-9BD6-4E1B-9B97-A965D10FC28A}" type="datetimeFigureOut">
              <a:rPr lang="fr-FR" smtClean="0"/>
              <a:t>12/03/2026</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A76620-5CAD-4118-B201-E57D5E26297E}" type="slidenum">
              <a:rPr lang="fr-FR" smtClean="0"/>
              <a:t>‹N°›</a:t>
            </a:fld>
            <a:endParaRPr lang="fr-FR"/>
          </a:p>
        </p:txBody>
      </p:sp>
    </p:spTree>
    <p:extLst>
      <p:ext uri="{BB962C8B-B14F-4D97-AF65-F5344CB8AC3E}">
        <p14:creationId xmlns:p14="http://schemas.microsoft.com/office/powerpoint/2010/main" val="3091735161"/>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46.xml"/><Relationship Id="rId6" Type="http://schemas.openxmlformats.org/officeDocument/2006/relationships/image" Target="../media/image65.png"/><Relationship Id="rId5" Type="http://schemas.openxmlformats.org/officeDocument/2006/relationships/chart" Target="../charts/chart1.xml"/><Relationship Id="rId4" Type="http://schemas.openxmlformats.org/officeDocument/2006/relationships/image" Target="../media/image64.pn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36.xml"/><Relationship Id="rId5" Type="http://schemas.openxmlformats.org/officeDocument/2006/relationships/image" Target="../media/image65.png"/><Relationship Id="rId4" Type="http://schemas.openxmlformats.org/officeDocument/2006/relationships/image" Target="../media/image6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31.xml"/><Relationship Id="rId5" Type="http://schemas.openxmlformats.org/officeDocument/2006/relationships/image" Target="../media/image69.pn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33.xml"/><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34.xml"/><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34.xml"/><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8.xml"/><Relationship Id="rId1" Type="http://schemas.openxmlformats.org/officeDocument/2006/relationships/slideLayout" Target="../slideLayouts/slideLayout34.xml"/><Relationship Id="rId6" Type="http://schemas.openxmlformats.org/officeDocument/2006/relationships/image" Target="../media/image71.png"/><Relationship Id="rId5" Type="http://schemas.openxmlformats.org/officeDocument/2006/relationships/image" Target="../media/image76.png"/><Relationship Id="rId4" Type="http://schemas.openxmlformats.org/officeDocument/2006/relationships/image" Target="../media/image75.png"/></Relationships>
</file>

<file path=ppt/slides/_rels/slide4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9.xml"/><Relationship Id="rId1" Type="http://schemas.openxmlformats.org/officeDocument/2006/relationships/slideLayout" Target="../slideLayouts/slideLayout34.xml"/><Relationship Id="rId5" Type="http://schemas.openxmlformats.org/officeDocument/2006/relationships/image" Target="../media/image71.png"/><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0.xml"/><Relationship Id="rId1" Type="http://schemas.openxmlformats.org/officeDocument/2006/relationships/slideLayout" Target="../slideLayouts/slideLayout34.xml"/><Relationship Id="rId6" Type="http://schemas.openxmlformats.org/officeDocument/2006/relationships/image" Target="../media/image71.png"/><Relationship Id="rId5" Type="http://schemas.openxmlformats.org/officeDocument/2006/relationships/image" Target="../media/image81.png"/><Relationship Id="rId4" Type="http://schemas.openxmlformats.org/officeDocument/2006/relationships/image" Target="../media/image80.png"/></Relationships>
</file>

<file path=ppt/slides/_rels/slide5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1.xml"/><Relationship Id="rId1" Type="http://schemas.openxmlformats.org/officeDocument/2006/relationships/slideLayout" Target="../slideLayouts/slideLayout34.xml"/><Relationship Id="rId5" Type="http://schemas.openxmlformats.org/officeDocument/2006/relationships/image" Target="../media/image71.png"/><Relationship Id="rId4" Type="http://schemas.openxmlformats.org/officeDocument/2006/relationships/image" Target="../media/image83.png"/></Relationships>
</file>

<file path=ppt/slides/_rels/slide5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2.xml"/><Relationship Id="rId1" Type="http://schemas.openxmlformats.org/officeDocument/2006/relationships/slideLayout" Target="../slideLayouts/slideLayout34.xml"/><Relationship Id="rId6" Type="http://schemas.openxmlformats.org/officeDocument/2006/relationships/image" Target="../media/image71.png"/><Relationship Id="rId5" Type="http://schemas.openxmlformats.org/officeDocument/2006/relationships/image" Target="../media/image86.jpeg"/><Relationship Id="rId4" Type="http://schemas.openxmlformats.org/officeDocument/2006/relationships/image" Target="../media/image85.jpeg"/></Relationships>
</file>

<file path=ppt/slides/_rels/slide5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3.xml"/><Relationship Id="rId1" Type="http://schemas.openxmlformats.org/officeDocument/2006/relationships/slideLayout" Target="../slideLayouts/slideLayout34.xml"/><Relationship Id="rId5" Type="http://schemas.openxmlformats.org/officeDocument/2006/relationships/image" Target="../media/image71.png"/><Relationship Id="rId4" Type="http://schemas.openxmlformats.org/officeDocument/2006/relationships/image" Target="../media/image88.png"/></Relationships>
</file>

<file path=ppt/slides/_rels/slide5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4.xml"/><Relationship Id="rId1" Type="http://schemas.openxmlformats.org/officeDocument/2006/relationships/slideLayout" Target="../slideLayouts/slideLayout34.xml"/><Relationship Id="rId5" Type="http://schemas.openxmlformats.org/officeDocument/2006/relationships/image" Target="../media/image71.png"/><Relationship Id="rId4" Type="http://schemas.openxmlformats.org/officeDocument/2006/relationships/image" Target="../media/image90.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36.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5"/>
          <p:cNvSpPr txBox="1">
            <a:spLocks/>
          </p:cNvSpPr>
          <p:nvPr/>
        </p:nvSpPr>
        <p:spPr>
          <a:xfrm>
            <a:off x="6464572" y="4456672"/>
            <a:ext cx="5577447" cy="8153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D419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419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419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solidFill>
                  <a:srgbClr val="E84361"/>
                </a:solidFill>
              </a:rPr>
              <a:t>Assemblée générale 2026</a:t>
            </a:r>
          </a:p>
        </p:txBody>
      </p:sp>
      <p:sp>
        <p:nvSpPr>
          <p:cNvPr id="3" name="Titre 2"/>
          <p:cNvSpPr txBox="1">
            <a:spLocks/>
          </p:cNvSpPr>
          <p:nvPr/>
        </p:nvSpPr>
        <p:spPr>
          <a:xfrm>
            <a:off x="6464572" y="741137"/>
            <a:ext cx="5022578" cy="13255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700" b="0" i="0" kern="1200">
                <a:solidFill>
                  <a:srgbClr val="0D4194"/>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700" b="0" i="0" u="none" strike="noStrike" kern="1200" cap="none" spc="0" normalizeH="0" baseline="0" noProof="0" dirty="0">
                <a:ln>
                  <a:noFill/>
                </a:ln>
                <a:solidFill>
                  <a:srgbClr val="0D4194"/>
                </a:solidFill>
                <a:effectLst/>
                <a:uLnTx/>
                <a:uFillTx/>
                <a:latin typeface="Arial" panose="020B0604020202020204"/>
                <a:ea typeface="+mj-ea"/>
                <a:cs typeface="Arial" panose="020B0604020202020204" pitchFamily="34" charset="0"/>
              </a:rPr>
              <a:t>Crédit Mutuel de La Largue</a:t>
            </a:r>
            <a:r>
              <a:rPr kumimoji="0" lang="fr-FR" sz="2700" b="0" i="0" u="none" strike="noStrike" kern="1200" cap="none" spc="0" normalizeH="0" noProof="0" dirty="0">
                <a:ln>
                  <a:noFill/>
                </a:ln>
                <a:solidFill>
                  <a:srgbClr val="0D4194"/>
                </a:solidFill>
                <a:effectLst/>
                <a:uLnTx/>
                <a:uFillTx/>
                <a:latin typeface="Arial" panose="020B0604020202020204"/>
                <a:ea typeface="+mj-ea"/>
                <a:cs typeface="Arial" panose="020B0604020202020204" pitchFamily="34" charset="0"/>
              </a:rPr>
              <a:t> </a:t>
            </a:r>
            <a:endParaRPr kumimoji="0" lang="fr-FR" sz="2700" b="0" i="0" u="none" strike="noStrike" kern="1200" cap="none" spc="0" normalizeH="0" baseline="0" noProof="0" dirty="0">
              <a:ln>
                <a:noFill/>
              </a:ln>
              <a:solidFill>
                <a:srgbClr val="0D4194"/>
              </a:solidFill>
              <a:effectLst/>
              <a:uLnTx/>
              <a:uFillTx/>
              <a:latin typeface="Arial" panose="020B0604020202020204"/>
              <a:ea typeface="+mj-ea"/>
              <a:cs typeface="Arial" panose="020B0604020202020204" pitchFamily="34" charset="0"/>
            </a:endParaRPr>
          </a:p>
        </p:txBody>
      </p:sp>
    </p:spTree>
    <p:extLst>
      <p:ext uri="{BB962C8B-B14F-4D97-AF65-F5344CB8AC3E}">
        <p14:creationId xmlns:p14="http://schemas.microsoft.com/office/powerpoint/2010/main" val="2370577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F24E5F6-890C-4FD2-A8E3-7763F6BCE442}"/>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4329624" y="-1480456"/>
            <a:ext cx="20851248" cy="8338456"/>
          </a:xfrm>
          <a:prstGeom prst="rect">
            <a:avLst/>
          </a:prstGeom>
        </p:spPr>
      </p:pic>
      <p:pic>
        <p:nvPicPr>
          <p:cNvPr id="4" name="Image 3">
            <a:extLst>
              <a:ext uri="{FF2B5EF4-FFF2-40B4-BE49-F238E27FC236}">
                <a16:creationId xmlns:a16="http://schemas.microsoft.com/office/drawing/2014/main" id="{A1469A29-02B9-4826-B90E-0593C7B40A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572" y="59293"/>
            <a:ext cx="2221235" cy="2226300"/>
          </a:xfrm>
          <a:prstGeom prst="rect">
            <a:avLst/>
          </a:prstGeom>
        </p:spPr>
      </p:pic>
      <p:sp>
        <p:nvSpPr>
          <p:cNvPr id="6" name="ZoneTexte 5">
            <a:extLst>
              <a:ext uri="{FF2B5EF4-FFF2-40B4-BE49-F238E27FC236}">
                <a16:creationId xmlns:a16="http://schemas.microsoft.com/office/drawing/2014/main" id="{5FB6964C-6338-4BAE-AA96-5AB4987141F3}"/>
              </a:ext>
            </a:extLst>
          </p:cNvPr>
          <p:cNvSpPr txBox="1"/>
          <p:nvPr/>
        </p:nvSpPr>
        <p:spPr>
          <a:xfrm>
            <a:off x="162572" y="-4293"/>
            <a:ext cx="12829675" cy="1154162"/>
          </a:xfrm>
          <a:prstGeom prst="rect">
            <a:avLst/>
          </a:prstGeom>
          <a:noFill/>
        </p:spPr>
        <p:txBody>
          <a:bodyPr wrap="square">
            <a:spAutoFit/>
          </a:bodyPr>
          <a:lstStyle/>
          <a:p>
            <a:pPr algn="ctr"/>
            <a:r>
              <a:rPr lang="fr-FR" sz="6900" dirty="0">
                <a:solidFill>
                  <a:srgbClr val="E60353"/>
                </a:solidFill>
                <a:latin typeface="Impact" panose="020B0806030902050204" pitchFamily="34" charset="0"/>
              </a:rPr>
              <a:t>LE DIVIDENDE SOCIETAL</a:t>
            </a:r>
            <a:endParaRPr lang="fr-FR" sz="6900" dirty="0">
              <a:solidFill>
                <a:srgbClr val="E60353"/>
              </a:solidFill>
            </a:endParaRPr>
          </a:p>
        </p:txBody>
      </p:sp>
      <p:sp>
        <p:nvSpPr>
          <p:cNvPr id="7" name="Titre 3">
            <a:extLst>
              <a:ext uri="{FF2B5EF4-FFF2-40B4-BE49-F238E27FC236}">
                <a16:creationId xmlns:a16="http://schemas.microsoft.com/office/drawing/2014/main" id="{63F22543-B53D-4368-975E-36B112A491EF}"/>
              </a:ext>
            </a:extLst>
          </p:cNvPr>
          <p:cNvSpPr txBox="1">
            <a:spLocks/>
          </p:cNvSpPr>
          <p:nvPr/>
        </p:nvSpPr>
        <p:spPr>
          <a:xfrm>
            <a:off x="2207635" y="2649803"/>
            <a:ext cx="8739541" cy="1977071"/>
          </a:xfrm>
          <a:prstGeom prst="rect">
            <a:avLst/>
          </a:prstGeom>
          <a:noFill/>
        </p:spPr>
        <p:txBody>
          <a:bodyPr/>
          <a:lstStyle>
            <a:lvl1pPr algn="l" defTabSz="914400" rtl="0" eaLnBrk="1" latinLnBrk="0" hangingPunct="1">
              <a:lnSpc>
                <a:spcPct val="90000"/>
              </a:lnSpc>
              <a:spcBef>
                <a:spcPct val="0"/>
              </a:spcBef>
              <a:buNone/>
              <a:defRPr sz="2400" b="0" i="0" kern="1200">
                <a:solidFill>
                  <a:schemeClr val="accent1"/>
                </a:solidFill>
                <a:latin typeface="Century Gothic" panose="020B0502020202020204" pitchFamily="34" charset="0"/>
                <a:ea typeface="+mj-ea"/>
                <a:cs typeface="+mj-cs"/>
              </a:defRPr>
            </a:lvl1pPr>
          </a:lstStyle>
          <a:p>
            <a:pPr algn="ctr"/>
            <a:r>
              <a:rPr lang="fr-FR" sz="5200" dirty="0">
                <a:solidFill>
                  <a:srgbClr val="E60353"/>
                </a:solidFill>
                <a:latin typeface="Impact" panose="020B0806030902050204" pitchFamily="34" charset="0"/>
              </a:rPr>
              <a:t>POUR REALISER NOS MISSIONS</a:t>
            </a:r>
          </a:p>
        </p:txBody>
      </p:sp>
      <p:sp>
        <p:nvSpPr>
          <p:cNvPr id="8" name="ZoneTexte 7">
            <a:extLst>
              <a:ext uri="{FF2B5EF4-FFF2-40B4-BE49-F238E27FC236}">
                <a16:creationId xmlns:a16="http://schemas.microsoft.com/office/drawing/2014/main" id="{1DEEC51E-94CA-4BAF-A106-1B5A59163CB7}"/>
              </a:ext>
            </a:extLst>
          </p:cNvPr>
          <p:cNvSpPr txBox="1"/>
          <p:nvPr/>
        </p:nvSpPr>
        <p:spPr>
          <a:xfrm>
            <a:off x="-559709" y="783168"/>
            <a:ext cx="14274231" cy="1877437"/>
          </a:xfrm>
          <a:prstGeom prst="rect">
            <a:avLst/>
          </a:prstGeom>
          <a:noFill/>
        </p:spPr>
        <p:txBody>
          <a:bodyPr wrap="square">
            <a:spAutoFit/>
          </a:bodyPr>
          <a:lstStyle/>
          <a:p>
            <a:pPr algn="ctr"/>
            <a:r>
              <a:rPr kumimoji="0" lang="fr-FR" sz="8000" b="0" i="0" u="none" strike="noStrike" kern="1200" cap="none" spc="0" normalizeH="0" baseline="0" noProof="0" dirty="0">
                <a:ln>
                  <a:noFill/>
                </a:ln>
                <a:solidFill>
                  <a:schemeClr val="accent4">
                    <a:lumMod val="50000"/>
                  </a:schemeClr>
                </a:solidFill>
                <a:effectLst/>
                <a:uLnTx/>
                <a:uFillTx/>
                <a:latin typeface="Impact" panose="020B0806030902050204" pitchFamily="34" charset="0"/>
                <a:ea typeface="+mn-ea"/>
                <a:cs typeface="+mn-cs"/>
              </a:rPr>
              <a:t>15% du résultat net </a:t>
            </a:r>
          </a:p>
          <a:p>
            <a:pPr algn="ctr"/>
            <a:r>
              <a:rPr lang="fr-FR" sz="3600" dirty="0">
                <a:solidFill>
                  <a:schemeClr val="accent4">
                    <a:lumMod val="50000"/>
                  </a:schemeClr>
                </a:solidFill>
                <a:latin typeface="Impact" panose="020B0806030902050204" pitchFamily="34" charset="0"/>
              </a:rPr>
              <a:t>du groupe Crédit Mutuel Alliance Fédérale </a:t>
            </a:r>
            <a:endParaRPr lang="fr-FR" sz="3600" dirty="0">
              <a:solidFill>
                <a:schemeClr val="accent4">
                  <a:lumMod val="50000"/>
                </a:schemeClr>
              </a:solidFill>
            </a:endParaRPr>
          </a:p>
        </p:txBody>
      </p:sp>
      <p:graphicFrame>
        <p:nvGraphicFramePr>
          <p:cNvPr id="10" name="Graphique 9">
            <a:extLst>
              <a:ext uri="{FF2B5EF4-FFF2-40B4-BE49-F238E27FC236}">
                <a16:creationId xmlns:a16="http://schemas.microsoft.com/office/drawing/2014/main" id="{E3CCC015-F43F-43AB-8242-93AC77AA7AA1}"/>
              </a:ext>
            </a:extLst>
          </p:cNvPr>
          <p:cNvGraphicFramePr>
            <a:graphicFrameLocks/>
          </p:cNvGraphicFramePr>
          <p:nvPr/>
        </p:nvGraphicFramePr>
        <p:xfrm>
          <a:off x="5499449" y="3592373"/>
          <a:ext cx="4484916" cy="2677063"/>
        </p:xfrm>
        <a:graphic>
          <a:graphicData uri="http://schemas.openxmlformats.org/drawingml/2006/chart">
            <c:chart xmlns:c="http://schemas.openxmlformats.org/drawingml/2006/chart" xmlns:r="http://schemas.openxmlformats.org/officeDocument/2006/relationships" r:id="rId5"/>
          </a:graphicData>
        </a:graphic>
      </p:graphicFrame>
      <p:sp>
        <p:nvSpPr>
          <p:cNvPr id="11" name="ZoneTexte 10">
            <a:extLst>
              <a:ext uri="{FF2B5EF4-FFF2-40B4-BE49-F238E27FC236}">
                <a16:creationId xmlns:a16="http://schemas.microsoft.com/office/drawing/2014/main" id="{7F495566-A088-4352-B67A-F213038C6351}"/>
              </a:ext>
            </a:extLst>
          </p:cNvPr>
          <p:cNvSpPr txBox="1"/>
          <p:nvPr/>
        </p:nvSpPr>
        <p:spPr>
          <a:xfrm>
            <a:off x="2649659" y="3697656"/>
            <a:ext cx="6227891"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MONTANT TOTAL ALLOUÉ PAR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AU DIVIDENDE SOCIÉTAL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1" i="1"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 </a:t>
            </a:r>
            <a:r>
              <a:rPr lang="fr-FR" sz="2000" b="1" i="1" dirty="0">
                <a:solidFill>
                  <a:prstClr val="black"/>
                </a:solidFill>
                <a:latin typeface="Segoe UI" panose="020B0502040204020203" pitchFamily="34" charset="0"/>
                <a:cs typeface="Segoe UI" panose="020B0502040204020203" pitchFamily="34" charset="0"/>
              </a:rPr>
              <a:t>millions d’Euros</a:t>
            </a:r>
            <a:endParaRPr kumimoji="0" lang="fr-FR" sz="2000" b="1" i="1"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2" name="ZoneTexte 1">
            <a:extLst>
              <a:ext uri="{FF2B5EF4-FFF2-40B4-BE49-F238E27FC236}">
                <a16:creationId xmlns:a16="http://schemas.microsoft.com/office/drawing/2014/main" id="{28A749C2-B576-44B1-B715-219C3C3ABA9A}"/>
              </a:ext>
            </a:extLst>
          </p:cNvPr>
          <p:cNvSpPr txBox="1"/>
          <p:nvPr/>
        </p:nvSpPr>
        <p:spPr>
          <a:xfrm>
            <a:off x="9534567" y="4197396"/>
            <a:ext cx="1589485" cy="1015663"/>
          </a:xfrm>
          <a:prstGeom prst="rect">
            <a:avLst/>
          </a:prstGeom>
          <a:noFill/>
        </p:spPr>
        <p:txBody>
          <a:bodyPr wrap="square" rtlCol="0">
            <a:spAutoFit/>
          </a:bodyPr>
          <a:lstStyle/>
          <a:p>
            <a:r>
              <a:rPr lang="fr-FR" sz="1200" b="1" i="1" dirty="0"/>
              <a:t>Pour 2026, budget projeté pour l’année à venir</a:t>
            </a:r>
          </a:p>
          <a:p>
            <a:r>
              <a:rPr lang="fr-FR" sz="1200" b="1" i="1" dirty="0"/>
              <a:t>pour Crédit Mutuel </a:t>
            </a:r>
          </a:p>
          <a:p>
            <a:r>
              <a:rPr lang="fr-FR" sz="1200" b="1" i="1" dirty="0"/>
              <a:t>Alliance Fédérale</a:t>
            </a:r>
          </a:p>
        </p:txBody>
      </p:sp>
      <p:pic>
        <p:nvPicPr>
          <p:cNvPr id="12" name="Image 11">
            <a:extLst>
              <a:ext uri="{FF2B5EF4-FFF2-40B4-BE49-F238E27FC236}">
                <a16:creationId xmlns:a16="http://schemas.microsoft.com/office/drawing/2014/main" id="{F1202C3A-8600-4E07-9C80-CA9A7F66CFA5}"/>
              </a:ext>
            </a:extLst>
          </p:cNvPr>
          <p:cNvPicPr>
            <a:picLocks noChangeAspect="1"/>
          </p:cNvPicPr>
          <p:nvPr/>
        </p:nvPicPr>
        <p:blipFill>
          <a:blip r:embed="rId6"/>
          <a:stretch>
            <a:fillRect/>
          </a:stretch>
        </p:blipFill>
        <p:spPr>
          <a:xfrm>
            <a:off x="4736435" y="6215496"/>
            <a:ext cx="2719130" cy="616053"/>
          </a:xfrm>
          <a:prstGeom prst="rect">
            <a:avLst/>
          </a:prstGeom>
        </p:spPr>
      </p:pic>
    </p:spTree>
    <p:extLst>
      <p:ext uri="{BB962C8B-B14F-4D97-AF65-F5344CB8AC3E}">
        <p14:creationId xmlns:p14="http://schemas.microsoft.com/office/powerpoint/2010/main" val="2756001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FBB3F124-2877-4EAC-A3A4-5EA6A9CF67E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058139" y="6224966"/>
            <a:ext cx="2075723" cy="415821"/>
          </a:xfrm>
          <a:prstGeom prst="rect">
            <a:avLst/>
          </a:prstGeom>
        </p:spPr>
      </p:pic>
      <p:pic>
        <p:nvPicPr>
          <p:cNvPr id="3" name="Image 2">
            <a:extLst>
              <a:ext uri="{FF2B5EF4-FFF2-40B4-BE49-F238E27FC236}">
                <a16:creationId xmlns:a16="http://schemas.microsoft.com/office/drawing/2014/main" id="{56B8B5CA-685A-4A19-B756-0CAB5368F9ED}"/>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2874623" y="26451"/>
            <a:ext cx="17968574" cy="6889774"/>
          </a:xfrm>
          <a:prstGeom prst="rect">
            <a:avLst/>
          </a:prstGeom>
        </p:spPr>
      </p:pic>
      <p:sp>
        <p:nvSpPr>
          <p:cNvPr id="5" name="Rectangle à coins arrondis 38">
            <a:extLst>
              <a:ext uri="{FF2B5EF4-FFF2-40B4-BE49-F238E27FC236}">
                <a16:creationId xmlns:a16="http://schemas.microsoft.com/office/drawing/2014/main" id="{519892E4-4834-4E5F-9286-7B95E03481C5}"/>
              </a:ext>
            </a:extLst>
          </p:cNvPr>
          <p:cNvSpPr/>
          <p:nvPr/>
        </p:nvSpPr>
        <p:spPr>
          <a:xfrm>
            <a:off x="4494049" y="1768983"/>
            <a:ext cx="3716341" cy="2525930"/>
          </a:xfrm>
          <a:prstGeom prst="roundRect">
            <a:avLst>
              <a:gd name="adj" fmla="val 7643"/>
            </a:avLst>
          </a:prstGeom>
          <a:solidFill>
            <a:srgbClr val="4E7A5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6" name="Rectangle à coins arrondis 38">
            <a:extLst>
              <a:ext uri="{FF2B5EF4-FFF2-40B4-BE49-F238E27FC236}">
                <a16:creationId xmlns:a16="http://schemas.microsoft.com/office/drawing/2014/main" id="{F79CDFB3-061E-46E2-B9FD-5FF10AD07CD4}"/>
              </a:ext>
            </a:extLst>
          </p:cNvPr>
          <p:cNvSpPr/>
          <p:nvPr/>
        </p:nvSpPr>
        <p:spPr>
          <a:xfrm>
            <a:off x="8372362" y="1777523"/>
            <a:ext cx="3716341" cy="2517390"/>
          </a:xfrm>
          <a:prstGeom prst="roundRect">
            <a:avLst>
              <a:gd name="adj" fmla="val 7643"/>
            </a:avLst>
          </a:prstGeom>
          <a:solidFill>
            <a:srgbClr val="4541A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7" name="ZoneTexte 6">
            <a:extLst>
              <a:ext uri="{FF2B5EF4-FFF2-40B4-BE49-F238E27FC236}">
                <a16:creationId xmlns:a16="http://schemas.microsoft.com/office/drawing/2014/main" id="{619150A8-AC4B-43A0-9097-2031B3397ACA}"/>
              </a:ext>
            </a:extLst>
          </p:cNvPr>
          <p:cNvSpPr txBox="1"/>
          <p:nvPr/>
        </p:nvSpPr>
        <p:spPr>
          <a:xfrm>
            <a:off x="-5499652" y="728080"/>
            <a:ext cx="23191303" cy="830997"/>
          </a:xfrm>
          <a:prstGeom prst="rect">
            <a:avLst/>
          </a:prstGeom>
          <a:noFill/>
        </p:spPr>
        <p:txBody>
          <a:bodyPr wrap="square" rtlCol="0">
            <a:spAutoFit/>
          </a:bodyPr>
          <a:lstStyle/>
          <a:p>
            <a:pPr algn="ctr">
              <a:defRPr/>
            </a:pPr>
            <a:r>
              <a:rPr kumimoji="0" lang="fr-FR" sz="4800" b="0" i="0" u="none" strike="noStrike" kern="1200" cap="none" spc="0" normalizeH="0" baseline="0" noProof="0" dirty="0">
                <a:ln>
                  <a:noFill/>
                </a:ln>
                <a:solidFill>
                  <a:srgbClr val="221B4A"/>
                </a:solidFill>
                <a:effectLst/>
                <a:uLnTx/>
                <a:uFillTx/>
                <a:latin typeface="Impact" panose="020B0806030902050204" pitchFamily="34" charset="0"/>
                <a:ea typeface="+mn-ea"/>
                <a:cs typeface="+mn-cs"/>
              </a:rPr>
              <a:t>OFFRES À TARIFICATION INCLUSIVE ET SOLIDAIRE</a:t>
            </a:r>
          </a:p>
        </p:txBody>
      </p:sp>
      <p:sp>
        <p:nvSpPr>
          <p:cNvPr id="10" name="ZoneTexte 9">
            <a:extLst>
              <a:ext uri="{FF2B5EF4-FFF2-40B4-BE49-F238E27FC236}">
                <a16:creationId xmlns:a16="http://schemas.microsoft.com/office/drawing/2014/main" id="{8D579BD6-5DFD-487D-AEB3-53F749B162E1}"/>
              </a:ext>
            </a:extLst>
          </p:cNvPr>
          <p:cNvSpPr txBox="1"/>
          <p:nvPr/>
        </p:nvSpPr>
        <p:spPr>
          <a:xfrm>
            <a:off x="8527324" y="1957224"/>
            <a:ext cx="3406416" cy="22236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chemeClr val="bg1"/>
                </a:solidFill>
                <a:latin typeface="Century Gothic" panose="020B0502020202020204" pitchFamily="34" charset="0"/>
              </a:rPr>
              <a:t>PACKAGE BANCAIRE ASSOCIATIONS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5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sz="2000" b="1" dirty="0">
                <a:solidFill>
                  <a:schemeClr val="bg1"/>
                </a:solidFill>
                <a:latin typeface="Century Gothic" panose="020B0502020202020204" pitchFamily="34" charset="0"/>
              </a:rPr>
              <a:t>60 % des associations </a:t>
            </a:r>
            <a:r>
              <a:rPr lang="fr-FR" b="1" dirty="0">
                <a:solidFill>
                  <a:schemeClr val="bg1"/>
                </a:solidFill>
                <a:latin typeface="Century Gothic" panose="020B0502020202020204" pitchFamily="34" charset="0"/>
              </a:rPr>
              <a:t>ont pu conduire </a:t>
            </a:r>
            <a:r>
              <a:rPr lang="fr-FR" sz="2000" b="1" dirty="0">
                <a:solidFill>
                  <a:schemeClr val="bg1"/>
                </a:solidFill>
                <a:latin typeface="Century Gothic" panose="020B0502020202020204" pitchFamily="34" charset="0"/>
              </a:rPr>
              <a:t>d’autres actions grâce à cette économie.</a:t>
            </a:r>
            <a:endParaRPr kumimoji="0" lang="fr-FR" sz="3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11" name="ZoneTexte 10">
            <a:extLst>
              <a:ext uri="{FF2B5EF4-FFF2-40B4-BE49-F238E27FC236}">
                <a16:creationId xmlns:a16="http://schemas.microsoft.com/office/drawing/2014/main" id="{91D0D335-2EF5-40C3-A65E-F6DBF7D30FA0}"/>
              </a:ext>
            </a:extLst>
          </p:cNvPr>
          <p:cNvSpPr txBox="1"/>
          <p:nvPr/>
        </p:nvSpPr>
        <p:spPr>
          <a:xfrm>
            <a:off x="4403033" y="1942710"/>
            <a:ext cx="3885134"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chemeClr val="bg1"/>
                </a:solidFill>
                <a:latin typeface="Century Gothic" panose="020B0502020202020204" pitchFamily="34" charset="0"/>
              </a:rPr>
              <a:t>PRÊT ETUDIANT SOLIDAIRE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sz="2000" b="1" dirty="0">
                <a:solidFill>
                  <a:schemeClr val="bg1"/>
                </a:solidFill>
                <a:latin typeface="Century Gothic" panose="020B0502020202020204" pitchFamily="34" charset="0"/>
              </a:rPr>
              <a:t>95 % des bénéficiaires </a:t>
            </a:r>
            <a:r>
              <a:rPr lang="fr-FR" b="1" dirty="0">
                <a:solidFill>
                  <a:schemeClr val="bg1"/>
                </a:solidFill>
                <a:latin typeface="Century Gothic" panose="020B0502020202020204" pitchFamily="34" charset="0"/>
              </a:rPr>
              <a:t>estiment que le </a:t>
            </a:r>
            <a:r>
              <a:rPr lang="fr-FR" sz="2000" b="1" dirty="0">
                <a:solidFill>
                  <a:schemeClr val="bg1"/>
                </a:solidFill>
                <a:latin typeface="Century Gothic" panose="020B0502020202020204" pitchFamily="34" charset="0"/>
              </a:rPr>
              <a:t>prêt Etudiant Solidaire à taux zéro </a:t>
            </a:r>
            <a:r>
              <a:rPr lang="fr-FR" b="1" dirty="0">
                <a:solidFill>
                  <a:schemeClr val="bg1"/>
                </a:solidFill>
                <a:latin typeface="Century Gothic" panose="020B0502020202020204" pitchFamily="34" charset="0"/>
              </a:rPr>
              <a:t>leur permet de faire des études dans de meilleures conditions</a:t>
            </a:r>
            <a:r>
              <a:rPr kumimoji="0" lang="fr-FR"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p>
        </p:txBody>
      </p:sp>
      <p:sp>
        <p:nvSpPr>
          <p:cNvPr id="12" name="Rectangle 11">
            <a:extLst>
              <a:ext uri="{FF2B5EF4-FFF2-40B4-BE49-F238E27FC236}">
                <a16:creationId xmlns:a16="http://schemas.microsoft.com/office/drawing/2014/main" id="{7EDBB50C-C5C2-4868-BF1C-9D25697F88DB}"/>
              </a:ext>
            </a:extLst>
          </p:cNvPr>
          <p:cNvSpPr/>
          <p:nvPr/>
        </p:nvSpPr>
        <p:spPr>
          <a:xfrm>
            <a:off x="5688734" y="76154"/>
            <a:ext cx="1335505" cy="3385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Impact" panose="020B0806030902050204" pitchFamily="34" charset="0"/>
              </a:rPr>
              <a:t>FONDS</a:t>
            </a:r>
          </a:p>
        </p:txBody>
      </p:sp>
      <p:sp>
        <p:nvSpPr>
          <p:cNvPr id="13" name="Rectangle 12">
            <a:extLst>
              <a:ext uri="{FF2B5EF4-FFF2-40B4-BE49-F238E27FC236}">
                <a16:creationId xmlns:a16="http://schemas.microsoft.com/office/drawing/2014/main" id="{1D74AB7C-5CDA-4F70-96B1-563659950060}"/>
              </a:ext>
            </a:extLst>
          </p:cNvPr>
          <p:cNvSpPr/>
          <p:nvPr/>
        </p:nvSpPr>
        <p:spPr>
          <a:xfrm>
            <a:off x="187146" y="83412"/>
            <a:ext cx="1335505" cy="33855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Impact" panose="020B0806030902050204" pitchFamily="34" charset="0"/>
              </a:rPr>
              <a:t>OFFRES</a:t>
            </a:r>
          </a:p>
        </p:txBody>
      </p:sp>
      <p:sp>
        <p:nvSpPr>
          <p:cNvPr id="14" name="Rectangle 13">
            <a:extLst>
              <a:ext uri="{FF2B5EF4-FFF2-40B4-BE49-F238E27FC236}">
                <a16:creationId xmlns:a16="http://schemas.microsoft.com/office/drawing/2014/main" id="{8A2E4778-5950-4B9B-816E-080C8204607A}"/>
              </a:ext>
            </a:extLst>
          </p:cNvPr>
          <p:cNvSpPr/>
          <p:nvPr/>
        </p:nvSpPr>
        <p:spPr>
          <a:xfrm>
            <a:off x="1605422" y="83412"/>
            <a:ext cx="4000541" cy="3385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Impact" panose="020B0806030902050204" pitchFamily="34" charset="0"/>
              </a:rPr>
              <a:t>MECENAT &amp; SOUTIEN AU MONDE ASSOCIATIF</a:t>
            </a:r>
          </a:p>
        </p:txBody>
      </p:sp>
      <p:sp>
        <p:nvSpPr>
          <p:cNvPr id="15" name="Flèche : chevron 14">
            <a:extLst>
              <a:ext uri="{FF2B5EF4-FFF2-40B4-BE49-F238E27FC236}">
                <a16:creationId xmlns:a16="http://schemas.microsoft.com/office/drawing/2014/main" id="{7F7055FB-3E78-4774-A7CB-AF67E0BBA883}"/>
              </a:ext>
            </a:extLst>
          </p:cNvPr>
          <p:cNvSpPr/>
          <p:nvPr/>
        </p:nvSpPr>
        <p:spPr>
          <a:xfrm>
            <a:off x="2031883" y="1879000"/>
            <a:ext cx="966910" cy="46427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7" name="Rectangle à coins arrondis 38">
            <a:extLst>
              <a:ext uri="{FF2B5EF4-FFF2-40B4-BE49-F238E27FC236}">
                <a16:creationId xmlns:a16="http://schemas.microsoft.com/office/drawing/2014/main" id="{26D4EB1C-C995-403F-89C4-B8456B7E16E1}"/>
              </a:ext>
            </a:extLst>
          </p:cNvPr>
          <p:cNvSpPr/>
          <p:nvPr/>
        </p:nvSpPr>
        <p:spPr>
          <a:xfrm>
            <a:off x="130626" y="1768984"/>
            <a:ext cx="4194629" cy="2525930"/>
          </a:xfrm>
          <a:prstGeom prst="roundRect">
            <a:avLst>
              <a:gd name="adj" fmla="val 7643"/>
            </a:avLst>
          </a:prstGeom>
          <a:solidFill>
            <a:srgbClr val="FBA71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chemeClr val="bg1"/>
              </a:solidFill>
              <a:effectLst/>
              <a:highlight>
                <a:srgbClr val="FBA71B"/>
              </a:highlight>
              <a:uLnTx/>
              <a:uFillTx/>
              <a:latin typeface="Calibri" panose="020F0502020204030204"/>
              <a:ea typeface="+mn-ea"/>
              <a:cs typeface="+mn-cs"/>
            </a:endParaRPr>
          </a:p>
        </p:txBody>
      </p:sp>
      <p:sp>
        <p:nvSpPr>
          <p:cNvPr id="18" name="ZoneTexte 17">
            <a:extLst>
              <a:ext uri="{FF2B5EF4-FFF2-40B4-BE49-F238E27FC236}">
                <a16:creationId xmlns:a16="http://schemas.microsoft.com/office/drawing/2014/main" id="{FCCA935E-7273-43B7-972B-5FD5A26DA130}"/>
              </a:ext>
            </a:extLst>
          </p:cNvPr>
          <p:cNvSpPr txBox="1"/>
          <p:nvPr/>
        </p:nvSpPr>
        <p:spPr>
          <a:xfrm>
            <a:off x="-9327" y="1910272"/>
            <a:ext cx="4403604"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QUESTIONNAIRE DE SANTE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9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sz="2000" b="1" dirty="0">
                <a:solidFill>
                  <a:schemeClr val="bg1"/>
                </a:solidFill>
                <a:latin typeface="Century Gothic" panose="020B0502020202020204" pitchFamily="34" charset="0"/>
              </a:rPr>
              <a:t>Près de  </a:t>
            </a:r>
            <a:r>
              <a:rPr lang="fr-FR" sz="2400" b="1" dirty="0">
                <a:solidFill>
                  <a:schemeClr val="bg1"/>
                </a:solidFill>
                <a:latin typeface="Century Gothic" panose="020B0502020202020204" pitchFamily="34" charset="0"/>
              </a:rPr>
              <a:t>250 000 </a:t>
            </a:r>
            <a:r>
              <a:rPr lang="fr-FR" sz="2000" b="1" dirty="0">
                <a:solidFill>
                  <a:schemeClr val="bg1"/>
                </a:solidFill>
                <a:latin typeface="Century Gothic" panose="020B0502020202020204" pitchFamily="34" charset="0"/>
              </a:rPr>
              <a:t>bénéficiaires </a:t>
            </a:r>
            <a:r>
              <a:rPr lang="fr-FR" b="1" dirty="0">
                <a:solidFill>
                  <a:schemeClr val="bg1"/>
                </a:solidFill>
                <a:latin typeface="Century Gothic" panose="020B0502020202020204" pitchFamily="34" charset="0"/>
              </a:rPr>
              <a:t>de la suppression du questionnaire de santé pour l’assurance emprunteur depuis 2021.</a:t>
            </a:r>
          </a:p>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fr-FR" sz="400" b="1" dirty="0">
              <a:solidFill>
                <a:schemeClr val="bg1"/>
              </a:solidFill>
              <a:latin typeface="Century Gothic" panose="020B0502020202020204" pitchFamily="34" charset="0"/>
            </a:endParaRPr>
          </a:p>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fr-FR" sz="100" b="1" dirty="0">
              <a:solidFill>
                <a:schemeClr val="bg1"/>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Plusieurs personnes ici, ont pu financer l’acquisition de leur logement grâce à cette disposition.</a:t>
            </a:r>
          </a:p>
        </p:txBody>
      </p:sp>
      <p:sp>
        <p:nvSpPr>
          <p:cNvPr id="19" name="ZoneTexte 18">
            <a:extLst>
              <a:ext uri="{FF2B5EF4-FFF2-40B4-BE49-F238E27FC236}">
                <a16:creationId xmlns:a16="http://schemas.microsoft.com/office/drawing/2014/main" id="{C16372F6-AB5A-4300-9969-5DD4BD2D65D0}"/>
              </a:ext>
            </a:extLst>
          </p:cNvPr>
          <p:cNvSpPr txBox="1"/>
          <p:nvPr/>
        </p:nvSpPr>
        <p:spPr>
          <a:xfrm>
            <a:off x="7606145" y="6139096"/>
            <a:ext cx="4626067" cy="615553"/>
          </a:xfrm>
          <a:prstGeom prst="rect">
            <a:avLst/>
          </a:prstGeom>
          <a:noFill/>
        </p:spPr>
        <p:txBody>
          <a:bodyPr wrap="square" rtlCol="0">
            <a:spAutoFit/>
          </a:bodyPr>
          <a:lstStyle/>
          <a:p>
            <a:r>
              <a:rPr lang="fr-FR" sz="1200" b="1" i="1" dirty="0"/>
              <a:t>Chiffres extraits du Bilan annuel du Dividende sociétal </a:t>
            </a:r>
            <a:r>
              <a:rPr lang="fr-FR" sz="1100" b="1" i="1" dirty="0"/>
              <a:t>réalisé sur l’exercice 2024 pour Crédit Mutuel Alliance Fédérale. </a:t>
            </a:r>
          </a:p>
          <a:p>
            <a:r>
              <a:rPr lang="fr-FR" sz="1100" b="1" i="1" dirty="0"/>
              <a:t>Le bilan 2025 est en cours de réalisation.</a:t>
            </a:r>
          </a:p>
        </p:txBody>
      </p:sp>
      <p:sp>
        <p:nvSpPr>
          <p:cNvPr id="2" name="Rectangle : coins arrondis 1">
            <a:extLst>
              <a:ext uri="{FF2B5EF4-FFF2-40B4-BE49-F238E27FC236}">
                <a16:creationId xmlns:a16="http://schemas.microsoft.com/office/drawing/2014/main" id="{D7A16BC9-DFE5-4492-9A76-DCAEDA23AF6D}"/>
              </a:ext>
            </a:extLst>
          </p:cNvPr>
          <p:cNvSpPr/>
          <p:nvPr/>
        </p:nvSpPr>
        <p:spPr>
          <a:xfrm>
            <a:off x="130626" y="4392161"/>
            <a:ext cx="11958077" cy="1604849"/>
          </a:xfrm>
          <a:prstGeom prst="roundRect">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984E4F9C-D8AA-4FC4-92BD-A7FE24BA4C21}"/>
              </a:ext>
            </a:extLst>
          </p:cNvPr>
          <p:cNvSpPr txBox="1"/>
          <p:nvPr/>
        </p:nvSpPr>
        <p:spPr>
          <a:xfrm>
            <a:off x="130626" y="4460347"/>
            <a:ext cx="12213394" cy="146193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LIVRET D’EPARGNE pour les AUTRES :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9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b="1" dirty="0">
                <a:solidFill>
                  <a:schemeClr val="bg1"/>
                </a:solidFill>
                <a:latin typeface="Century Gothic" panose="020B0502020202020204" pitchFamily="34" charset="0"/>
              </a:rPr>
              <a:t>Le Dividende sociétal complète la rémunération de votre épargne qui permet de financer des projets associatifs. </a:t>
            </a:r>
            <a:r>
              <a:rPr lang="fr-FR" sz="2000" b="1" dirty="0">
                <a:solidFill>
                  <a:schemeClr val="bg1"/>
                </a:solidFill>
                <a:latin typeface="Century Gothic" panose="020B0502020202020204" pitchFamily="34" charset="0"/>
              </a:rPr>
              <a:t>16,5 millions d’euros versés </a:t>
            </a:r>
            <a:r>
              <a:rPr lang="fr-FR" b="1" dirty="0">
                <a:solidFill>
                  <a:schemeClr val="bg1"/>
                </a:solidFill>
                <a:latin typeface="Century Gothic" panose="020B0502020202020204" pitchFamily="34" charset="0"/>
              </a:rPr>
              <a:t>aux associations depuis la création du LEA.</a:t>
            </a:r>
          </a:p>
          <a:p>
            <a:pPr marR="0" lvl="0" defTabSz="914400" rtl="0" eaLnBrk="1" fontAlgn="auto" latinLnBrk="0" hangingPunct="1">
              <a:lnSpc>
                <a:spcPct val="100000"/>
              </a:lnSpc>
              <a:spcBef>
                <a:spcPts val="0"/>
              </a:spcBef>
              <a:spcAft>
                <a:spcPts val="0"/>
              </a:spcAft>
              <a:buClrTx/>
              <a:buSzTx/>
              <a:tabLst/>
              <a:defRPr/>
            </a:pPr>
            <a:r>
              <a:rPr lang="fr-FR" sz="1200" b="1" dirty="0">
                <a:solidFill>
                  <a:schemeClr val="bg1"/>
                </a:solidFill>
                <a:latin typeface="Century Gothic" panose="020B0502020202020204" pitchFamily="34" charset="0"/>
              </a:rPr>
              <a:t>Rémunération au 1/1/2026, </a:t>
            </a:r>
            <a:r>
              <a:rPr lang="fr-FR" b="1" dirty="0">
                <a:solidFill>
                  <a:schemeClr val="bg1"/>
                </a:solidFill>
                <a:latin typeface="Century Gothic" panose="020B0502020202020204" pitchFamily="34" charset="0"/>
              </a:rPr>
              <a:t>2,20% bruts </a:t>
            </a:r>
            <a:r>
              <a:rPr lang="fr-FR" sz="1400" b="1" dirty="0">
                <a:solidFill>
                  <a:schemeClr val="bg1"/>
                </a:solidFill>
                <a:latin typeface="Century Gothic" panose="020B0502020202020204" pitchFamily="34" charset="0"/>
              </a:rPr>
              <a:t>dont au minimum 50% sont versés à une association (versement ouvrant droit à un crédit d’impôt). </a:t>
            </a:r>
            <a:endParaRPr kumimoji="0" lang="fr-FR" sz="105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21" name="Image 20">
            <a:extLst>
              <a:ext uri="{FF2B5EF4-FFF2-40B4-BE49-F238E27FC236}">
                <a16:creationId xmlns:a16="http://schemas.microsoft.com/office/drawing/2014/main" id="{22C40BFF-039C-4331-B4B9-5A4B8E176C49}"/>
              </a:ext>
            </a:extLst>
          </p:cNvPr>
          <p:cNvPicPr>
            <a:picLocks noChangeAspect="1"/>
          </p:cNvPicPr>
          <p:nvPr/>
        </p:nvPicPr>
        <p:blipFill>
          <a:blip r:embed="rId5"/>
          <a:stretch>
            <a:fillRect/>
          </a:stretch>
        </p:blipFill>
        <p:spPr>
          <a:xfrm>
            <a:off x="4736435" y="6215496"/>
            <a:ext cx="2719130" cy="616053"/>
          </a:xfrm>
          <a:prstGeom prst="rect">
            <a:avLst/>
          </a:prstGeom>
        </p:spPr>
      </p:pic>
    </p:spTree>
    <p:extLst>
      <p:ext uri="{BB962C8B-B14F-4D97-AF65-F5344CB8AC3E}">
        <p14:creationId xmlns:p14="http://schemas.microsoft.com/office/powerpoint/2010/main" val="986551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330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4"/>
          </p:nvPr>
        </p:nvSpPr>
        <p:spPr>
          <a:xfrm>
            <a:off x="627883" y="314110"/>
            <a:ext cx="10966709" cy="556053"/>
          </a:xfrm>
        </p:spPr>
        <p:txBody>
          <a:bodyPr/>
          <a:lstStyle/>
          <a:p>
            <a:r>
              <a:rPr lang="fr-FR" dirty="0">
                <a:solidFill>
                  <a:srgbClr val="E84161"/>
                </a:solidFill>
              </a:rPr>
              <a:t>Ordre du jour de l’Assemblée générale ordinaire</a:t>
            </a:r>
          </a:p>
        </p:txBody>
      </p:sp>
      <p:sp>
        <p:nvSpPr>
          <p:cNvPr id="3" name="ZoneTexte 2"/>
          <p:cNvSpPr txBox="1"/>
          <p:nvPr/>
        </p:nvSpPr>
        <p:spPr>
          <a:xfrm>
            <a:off x="627883" y="1037336"/>
            <a:ext cx="9644380" cy="4262705"/>
          </a:xfrm>
          <a:prstGeom prst="rect">
            <a:avLst/>
          </a:prstGeom>
          <a:noFill/>
        </p:spPr>
        <p:txBody>
          <a:bodyPr wrap="square" rtlCol="0">
            <a:spAutoFit/>
          </a:bodyPr>
          <a:lstStyle/>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Bienvenue, ouverture de l'Assemblée, constitution du bureau</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Compte-rendu d'activité</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Présentation du bilan et du compte de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Rapport du Conseil de surveillance et certification des comptes</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Approbation du bilan et du compte de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Affectation du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Approbation de la variation du capital social</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Quitus et décharge au Conseil d'administration</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Communications diverses</a:t>
            </a:r>
          </a:p>
          <a:p>
            <a:pPr defTabSz="554492">
              <a:spcAft>
                <a:spcPts val="600"/>
              </a:spcAft>
              <a:defRPr/>
            </a:pPr>
            <a:r>
              <a:rPr lang="fr-FR" kern="0" dirty="0">
                <a:solidFill>
                  <a:schemeClr val="accent2">
                    <a:lumMod val="40000"/>
                    <a:lumOff val="60000"/>
                  </a:schemeClr>
                </a:solidFill>
                <a:latin typeface="Arial" panose="020B0604020202020204" pitchFamily="34" charset="0"/>
                <a:cs typeface="Arial" panose="020B0604020202020204" pitchFamily="34" charset="0"/>
              </a:rPr>
              <a:t>Elections au Conseil d’administration</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Pouvoirs pour les formalités</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Clôture de l'Assemblée générale ordinaire</a:t>
            </a:r>
          </a:p>
        </p:txBody>
      </p:sp>
      <p:cxnSp>
        <p:nvCxnSpPr>
          <p:cNvPr id="5" name="Connecteur droit 4"/>
          <p:cNvCxnSpPr/>
          <p:nvPr/>
        </p:nvCxnSpPr>
        <p:spPr>
          <a:xfrm>
            <a:off x="315045" y="1045029"/>
            <a:ext cx="7684" cy="5163671"/>
          </a:xfrm>
          <a:prstGeom prst="line">
            <a:avLst/>
          </a:prstGeom>
          <a:ln w="9525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31497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313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8560013" cy="3949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itre 3"/>
          <p:cNvSpPr>
            <a:spLocks noGrp="1"/>
          </p:cNvSpPr>
          <p:nvPr>
            <p:ph type="ctrTitle"/>
          </p:nvPr>
        </p:nvSpPr>
        <p:spPr>
          <a:xfrm>
            <a:off x="703340" y="1465714"/>
            <a:ext cx="8636000" cy="1324521"/>
          </a:xfrm>
        </p:spPr>
        <p:txBody>
          <a:bodyPr>
            <a:noAutofit/>
          </a:bodyPr>
          <a:lstStyle/>
          <a:p>
            <a:pPr lvl="0" algn="ctr">
              <a:defRPr/>
            </a:pPr>
            <a:r>
              <a:rPr lang="fr-FR" sz="3600" dirty="0"/>
              <a:t>PRÉSENTATION DU BILAN ET DU COMPTE DE RÉSULTAT </a:t>
            </a:r>
            <a:br>
              <a:rPr lang="fr-FR" sz="3600" dirty="0"/>
            </a:br>
            <a:endParaRPr lang="fr-FR" sz="3600" b="0" dirty="0"/>
          </a:p>
        </p:txBody>
      </p:sp>
      <p:sp>
        <p:nvSpPr>
          <p:cNvPr id="9" name="Rectangle 8"/>
          <p:cNvSpPr/>
          <p:nvPr/>
        </p:nvSpPr>
        <p:spPr>
          <a:xfrm>
            <a:off x="1233539" y="3118596"/>
            <a:ext cx="8636000" cy="830997"/>
          </a:xfrm>
          <a:prstGeom prst="rect">
            <a:avLst/>
          </a:prstGeom>
        </p:spPr>
        <p:txBody>
          <a:bodyPr wrap="square">
            <a:spAutoFit/>
          </a:bodyPr>
          <a:lstStyle/>
          <a:p>
            <a:pPr algn="ctr"/>
            <a:r>
              <a:rPr lang="fr-FR" sz="2400" dirty="0">
                <a:solidFill>
                  <a:srgbClr val="0D4194"/>
                </a:solidFill>
                <a:latin typeface="Arial" panose="020B0604020202020204" pitchFamily="34" charset="0"/>
                <a:ea typeface="+mj-ea"/>
                <a:cs typeface="Arial" panose="020B0604020202020204" pitchFamily="34" charset="0"/>
              </a:rPr>
              <a:t>Mme Virginie </a:t>
            </a:r>
            <a:r>
              <a:rPr lang="fr-FR" sz="2400" dirty="0" err="1">
                <a:solidFill>
                  <a:srgbClr val="0D4194"/>
                </a:solidFill>
                <a:latin typeface="Arial" panose="020B0604020202020204" pitchFamily="34" charset="0"/>
                <a:ea typeface="+mj-ea"/>
                <a:cs typeface="Arial" panose="020B0604020202020204" pitchFamily="34" charset="0"/>
              </a:rPr>
              <a:t>Prudhon</a:t>
            </a:r>
            <a:br>
              <a:rPr lang="fr-FR" sz="2400" dirty="0">
                <a:solidFill>
                  <a:srgbClr val="0D4194"/>
                </a:solidFill>
                <a:latin typeface="Arial" panose="020B0604020202020204" pitchFamily="34" charset="0"/>
                <a:ea typeface="+mj-ea"/>
                <a:cs typeface="Arial" panose="020B0604020202020204" pitchFamily="34" charset="0"/>
              </a:rPr>
            </a:br>
            <a:r>
              <a:rPr lang="fr-FR" sz="2400" dirty="0">
                <a:solidFill>
                  <a:srgbClr val="0D4194"/>
                </a:solidFill>
                <a:latin typeface="Arial" panose="020B0604020202020204" pitchFamily="34" charset="0"/>
                <a:ea typeface="+mj-ea"/>
                <a:cs typeface="Arial" panose="020B0604020202020204" pitchFamily="34" charset="0"/>
              </a:rPr>
              <a:t>Directrice de Caisse</a:t>
            </a:r>
            <a:endParaRPr lang="fr-FR" dirty="0"/>
          </a:p>
        </p:txBody>
      </p:sp>
    </p:spTree>
    <p:extLst>
      <p:ext uri="{BB962C8B-B14F-4D97-AF65-F5344CB8AC3E}">
        <p14:creationId xmlns:p14="http://schemas.microsoft.com/office/powerpoint/2010/main" val="1339425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5200227" y="2809864"/>
            <a:ext cx="5173116" cy="1695472"/>
          </a:xfrm>
        </p:spPr>
        <p:txBody>
          <a:bodyPr/>
          <a:lstStyle/>
          <a:p>
            <a:r>
              <a:rPr lang="fr-FR" sz="7200" dirty="0"/>
              <a:t>Bilan </a:t>
            </a:r>
            <a:r>
              <a:rPr lang="fr-FR" sz="7200" dirty="0">
                <a:solidFill>
                  <a:srgbClr val="E94262"/>
                </a:solidFill>
              </a:rPr>
              <a:t>2025</a:t>
            </a:r>
          </a:p>
        </p:txBody>
      </p:sp>
    </p:spTree>
    <p:extLst>
      <p:ext uri="{BB962C8B-B14F-4D97-AF65-F5344CB8AC3E}">
        <p14:creationId xmlns:p14="http://schemas.microsoft.com/office/powerpoint/2010/main" val="3641246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17921" y="0"/>
            <a:ext cx="4059250" cy="1759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56"/>
          <p:cNvSpPr/>
          <p:nvPr/>
        </p:nvSpPr>
        <p:spPr>
          <a:xfrm>
            <a:off x="7250348" y="3991727"/>
            <a:ext cx="4059250" cy="1759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itre 9"/>
          <p:cNvSpPr>
            <a:spLocks noGrp="1"/>
          </p:cNvSpPr>
          <p:nvPr>
            <p:ph type="ctrTitle"/>
          </p:nvPr>
        </p:nvSpPr>
        <p:spPr>
          <a:xfrm>
            <a:off x="515938" y="489142"/>
            <a:ext cx="9721004" cy="1324521"/>
          </a:xfrm>
        </p:spPr>
        <p:txBody>
          <a:bodyPr/>
          <a:lstStyle/>
          <a:p>
            <a:r>
              <a:rPr lang="fr-FR" sz="3200" dirty="0">
                <a:solidFill>
                  <a:srgbClr val="0E4194"/>
                </a:solidFill>
                <a:latin typeface="+mj-lt"/>
              </a:rPr>
              <a:t>VOTRE </a:t>
            </a:r>
            <a:r>
              <a:rPr lang="fr-FR" sz="3200" dirty="0">
                <a:solidFill>
                  <a:srgbClr val="0E4194"/>
                </a:solidFill>
                <a:latin typeface="+mj-lt"/>
                <a:ea typeface="Verdana" panose="020B0604030504040204" pitchFamily="34" charset="0"/>
              </a:rPr>
              <a:t>CAISSE</a:t>
            </a:r>
            <a:r>
              <a:rPr lang="fr-FR" sz="3200" dirty="0">
                <a:solidFill>
                  <a:srgbClr val="0E4194"/>
                </a:solidFill>
                <a:latin typeface="+mj-lt"/>
              </a:rPr>
              <a:t> DE CRÉDIT MUTUEL :</a:t>
            </a:r>
            <a:br>
              <a:rPr lang="fr-FR" sz="3200" dirty="0">
                <a:solidFill>
                  <a:srgbClr val="0E4194"/>
                </a:solidFill>
                <a:latin typeface="+mj-lt"/>
              </a:rPr>
            </a:br>
            <a:r>
              <a:rPr lang="fr-FR" sz="3200" dirty="0">
                <a:solidFill>
                  <a:srgbClr val="E94262"/>
                </a:solidFill>
                <a:latin typeface="+mj-lt"/>
              </a:rPr>
              <a:t>FONCTIONNEMENT</a:t>
            </a:r>
            <a:endParaRPr lang="fr-FR" sz="2000" dirty="0">
              <a:solidFill>
                <a:srgbClr val="0E4194"/>
              </a:solidFill>
              <a:latin typeface="+mj-lt"/>
            </a:endParaRPr>
          </a:p>
        </p:txBody>
      </p:sp>
      <p:sp>
        <p:nvSpPr>
          <p:cNvPr id="13" name="ZoneTexte 12">
            <a:extLst>
              <a:ext uri="{FF2B5EF4-FFF2-40B4-BE49-F238E27FC236}">
                <a16:creationId xmlns:a16="http://schemas.microsoft.com/office/drawing/2014/main" id="{734349D8-74B4-1BEE-6707-F1D3D3753F57}"/>
              </a:ext>
            </a:extLst>
          </p:cNvPr>
          <p:cNvSpPr txBox="1"/>
          <p:nvPr/>
        </p:nvSpPr>
        <p:spPr>
          <a:xfrm>
            <a:off x="4287415" y="3720812"/>
            <a:ext cx="3352848" cy="707886"/>
          </a:xfrm>
          <a:prstGeom prst="rect">
            <a:avLst/>
          </a:prstGeom>
          <a:noFill/>
        </p:spPr>
        <p:txBody>
          <a:bodyPr wrap="square">
            <a:spAutoFit/>
          </a:bodyPr>
          <a:lstStyle/>
          <a:p>
            <a:pPr algn="ctr">
              <a:lnSpc>
                <a:spcPct val="100000"/>
              </a:lnSpc>
            </a:pPr>
            <a:r>
              <a:rPr lang="fr-FR" sz="2000" dirty="0">
                <a:solidFill>
                  <a:srgbClr val="E94262"/>
                </a:solidFill>
                <a:latin typeface="Arial" panose="020B0604020202020204" pitchFamily="34" charset="0"/>
                <a:cs typeface="Arial" panose="020B0604020202020204" pitchFamily="34" charset="0"/>
              </a:rPr>
              <a:t>Collecter</a:t>
            </a:r>
            <a:r>
              <a:rPr lang="fr-FR" sz="2000" dirty="0">
                <a:solidFill>
                  <a:srgbClr val="D9222A"/>
                </a:solidFill>
                <a:latin typeface="Arial" panose="020B0604020202020204" pitchFamily="34" charset="0"/>
                <a:cs typeface="Arial" panose="020B0604020202020204" pitchFamily="34" charset="0"/>
              </a:rPr>
              <a:t> </a:t>
            </a:r>
            <a:r>
              <a:rPr lang="fr-FR" sz="2000" dirty="0">
                <a:solidFill>
                  <a:srgbClr val="0E4194"/>
                </a:solidFill>
                <a:latin typeface="Arial" panose="020B0604020202020204" pitchFamily="34" charset="0"/>
                <a:cs typeface="Arial" panose="020B0604020202020204" pitchFamily="34" charset="0"/>
              </a:rPr>
              <a:t>votre épargne </a:t>
            </a:r>
            <a:br>
              <a:rPr lang="fr-FR" sz="2000" dirty="0">
                <a:solidFill>
                  <a:srgbClr val="0E4194"/>
                </a:solidFill>
                <a:latin typeface="Arial" panose="020B0604020202020204" pitchFamily="34" charset="0"/>
                <a:cs typeface="Arial" panose="020B0604020202020204" pitchFamily="34" charset="0"/>
              </a:rPr>
            </a:br>
            <a:r>
              <a:rPr lang="fr-FR" sz="2000" dirty="0">
                <a:solidFill>
                  <a:srgbClr val="0E4194"/>
                </a:solidFill>
                <a:latin typeface="Arial" panose="020B0604020202020204" pitchFamily="34" charset="0"/>
                <a:cs typeface="Arial" panose="020B0604020202020204" pitchFamily="34" charset="0"/>
              </a:rPr>
              <a:t>et </a:t>
            </a:r>
            <a:r>
              <a:rPr lang="fr-FR" sz="2000" dirty="0">
                <a:solidFill>
                  <a:srgbClr val="E94262"/>
                </a:solidFill>
                <a:latin typeface="Arial" panose="020B0604020202020204" pitchFamily="34" charset="0"/>
                <a:cs typeface="Arial" panose="020B0604020202020204" pitchFamily="34" charset="0"/>
              </a:rPr>
              <a:t>financer</a:t>
            </a:r>
            <a:r>
              <a:rPr lang="fr-FR" sz="2000" dirty="0">
                <a:solidFill>
                  <a:schemeClr val="accent5">
                    <a:lumMod val="75000"/>
                  </a:schemeClr>
                </a:solidFill>
                <a:latin typeface="Arial" panose="020B0604020202020204" pitchFamily="34" charset="0"/>
                <a:cs typeface="Arial" panose="020B0604020202020204" pitchFamily="34" charset="0"/>
              </a:rPr>
              <a:t> </a:t>
            </a:r>
            <a:r>
              <a:rPr lang="fr-FR" sz="2000" dirty="0">
                <a:solidFill>
                  <a:srgbClr val="0E4194"/>
                </a:solidFill>
                <a:latin typeface="Arial" panose="020B0604020202020204" pitchFamily="34" charset="0"/>
                <a:cs typeface="Arial" panose="020B0604020202020204" pitchFamily="34" charset="0"/>
              </a:rPr>
              <a:t>vos projets</a:t>
            </a:r>
          </a:p>
        </p:txBody>
      </p:sp>
      <p:sp>
        <p:nvSpPr>
          <p:cNvPr id="8" name="ZoneTexte 7">
            <a:extLst>
              <a:ext uri="{FF2B5EF4-FFF2-40B4-BE49-F238E27FC236}">
                <a16:creationId xmlns:a16="http://schemas.microsoft.com/office/drawing/2014/main" id="{87F6F9FC-55A0-6A5F-75AD-FBF93DA373B6}"/>
              </a:ext>
            </a:extLst>
          </p:cNvPr>
          <p:cNvSpPr txBox="1"/>
          <p:nvPr/>
        </p:nvSpPr>
        <p:spPr>
          <a:xfrm>
            <a:off x="1500025" y="3720812"/>
            <a:ext cx="2160000" cy="707886"/>
          </a:xfrm>
          <a:prstGeom prst="rect">
            <a:avLst/>
          </a:prstGeom>
          <a:noFill/>
        </p:spPr>
        <p:txBody>
          <a:bodyPr wrap="square">
            <a:spAutoFit/>
          </a:bodyPr>
          <a:lstStyle/>
          <a:p>
            <a:pPr algn="ctr"/>
            <a:r>
              <a:rPr lang="fr-FR" sz="2000" dirty="0">
                <a:solidFill>
                  <a:srgbClr val="0E4194"/>
                </a:solidFill>
                <a:latin typeface="Arial" panose="020B0604020202020204" pitchFamily="34" charset="0"/>
                <a:cs typeface="Arial" panose="020B0604020202020204" pitchFamily="34" charset="0"/>
              </a:rPr>
              <a:t>Vous </a:t>
            </a:r>
            <a:r>
              <a:rPr lang="fr-FR" sz="2000" dirty="0">
                <a:solidFill>
                  <a:srgbClr val="E94262"/>
                </a:solidFill>
                <a:latin typeface="Arial" panose="020B0604020202020204" pitchFamily="34" charset="0"/>
                <a:cs typeface="Arial" panose="020B0604020202020204" pitchFamily="34" charset="0"/>
              </a:rPr>
              <a:t>conseiller</a:t>
            </a:r>
            <a:r>
              <a:rPr lang="fr-FR" sz="2000" dirty="0">
                <a:solidFill>
                  <a:schemeClr val="accent5">
                    <a:lumMod val="75000"/>
                  </a:schemeClr>
                </a:solidFill>
                <a:latin typeface="Arial" panose="020B0604020202020204" pitchFamily="34" charset="0"/>
                <a:cs typeface="Arial" panose="020B0604020202020204" pitchFamily="34" charset="0"/>
              </a:rPr>
              <a:t> </a:t>
            </a:r>
            <a:br>
              <a:rPr lang="fr-FR" sz="2000" dirty="0">
                <a:solidFill>
                  <a:schemeClr val="accent5">
                    <a:lumMod val="75000"/>
                  </a:schemeClr>
                </a:solidFill>
                <a:latin typeface="Arial" panose="020B0604020202020204" pitchFamily="34" charset="0"/>
                <a:cs typeface="Arial" panose="020B0604020202020204" pitchFamily="34" charset="0"/>
              </a:rPr>
            </a:br>
            <a:r>
              <a:rPr lang="fr-FR" sz="2000" dirty="0">
                <a:solidFill>
                  <a:srgbClr val="0E4194"/>
                </a:solidFill>
                <a:latin typeface="Arial" panose="020B0604020202020204" pitchFamily="34" charset="0"/>
                <a:cs typeface="Arial" panose="020B0604020202020204" pitchFamily="34" charset="0"/>
              </a:rPr>
              <a:t>et vous </a:t>
            </a:r>
            <a:r>
              <a:rPr lang="fr-FR" sz="2000" dirty="0">
                <a:solidFill>
                  <a:srgbClr val="E94262"/>
                </a:solidFill>
                <a:latin typeface="Arial" panose="020B0604020202020204" pitchFamily="34" charset="0"/>
                <a:cs typeface="Arial" panose="020B0604020202020204" pitchFamily="34" charset="0"/>
              </a:rPr>
              <a:t>assister</a:t>
            </a:r>
          </a:p>
        </p:txBody>
      </p:sp>
      <p:sp>
        <p:nvSpPr>
          <p:cNvPr id="16" name="ZoneTexte 15">
            <a:extLst>
              <a:ext uri="{FF2B5EF4-FFF2-40B4-BE49-F238E27FC236}">
                <a16:creationId xmlns:a16="http://schemas.microsoft.com/office/drawing/2014/main" id="{30923833-F41E-CE33-42CC-6B0BB8BC8E73}"/>
              </a:ext>
            </a:extLst>
          </p:cNvPr>
          <p:cNvSpPr txBox="1"/>
          <p:nvPr/>
        </p:nvSpPr>
        <p:spPr>
          <a:xfrm>
            <a:off x="7550209" y="3720812"/>
            <a:ext cx="3650008" cy="2431435"/>
          </a:xfrm>
          <a:prstGeom prst="rect">
            <a:avLst/>
          </a:prstGeom>
          <a:noFill/>
        </p:spPr>
        <p:txBody>
          <a:bodyPr wrap="square">
            <a:spAutoFit/>
          </a:bodyPr>
          <a:lstStyle/>
          <a:p>
            <a:pPr algn="ctr">
              <a:lnSpc>
                <a:spcPct val="100000"/>
              </a:lnSpc>
            </a:pPr>
            <a:r>
              <a:rPr lang="fr-FR" sz="2000" dirty="0">
                <a:solidFill>
                  <a:srgbClr val="0E4194"/>
                </a:solidFill>
                <a:latin typeface="Arial" panose="020B0604020202020204" pitchFamily="34" charset="0"/>
                <a:cs typeface="Arial" panose="020B0604020202020204" pitchFamily="34" charset="0"/>
              </a:rPr>
              <a:t>Vous proposer </a:t>
            </a:r>
            <a:br>
              <a:rPr lang="fr-FR" sz="2000" dirty="0">
                <a:solidFill>
                  <a:srgbClr val="0E4194"/>
                </a:solidFill>
                <a:latin typeface="Arial" panose="020B0604020202020204" pitchFamily="34" charset="0"/>
                <a:cs typeface="Arial" panose="020B0604020202020204" pitchFamily="34" charset="0"/>
              </a:rPr>
            </a:br>
            <a:r>
              <a:rPr lang="fr-FR" sz="2000" dirty="0">
                <a:solidFill>
                  <a:srgbClr val="0E4194"/>
                </a:solidFill>
                <a:latin typeface="Arial" panose="020B0604020202020204" pitchFamily="34" charset="0"/>
                <a:cs typeface="Arial" panose="020B0604020202020204" pitchFamily="34" charset="0"/>
              </a:rPr>
              <a:t>des </a:t>
            </a:r>
            <a:r>
              <a:rPr lang="fr-FR" sz="2000" dirty="0">
                <a:solidFill>
                  <a:srgbClr val="E94262"/>
                </a:solidFill>
                <a:latin typeface="Arial" panose="020B0604020202020204" pitchFamily="34" charset="0"/>
                <a:cs typeface="Arial" panose="020B0604020202020204" pitchFamily="34" charset="0"/>
              </a:rPr>
              <a:t>services</a:t>
            </a:r>
            <a:r>
              <a:rPr lang="fr-FR" sz="2000" dirty="0">
                <a:solidFill>
                  <a:srgbClr val="D9222A"/>
                </a:solidFill>
                <a:latin typeface="Arial" panose="020B0604020202020204" pitchFamily="34" charset="0"/>
                <a:cs typeface="Arial" panose="020B0604020202020204" pitchFamily="34" charset="0"/>
              </a:rPr>
              <a:t> </a:t>
            </a:r>
            <a:br>
              <a:rPr lang="fr-FR" sz="1800" dirty="0">
                <a:solidFill>
                  <a:schemeClr val="accent5">
                    <a:lumMod val="75000"/>
                  </a:schemeClr>
                </a:solidFill>
                <a:latin typeface="Arial" panose="020B0604020202020204" pitchFamily="34" charset="0"/>
                <a:cs typeface="Arial" panose="020B0604020202020204" pitchFamily="34" charset="0"/>
              </a:rPr>
            </a:br>
            <a:r>
              <a:rPr lang="fr-FR" sz="1600" dirty="0">
                <a:solidFill>
                  <a:srgbClr val="0E4194"/>
                </a:solidFill>
                <a:latin typeface="Arial" panose="020B0604020202020204" pitchFamily="34" charset="0"/>
                <a:cs typeface="Arial" panose="020B0604020202020204" pitchFamily="34" charset="0"/>
              </a:rPr>
              <a:t>- Assurances</a:t>
            </a:r>
            <a:br>
              <a:rPr lang="fr-FR" sz="1600" dirty="0">
                <a:solidFill>
                  <a:srgbClr val="0E4194"/>
                </a:solidFill>
                <a:latin typeface="Arial" panose="020B0604020202020204" pitchFamily="34" charset="0"/>
                <a:cs typeface="Arial" panose="020B0604020202020204" pitchFamily="34" charset="0"/>
              </a:rPr>
            </a:br>
            <a:r>
              <a:rPr lang="fr-FR" sz="1600" dirty="0">
                <a:solidFill>
                  <a:srgbClr val="0E4194"/>
                </a:solidFill>
                <a:latin typeface="Arial" panose="020B0604020202020204" pitchFamily="34" charset="0"/>
                <a:cs typeface="Arial" panose="020B0604020202020204" pitchFamily="34" charset="0"/>
              </a:rPr>
              <a:t>- Cartes bancaires</a:t>
            </a:r>
            <a:br>
              <a:rPr lang="fr-FR" sz="1600" dirty="0">
                <a:solidFill>
                  <a:srgbClr val="0E4194"/>
                </a:solidFill>
                <a:latin typeface="Arial" panose="020B0604020202020204" pitchFamily="34" charset="0"/>
                <a:cs typeface="Arial" panose="020B0604020202020204" pitchFamily="34" charset="0"/>
              </a:rPr>
            </a:br>
            <a:r>
              <a:rPr lang="fr-FR" sz="1600" dirty="0">
                <a:solidFill>
                  <a:srgbClr val="0E4194"/>
                </a:solidFill>
                <a:latin typeface="Arial" panose="020B0604020202020204" pitchFamily="34" charset="0"/>
                <a:cs typeface="Arial" panose="020B0604020202020204" pitchFamily="34" charset="0"/>
              </a:rPr>
              <a:t>- Téléphonie Box</a:t>
            </a:r>
            <a:br>
              <a:rPr lang="fr-FR" sz="1600" dirty="0">
                <a:solidFill>
                  <a:srgbClr val="0E4194"/>
                </a:solidFill>
                <a:latin typeface="Arial" panose="020B0604020202020204" pitchFamily="34" charset="0"/>
                <a:cs typeface="Arial" panose="020B0604020202020204" pitchFamily="34" charset="0"/>
              </a:rPr>
            </a:br>
            <a:r>
              <a:rPr lang="fr-FR" sz="1600" dirty="0">
                <a:solidFill>
                  <a:srgbClr val="0E4194"/>
                </a:solidFill>
                <a:latin typeface="Arial" panose="020B0604020202020204" pitchFamily="34" charset="0"/>
                <a:cs typeface="Arial" panose="020B0604020202020204" pitchFamily="34" charset="0"/>
              </a:rPr>
              <a:t>- Protection du domicile</a:t>
            </a:r>
          </a:p>
          <a:p>
            <a:pPr algn="ctr">
              <a:lnSpc>
                <a:spcPct val="100000"/>
              </a:lnSpc>
            </a:pPr>
            <a:r>
              <a:rPr lang="fr-FR" sz="1600" dirty="0">
                <a:solidFill>
                  <a:srgbClr val="0E4194"/>
                </a:solidFill>
                <a:latin typeface="Arial" panose="020B0604020202020204" pitchFamily="34" charset="0"/>
                <a:cs typeface="Arial" panose="020B0604020202020204" pitchFamily="34" charset="0"/>
              </a:rPr>
              <a:t>- </a:t>
            </a:r>
            <a:r>
              <a:rPr lang="fr-FR" sz="1600" dirty="0" err="1">
                <a:solidFill>
                  <a:srgbClr val="0E4194"/>
                </a:solidFill>
                <a:latin typeface="Arial" panose="020B0604020202020204" pitchFamily="34" charset="0"/>
                <a:cs typeface="Arial" panose="020B0604020202020204" pitchFamily="34" charset="0"/>
              </a:rPr>
              <a:t>Afedim</a:t>
            </a:r>
            <a:endParaRPr lang="fr-FR" sz="1600" dirty="0">
              <a:solidFill>
                <a:srgbClr val="0E4194"/>
              </a:solidFill>
              <a:latin typeface="Arial" panose="020B0604020202020204" pitchFamily="34" charset="0"/>
              <a:cs typeface="Arial" panose="020B0604020202020204" pitchFamily="34" charset="0"/>
            </a:endParaRPr>
          </a:p>
          <a:p>
            <a:pPr algn="ctr">
              <a:lnSpc>
                <a:spcPct val="100000"/>
              </a:lnSpc>
            </a:pPr>
            <a:r>
              <a:rPr lang="fr-FR" sz="1600" dirty="0">
                <a:solidFill>
                  <a:srgbClr val="0E4194"/>
                </a:solidFill>
                <a:latin typeface="Arial" panose="020B0604020202020204" pitchFamily="34" charset="0"/>
                <a:cs typeface="Arial" panose="020B0604020202020204" pitchFamily="34" charset="0"/>
              </a:rPr>
              <a:t>Etc…</a:t>
            </a:r>
          </a:p>
          <a:p>
            <a:pPr algn="ctr">
              <a:lnSpc>
                <a:spcPct val="100000"/>
              </a:lnSpc>
            </a:pPr>
            <a:endParaRPr lang="fr-FR" sz="1600" dirty="0">
              <a:solidFill>
                <a:srgbClr val="0E4194"/>
              </a:solidFill>
              <a:latin typeface="Arial" panose="020B0604020202020204" pitchFamily="34" charset="0"/>
              <a:cs typeface="Arial" panose="020B0604020202020204" pitchFamily="34" charset="0"/>
            </a:endParaRPr>
          </a:p>
        </p:txBody>
      </p:sp>
      <p:grpSp>
        <p:nvGrpSpPr>
          <p:cNvPr id="49" name="Groupe 48">
            <a:extLst>
              <a:ext uri="{FF2B5EF4-FFF2-40B4-BE49-F238E27FC236}">
                <a16:creationId xmlns:a16="http://schemas.microsoft.com/office/drawing/2014/main" id="{15ADF2F8-0DCE-5401-D0D5-3193770D1463}"/>
              </a:ext>
            </a:extLst>
          </p:cNvPr>
          <p:cNvGrpSpPr/>
          <p:nvPr/>
        </p:nvGrpSpPr>
        <p:grpSpPr>
          <a:xfrm>
            <a:off x="5398869" y="2328889"/>
            <a:ext cx="1129940" cy="1223849"/>
            <a:chOff x="5078686" y="2369223"/>
            <a:chExt cx="1129940" cy="1223849"/>
          </a:xfrm>
        </p:grpSpPr>
        <p:sp>
          <p:nvSpPr>
            <p:cNvPr id="17" name="Forme libre 16">
              <a:extLst>
                <a:ext uri="{FF2B5EF4-FFF2-40B4-BE49-F238E27FC236}">
                  <a16:creationId xmlns:a16="http://schemas.microsoft.com/office/drawing/2014/main" id="{2CF6EA7D-9D50-9BF9-66D3-5B02E309317B}"/>
                </a:ext>
              </a:extLst>
            </p:cNvPr>
            <p:cNvSpPr/>
            <p:nvPr/>
          </p:nvSpPr>
          <p:spPr>
            <a:xfrm>
              <a:off x="5383941" y="2369223"/>
              <a:ext cx="824684" cy="1154388"/>
            </a:xfrm>
            <a:custGeom>
              <a:avLst/>
              <a:gdLst>
                <a:gd name="connsiteX0" fmla="*/ 0 w 824684"/>
                <a:gd name="connsiteY0" fmla="*/ 1154388 h 1154388"/>
                <a:gd name="connsiteX1" fmla="*/ 0 w 824684"/>
                <a:gd name="connsiteY1" fmla="*/ 415900 h 1154388"/>
                <a:gd name="connsiteX2" fmla="*/ 408870 w 824684"/>
                <a:gd name="connsiteY2" fmla="*/ 0 h 1154388"/>
                <a:gd name="connsiteX3" fmla="*/ 824685 w 824684"/>
                <a:gd name="connsiteY3" fmla="*/ 415900 h 1154388"/>
                <a:gd name="connsiteX4" fmla="*/ 824685 w 824684"/>
                <a:gd name="connsiteY4" fmla="*/ 1154388 h 1154388"/>
                <a:gd name="connsiteX5" fmla="*/ 0 w 824684"/>
                <a:gd name="connsiteY5" fmla="*/ 1154388 h 115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4684" h="1154388">
                  <a:moveTo>
                    <a:pt x="0" y="1154388"/>
                  </a:moveTo>
                  <a:lnTo>
                    <a:pt x="0" y="415900"/>
                  </a:lnTo>
                  <a:lnTo>
                    <a:pt x="408870" y="0"/>
                  </a:lnTo>
                  <a:lnTo>
                    <a:pt x="824685" y="415900"/>
                  </a:lnTo>
                  <a:lnTo>
                    <a:pt x="824685" y="1154388"/>
                  </a:lnTo>
                  <a:lnTo>
                    <a:pt x="0" y="1154388"/>
                  </a:lnTo>
                  <a:close/>
                </a:path>
              </a:pathLst>
            </a:custGeom>
            <a:noFill/>
            <a:ln w="34693" cap="rnd">
              <a:solidFill>
                <a:srgbClr val="104493"/>
              </a:solidFill>
              <a:prstDash val="solid"/>
              <a:round/>
            </a:ln>
          </p:spPr>
          <p:txBody>
            <a:bodyPr rtlCol="0" anchor="ctr"/>
            <a:lstStyle/>
            <a:p>
              <a:endParaRPr lang="fr-FR"/>
            </a:p>
          </p:txBody>
        </p:sp>
        <p:sp>
          <p:nvSpPr>
            <p:cNvPr id="18" name="Forme libre 17">
              <a:extLst>
                <a:ext uri="{FF2B5EF4-FFF2-40B4-BE49-F238E27FC236}">
                  <a16:creationId xmlns:a16="http://schemas.microsoft.com/office/drawing/2014/main" id="{EBD449AF-37CA-996D-06C0-D42BBC7CAA3D}"/>
                </a:ext>
              </a:extLst>
            </p:cNvPr>
            <p:cNvSpPr/>
            <p:nvPr/>
          </p:nvSpPr>
          <p:spPr>
            <a:xfrm>
              <a:off x="5518842" y="2800269"/>
              <a:ext cx="447065" cy="299085"/>
            </a:xfrm>
            <a:custGeom>
              <a:avLst/>
              <a:gdLst>
                <a:gd name="connsiteX0" fmla="*/ 0 w 447065"/>
                <a:gd name="connsiteY0" fmla="*/ 0 h 299085"/>
                <a:gd name="connsiteX1" fmla="*/ 447066 w 447065"/>
                <a:gd name="connsiteY1" fmla="*/ 0 h 299085"/>
                <a:gd name="connsiteX2" fmla="*/ 447066 w 447065"/>
                <a:gd name="connsiteY2" fmla="*/ 299086 h 299085"/>
                <a:gd name="connsiteX3" fmla="*/ 0 w 447065"/>
                <a:gd name="connsiteY3" fmla="*/ 299086 h 299085"/>
              </a:gdLst>
              <a:ahLst/>
              <a:cxnLst>
                <a:cxn ang="0">
                  <a:pos x="connsiteX0" y="connsiteY0"/>
                </a:cxn>
                <a:cxn ang="0">
                  <a:pos x="connsiteX1" y="connsiteY1"/>
                </a:cxn>
                <a:cxn ang="0">
                  <a:pos x="connsiteX2" y="connsiteY2"/>
                </a:cxn>
                <a:cxn ang="0">
                  <a:pos x="connsiteX3" y="connsiteY3"/>
                </a:cxn>
              </a:cxnLst>
              <a:rect l="l" t="t" r="r" b="b"/>
              <a:pathLst>
                <a:path w="447065" h="299085">
                  <a:moveTo>
                    <a:pt x="0" y="0"/>
                  </a:moveTo>
                  <a:lnTo>
                    <a:pt x="447066" y="0"/>
                  </a:lnTo>
                  <a:lnTo>
                    <a:pt x="447066" y="299086"/>
                  </a:lnTo>
                  <a:lnTo>
                    <a:pt x="0" y="299086"/>
                  </a:lnTo>
                  <a:close/>
                </a:path>
              </a:pathLst>
            </a:custGeom>
            <a:noFill/>
            <a:ln w="34693" cap="rnd">
              <a:solidFill>
                <a:srgbClr val="104493"/>
              </a:solidFill>
              <a:prstDash val="solid"/>
              <a:round/>
            </a:ln>
          </p:spPr>
          <p:txBody>
            <a:bodyPr rtlCol="0" anchor="ctr"/>
            <a:lstStyle/>
            <a:p>
              <a:endParaRPr lang="fr-FR"/>
            </a:p>
          </p:txBody>
        </p:sp>
        <p:sp>
          <p:nvSpPr>
            <p:cNvPr id="19" name="Forme libre 18">
              <a:extLst>
                <a:ext uri="{FF2B5EF4-FFF2-40B4-BE49-F238E27FC236}">
                  <a16:creationId xmlns:a16="http://schemas.microsoft.com/office/drawing/2014/main" id="{51FB6265-9F04-63F2-978C-85F42B4B79AD}"/>
                </a:ext>
              </a:extLst>
            </p:cNvPr>
            <p:cNvSpPr/>
            <p:nvPr/>
          </p:nvSpPr>
          <p:spPr>
            <a:xfrm>
              <a:off x="6031015" y="2796787"/>
              <a:ext cx="177611" cy="299085"/>
            </a:xfrm>
            <a:custGeom>
              <a:avLst/>
              <a:gdLst>
                <a:gd name="connsiteX0" fmla="*/ 0 w 177611"/>
                <a:gd name="connsiteY0" fmla="*/ 0 h 299085"/>
                <a:gd name="connsiteX1" fmla="*/ 177611 w 177611"/>
                <a:gd name="connsiteY1" fmla="*/ 0 h 299085"/>
                <a:gd name="connsiteX2" fmla="*/ 177611 w 177611"/>
                <a:gd name="connsiteY2" fmla="*/ 299086 h 299085"/>
                <a:gd name="connsiteX3" fmla="*/ 0 w 177611"/>
                <a:gd name="connsiteY3" fmla="*/ 299086 h 299085"/>
              </a:gdLst>
              <a:ahLst/>
              <a:cxnLst>
                <a:cxn ang="0">
                  <a:pos x="connsiteX0" y="connsiteY0"/>
                </a:cxn>
                <a:cxn ang="0">
                  <a:pos x="connsiteX1" y="connsiteY1"/>
                </a:cxn>
                <a:cxn ang="0">
                  <a:pos x="connsiteX2" y="connsiteY2"/>
                </a:cxn>
                <a:cxn ang="0">
                  <a:pos x="connsiteX3" y="connsiteY3"/>
                </a:cxn>
              </a:cxnLst>
              <a:rect l="l" t="t" r="r" b="b"/>
              <a:pathLst>
                <a:path w="177611" h="299085">
                  <a:moveTo>
                    <a:pt x="0" y="0"/>
                  </a:moveTo>
                  <a:lnTo>
                    <a:pt x="177611" y="0"/>
                  </a:lnTo>
                  <a:lnTo>
                    <a:pt x="177611" y="299086"/>
                  </a:lnTo>
                  <a:lnTo>
                    <a:pt x="0" y="299086"/>
                  </a:lnTo>
                  <a:close/>
                </a:path>
              </a:pathLst>
            </a:custGeom>
            <a:noFill/>
            <a:ln w="34693" cap="rnd">
              <a:solidFill>
                <a:srgbClr val="104493"/>
              </a:solidFill>
              <a:prstDash val="solid"/>
              <a:round/>
            </a:ln>
          </p:spPr>
          <p:txBody>
            <a:bodyPr rtlCol="0" anchor="ctr"/>
            <a:lstStyle/>
            <a:p>
              <a:endParaRPr lang="fr-FR"/>
            </a:p>
          </p:txBody>
        </p:sp>
        <p:sp>
          <p:nvSpPr>
            <p:cNvPr id="20" name="Forme libre 19">
              <a:extLst>
                <a:ext uri="{FF2B5EF4-FFF2-40B4-BE49-F238E27FC236}">
                  <a16:creationId xmlns:a16="http://schemas.microsoft.com/office/drawing/2014/main" id="{A108D72F-944D-10C6-4F45-CA87C96A36B8}"/>
                </a:ext>
              </a:extLst>
            </p:cNvPr>
            <p:cNvSpPr/>
            <p:nvPr/>
          </p:nvSpPr>
          <p:spPr>
            <a:xfrm>
              <a:off x="5677355" y="3182744"/>
              <a:ext cx="237856" cy="340867"/>
            </a:xfrm>
            <a:custGeom>
              <a:avLst/>
              <a:gdLst>
                <a:gd name="connsiteX0" fmla="*/ 0 w 237856"/>
                <a:gd name="connsiteY0" fmla="*/ 0 h 340867"/>
                <a:gd name="connsiteX1" fmla="*/ 118928 w 237856"/>
                <a:gd name="connsiteY1" fmla="*/ 0 h 340867"/>
                <a:gd name="connsiteX2" fmla="*/ 237856 w 237856"/>
                <a:gd name="connsiteY2" fmla="*/ 119251 h 340867"/>
                <a:gd name="connsiteX3" fmla="*/ 237856 w 237856"/>
                <a:gd name="connsiteY3" fmla="*/ 221616 h 340867"/>
                <a:gd name="connsiteX4" fmla="*/ 118928 w 237856"/>
                <a:gd name="connsiteY4" fmla="*/ 340867 h 340867"/>
                <a:gd name="connsiteX5" fmla="*/ 0 w 237856"/>
                <a:gd name="connsiteY5" fmla="*/ 340867 h 340867"/>
                <a:gd name="connsiteX6" fmla="*/ 0 w 237856"/>
                <a:gd name="connsiteY6" fmla="*/ 0 h 340867"/>
                <a:gd name="connsiteX7" fmla="*/ 0 w 237856"/>
                <a:gd name="connsiteY7" fmla="*/ 0 h 34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856" h="340867">
                  <a:moveTo>
                    <a:pt x="0" y="0"/>
                  </a:moveTo>
                  <a:lnTo>
                    <a:pt x="118928" y="0"/>
                  </a:lnTo>
                  <a:cubicBezTo>
                    <a:pt x="184556" y="0"/>
                    <a:pt x="237856" y="53446"/>
                    <a:pt x="237856" y="119251"/>
                  </a:cubicBezTo>
                  <a:lnTo>
                    <a:pt x="237856" y="221616"/>
                  </a:lnTo>
                  <a:cubicBezTo>
                    <a:pt x="237856" y="287422"/>
                    <a:pt x="184556" y="340867"/>
                    <a:pt x="118928" y="340867"/>
                  </a:cubicBezTo>
                  <a:lnTo>
                    <a:pt x="0" y="340867"/>
                  </a:lnTo>
                  <a:lnTo>
                    <a:pt x="0" y="0"/>
                  </a:lnTo>
                  <a:lnTo>
                    <a:pt x="0" y="0"/>
                  </a:lnTo>
                  <a:close/>
                </a:path>
              </a:pathLst>
            </a:custGeom>
            <a:noFill/>
            <a:ln w="34693" cap="rnd">
              <a:solidFill>
                <a:srgbClr val="104493"/>
              </a:solidFill>
              <a:prstDash val="solid"/>
              <a:round/>
            </a:ln>
          </p:spPr>
          <p:txBody>
            <a:bodyPr rtlCol="0" anchor="ctr"/>
            <a:lstStyle/>
            <a:p>
              <a:endParaRPr lang="fr-FR"/>
            </a:p>
          </p:txBody>
        </p:sp>
        <p:sp>
          <p:nvSpPr>
            <p:cNvPr id="21" name="Forme libre 20">
              <a:extLst>
                <a:ext uri="{FF2B5EF4-FFF2-40B4-BE49-F238E27FC236}">
                  <a16:creationId xmlns:a16="http://schemas.microsoft.com/office/drawing/2014/main" id="{2E79C756-FC12-DF5D-D389-5F9CEA967B01}"/>
                </a:ext>
              </a:extLst>
            </p:cNvPr>
            <p:cNvSpPr/>
            <p:nvPr/>
          </p:nvSpPr>
          <p:spPr>
            <a:xfrm>
              <a:off x="5078686" y="3182570"/>
              <a:ext cx="420945" cy="391879"/>
            </a:xfrm>
            <a:custGeom>
              <a:avLst/>
              <a:gdLst>
                <a:gd name="connsiteX0" fmla="*/ 380259 w 420945"/>
                <a:gd name="connsiteY0" fmla="*/ 197939 h 391879"/>
                <a:gd name="connsiteX1" fmla="*/ 403697 w 420945"/>
                <a:gd name="connsiteY1" fmla="*/ 102538 h 391879"/>
                <a:gd name="connsiteX2" fmla="*/ 316541 w 420945"/>
                <a:gd name="connsiteY2" fmla="*/ 85303 h 391879"/>
                <a:gd name="connsiteX3" fmla="*/ 150562 w 420945"/>
                <a:gd name="connsiteY3" fmla="*/ 9226 h 391879"/>
                <a:gd name="connsiteX4" fmla="*/ 100908 w 420945"/>
                <a:gd name="connsiteY4" fmla="*/ 180705 h 391879"/>
                <a:gd name="connsiteX5" fmla="*/ 3161 w 420945"/>
                <a:gd name="connsiteY5" fmla="*/ 268620 h 391879"/>
                <a:gd name="connsiteX6" fmla="*/ 904 w 420945"/>
                <a:gd name="connsiteY6" fmla="*/ 279762 h 391879"/>
                <a:gd name="connsiteX7" fmla="*/ 107852 w 420945"/>
                <a:gd name="connsiteY7" fmla="*/ 391875 h 391879"/>
                <a:gd name="connsiteX8" fmla="*/ 331646 w 420945"/>
                <a:gd name="connsiteY8" fmla="*/ 390308 h 391879"/>
                <a:gd name="connsiteX9" fmla="*/ 415503 w 420945"/>
                <a:gd name="connsiteY9" fmla="*/ 354098 h 391879"/>
                <a:gd name="connsiteX10" fmla="*/ 420017 w 420945"/>
                <a:gd name="connsiteY10" fmla="*/ 319280 h 391879"/>
                <a:gd name="connsiteX11" fmla="*/ 338764 w 420945"/>
                <a:gd name="connsiteY11" fmla="*/ 241462 h 391879"/>
                <a:gd name="connsiteX12" fmla="*/ 380259 w 420945"/>
                <a:gd name="connsiteY12" fmla="*/ 196024 h 39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0945" h="391879">
                  <a:moveTo>
                    <a:pt x="380259" y="197939"/>
                  </a:moveTo>
                  <a:cubicBezTo>
                    <a:pt x="404218" y="172348"/>
                    <a:pt x="418281" y="134223"/>
                    <a:pt x="403697" y="102538"/>
                  </a:cubicBezTo>
                  <a:cubicBezTo>
                    <a:pt x="389113" y="70854"/>
                    <a:pt x="338417" y="57971"/>
                    <a:pt x="316541" y="85303"/>
                  </a:cubicBezTo>
                  <a:cubicBezTo>
                    <a:pt x="298485" y="20020"/>
                    <a:pt x="213933" y="-18802"/>
                    <a:pt x="150562" y="9226"/>
                  </a:cubicBezTo>
                  <a:cubicBezTo>
                    <a:pt x="87192" y="37255"/>
                    <a:pt x="61844" y="124822"/>
                    <a:pt x="100908" y="180705"/>
                  </a:cubicBezTo>
                  <a:cubicBezTo>
                    <a:pt x="54552" y="188190"/>
                    <a:pt x="14272" y="224227"/>
                    <a:pt x="3161" y="268620"/>
                  </a:cubicBezTo>
                  <a:cubicBezTo>
                    <a:pt x="2293" y="272276"/>
                    <a:pt x="1425" y="276106"/>
                    <a:pt x="904" y="279762"/>
                  </a:cubicBezTo>
                  <a:cubicBezTo>
                    <a:pt x="-7604" y="340171"/>
                    <a:pt x="45176" y="392397"/>
                    <a:pt x="107852" y="391875"/>
                  </a:cubicBezTo>
                  <a:lnTo>
                    <a:pt x="331646" y="390308"/>
                  </a:lnTo>
                  <a:cubicBezTo>
                    <a:pt x="363591" y="390134"/>
                    <a:pt x="399009" y="388742"/>
                    <a:pt x="415503" y="354098"/>
                  </a:cubicBezTo>
                  <a:cubicBezTo>
                    <a:pt x="420711" y="343304"/>
                    <a:pt x="422100" y="331118"/>
                    <a:pt x="420017" y="319280"/>
                  </a:cubicBezTo>
                  <a:cubicBezTo>
                    <a:pt x="412725" y="278021"/>
                    <a:pt x="376439" y="253648"/>
                    <a:pt x="338764" y="241462"/>
                  </a:cubicBezTo>
                  <a:cubicBezTo>
                    <a:pt x="356994" y="231191"/>
                    <a:pt x="371751" y="215000"/>
                    <a:pt x="380259" y="196024"/>
                  </a:cubicBezTo>
                </a:path>
              </a:pathLst>
            </a:custGeom>
            <a:noFill/>
            <a:ln w="34693" cap="rnd">
              <a:solidFill>
                <a:srgbClr val="104493"/>
              </a:solidFill>
              <a:prstDash val="solid"/>
              <a:round/>
            </a:ln>
          </p:spPr>
          <p:txBody>
            <a:bodyPr rtlCol="0" anchor="ctr"/>
            <a:lstStyle/>
            <a:p>
              <a:endParaRPr lang="fr-FR"/>
            </a:p>
          </p:txBody>
        </p:sp>
        <p:sp>
          <p:nvSpPr>
            <p:cNvPr id="22" name="Forme libre 21">
              <a:extLst>
                <a:ext uri="{FF2B5EF4-FFF2-40B4-BE49-F238E27FC236}">
                  <a16:creationId xmlns:a16="http://schemas.microsoft.com/office/drawing/2014/main" id="{23F7B3F1-BC78-F672-15B5-861E992BDCC7}"/>
                </a:ext>
              </a:extLst>
            </p:cNvPr>
            <p:cNvSpPr/>
            <p:nvPr/>
          </p:nvSpPr>
          <p:spPr>
            <a:xfrm>
              <a:off x="5195392" y="3099529"/>
              <a:ext cx="568251" cy="493543"/>
            </a:xfrm>
            <a:custGeom>
              <a:avLst/>
              <a:gdLst>
                <a:gd name="connsiteX0" fmla="*/ 313901 w 568251"/>
                <a:gd name="connsiteY0" fmla="*/ 493544 h 493543"/>
                <a:gd name="connsiteX1" fmla="*/ 498804 w 568251"/>
                <a:gd name="connsiteY1" fmla="*/ 493544 h 493543"/>
                <a:gd name="connsiteX2" fmla="*/ 568251 w 568251"/>
                <a:gd name="connsiteY2" fmla="*/ 372726 h 493543"/>
                <a:gd name="connsiteX3" fmla="*/ 476754 w 568251"/>
                <a:gd name="connsiteY3" fmla="*/ 213608 h 493543"/>
                <a:gd name="connsiteX4" fmla="*/ 446198 w 568251"/>
                <a:gd name="connsiteY4" fmla="*/ 160511 h 493543"/>
                <a:gd name="connsiteX5" fmla="*/ 353833 w 568251"/>
                <a:gd name="connsiteY5" fmla="*/ 0 h 493543"/>
                <a:gd name="connsiteX6" fmla="*/ 214592 w 568251"/>
                <a:gd name="connsiteY6" fmla="*/ 0 h 493543"/>
                <a:gd name="connsiteX7" fmla="*/ 123095 w 568251"/>
                <a:gd name="connsiteY7" fmla="*/ 159118 h 493543"/>
                <a:gd name="connsiteX8" fmla="*/ 92538 w 568251"/>
                <a:gd name="connsiteY8" fmla="*/ 212215 h 493543"/>
                <a:gd name="connsiteX9" fmla="*/ 0 w 568251"/>
                <a:gd name="connsiteY9" fmla="*/ 372726 h 493543"/>
                <a:gd name="connsiteX10" fmla="*/ 69621 w 568251"/>
                <a:gd name="connsiteY10" fmla="*/ 493544 h 493543"/>
                <a:gd name="connsiteX11" fmla="*/ 252788 w 568251"/>
                <a:gd name="connsiteY11" fmla="*/ 493544 h 493543"/>
                <a:gd name="connsiteX12" fmla="*/ 313901 w 568251"/>
                <a:gd name="connsiteY12" fmla="*/ 493544 h 49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8251" h="493543">
                  <a:moveTo>
                    <a:pt x="313901" y="493544"/>
                  </a:moveTo>
                  <a:lnTo>
                    <a:pt x="498804" y="493544"/>
                  </a:lnTo>
                  <a:lnTo>
                    <a:pt x="568251" y="372726"/>
                  </a:lnTo>
                  <a:lnTo>
                    <a:pt x="476754" y="213608"/>
                  </a:lnTo>
                  <a:lnTo>
                    <a:pt x="446198" y="160511"/>
                  </a:lnTo>
                  <a:lnTo>
                    <a:pt x="353833" y="0"/>
                  </a:lnTo>
                  <a:lnTo>
                    <a:pt x="214592" y="0"/>
                  </a:lnTo>
                  <a:lnTo>
                    <a:pt x="123095" y="159118"/>
                  </a:lnTo>
                  <a:lnTo>
                    <a:pt x="92538" y="212215"/>
                  </a:lnTo>
                  <a:lnTo>
                    <a:pt x="0" y="372726"/>
                  </a:lnTo>
                  <a:lnTo>
                    <a:pt x="69621" y="493544"/>
                  </a:lnTo>
                  <a:lnTo>
                    <a:pt x="252788" y="493544"/>
                  </a:lnTo>
                  <a:lnTo>
                    <a:pt x="313901" y="493544"/>
                  </a:lnTo>
                  <a:close/>
                </a:path>
              </a:pathLst>
            </a:custGeom>
            <a:solidFill>
              <a:srgbClr val="E30613"/>
            </a:solidFill>
            <a:ln w="17346" cap="flat">
              <a:noFill/>
              <a:prstDash val="solid"/>
              <a:miter/>
            </a:ln>
          </p:spPr>
          <p:txBody>
            <a:bodyPr rtlCol="0" anchor="ctr"/>
            <a:lstStyle/>
            <a:p>
              <a:endParaRPr lang="fr-FR"/>
            </a:p>
          </p:txBody>
        </p:sp>
      </p:grpSp>
      <p:grpSp>
        <p:nvGrpSpPr>
          <p:cNvPr id="50" name="Groupe 49">
            <a:extLst>
              <a:ext uri="{FF2B5EF4-FFF2-40B4-BE49-F238E27FC236}">
                <a16:creationId xmlns:a16="http://schemas.microsoft.com/office/drawing/2014/main" id="{61E37BD9-51AF-8013-1823-6837D1C92EDD}"/>
              </a:ext>
            </a:extLst>
          </p:cNvPr>
          <p:cNvGrpSpPr/>
          <p:nvPr/>
        </p:nvGrpSpPr>
        <p:grpSpPr>
          <a:xfrm>
            <a:off x="8912992" y="2537803"/>
            <a:ext cx="1157497" cy="1042560"/>
            <a:chOff x="9085333" y="2578137"/>
            <a:chExt cx="1157497" cy="1042560"/>
          </a:xfrm>
          <a:solidFill>
            <a:schemeClr val="bg1"/>
          </a:solidFill>
        </p:grpSpPr>
        <p:sp>
          <p:nvSpPr>
            <p:cNvPr id="24" name="Forme libre 23">
              <a:extLst>
                <a:ext uri="{FF2B5EF4-FFF2-40B4-BE49-F238E27FC236}">
                  <a16:creationId xmlns:a16="http://schemas.microsoft.com/office/drawing/2014/main" id="{98CA7EBE-0782-F8B7-1890-6886D02C5B99}"/>
                </a:ext>
              </a:extLst>
            </p:cNvPr>
            <p:cNvSpPr/>
            <p:nvPr/>
          </p:nvSpPr>
          <p:spPr>
            <a:xfrm>
              <a:off x="9310124" y="2753276"/>
              <a:ext cx="583922" cy="502963"/>
            </a:xfrm>
            <a:custGeom>
              <a:avLst/>
              <a:gdLst>
                <a:gd name="connsiteX0" fmla="*/ 322379 w 583922"/>
                <a:gd name="connsiteY0" fmla="*/ 502963 h 502963"/>
                <a:gd name="connsiteX1" fmla="*/ 512382 w 583922"/>
                <a:gd name="connsiteY1" fmla="*/ 502963 h 502963"/>
                <a:gd name="connsiteX2" fmla="*/ 583922 w 583922"/>
                <a:gd name="connsiteY2" fmla="*/ 379839 h 502963"/>
                <a:gd name="connsiteX3" fmla="*/ 489724 w 583922"/>
                <a:gd name="connsiteY3" fmla="*/ 217685 h 502963"/>
                <a:gd name="connsiteX4" fmla="*/ 458325 w 583922"/>
                <a:gd name="connsiteY4" fmla="*/ 163574 h 502963"/>
                <a:gd name="connsiteX5" fmla="*/ 363413 w 583922"/>
                <a:gd name="connsiteY5" fmla="*/ 0 h 502963"/>
                <a:gd name="connsiteX6" fmla="*/ 220331 w 583922"/>
                <a:gd name="connsiteY6" fmla="*/ 0 h 502963"/>
                <a:gd name="connsiteX7" fmla="*/ 126311 w 583922"/>
                <a:gd name="connsiteY7" fmla="*/ 162155 h 502963"/>
                <a:gd name="connsiteX8" fmla="*/ 94912 w 583922"/>
                <a:gd name="connsiteY8" fmla="*/ 216265 h 502963"/>
                <a:gd name="connsiteX9" fmla="*/ 0 w 583922"/>
                <a:gd name="connsiteY9" fmla="*/ 379839 h 502963"/>
                <a:gd name="connsiteX10" fmla="*/ 71362 w 583922"/>
                <a:gd name="connsiteY10" fmla="*/ 502963 h 502963"/>
                <a:gd name="connsiteX11" fmla="*/ 259759 w 583922"/>
                <a:gd name="connsiteY11" fmla="*/ 502963 h 502963"/>
                <a:gd name="connsiteX12" fmla="*/ 322379 w 583922"/>
                <a:gd name="connsiteY12" fmla="*/ 502963 h 50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922" h="502963">
                  <a:moveTo>
                    <a:pt x="322379" y="502963"/>
                  </a:moveTo>
                  <a:lnTo>
                    <a:pt x="512382" y="502963"/>
                  </a:lnTo>
                  <a:lnTo>
                    <a:pt x="583922" y="379839"/>
                  </a:lnTo>
                  <a:lnTo>
                    <a:pt x="489724" y="217685"/>
                  </a:lnTo>
                  <a:lnTo>
                    <a:pt x="458325" y="163574"/>
                  </a:lnTo>
                  <a:lnTo>
                    <a:pt x="363413" y="0"/>
                  </a:lnTo>
                  <a:lnTo>
                    <a:pt x="220331" y="0"/>
                  </a:lnTo>
                  <a:lnTo>
                    <a:pt x="126311" y="162155"/>
                  </a:lnTo>
                  <a:lnTo>
                    <a:pt x="94912" y="216265"/>
                  </a:lnTo>
                  <a:lnTo>
                    <a:pt x="0" y="379839"/>
                  </a:lnTo>
                  <a:lnTo>
                    <a:pt x="71362" y="502963"/>
                  </a:lnTo>
                  <a:lnTo>
                    <a:pt x="259759" y="502963"/>
                  </a:lnTo>
                  <a:lnTo>
                    <a:pt x="322379" y="502963"/>
                  </a:lnTo>
                  <a:close/>
                </a:path>
              </a:pathLst>
            </a:custGeom>
            <a:grpFill/>
            <a:ln w="17811" cap="flat">
              <a:noFill/>
              <a:prstDash val="solid"/>
              <a:miter/>
            </a:ln>
          </p:spPr>
          <p:txBody>
            <a:bodyPr rtlCol="0" anchor="ctr"/>
            <a:lstStyle/>
            <a:p>
              <a:endParaRPr lang="fr-FR"/>
            </a:p>
          </p:txBody>
        </p:sp>
        <p:grpSp>
          <p:nvGrpSpPr>
            <p:cNvPr id="25" name="Image 32">
              <a:extLst>
                <a:ext uri="{FF2B5EF4-FFF2-40B4-BE49-F238E27FC236}">
                  <a16:creationId xmlns:a16="http://schemas.microsoft.com/office/drawing/2014/main" id="{D9D035CF-AB91-243E-5B75-5EABAF1A73C5}"/>
                </a:ext>
              </a:extLst>
            </p:cNvPr>
            <p:cNvGrpSpPr/>
            <p:nvPr/>
          </p:nvGrpSpPr>
          <p:grpSpPr>
            <a:xfrm>
              <a:off x="9085333" y="2578703"/>
              <a:ext cx="463320" cy="951106"/>
              <a:chOff x="9085333" y="2578703"/>
              <a:chExt cx="463320" cy="951106"/>
            </a:xfrm>
            <a:grpFill/>
          </p:grpSpPr>
          <p:sp>
            <p:nvSpPr>
              <p:cNvPr id="27" name="Forme libre 26">
                <a:extLst>
                  <a:ext uri="{FF2B5EF4-FFF2-40B4-BE49-F238E27FC236}">
                    <a16:creationId xmlns:a16="http://schemas.microsoft.com/office/drawing/2014/main" id="{7EFDE53B-CABB-B888-8E6B-128D8EE04FB2}"/>
                  </a:ext>
                </a:extLst>
              </p:cNvPr>
              <p:cNvSpPr/>
              <p:nvPr/>
            </p:nvSpPr>
            <p:spPr>
              <a:xfrm>
                <a:off x="9085333" y="2578703"/>
                <a:ext cx="463320" cy="951106"/>
              </a:xfrm>
              <a:custGeom>
                <a:avLst/>
                <a:gdLst>
                  <a:gd name="connsiteX0" fmla="*/ 331478 w 463320"/>
                  <a:gd name="connsiteY0" fmla="*/ 0 h 951106"/>
                  <a:gd name="connsiteX1" fmla="*/ 463320 w 463320"/>
                  <a:gd name="connsiteY1" fmla="*/ 131108 h 951106"/>
                  <a:gd name="connsiteX2" fmla="*/ 463320 w 463320"/>
                  <a:gd name="connsiteY2" fmla="*/ 819999 h 951106"/>
                  <a:gd name="connsiteX3" fmla="*/ 331478 w 463320"/>
                  <a:gd name="connsiteY3" fmla="*/ 951106 h 951106"/>
                  <a:gd name="connsiteX4" fmla="*/ 131842 w 463320"/>
                  <a:gd name="connsiteY4" fmla="*/ 951106 h 951106"/>
                  <a:gd name="connsiteX5" fmla="*/ 0 w 463320"/>
                  <a:gd name="connsiteY5" fmla="*/ 819999 h 951106"/>
                  <a:gd name="connsiteX6" fmla="*/ 0 w 463320"/>
                  <a:gd name="connsiteY6" fmla="*/ 131107 h 951106"/>
                  <a:gd name="connsiteX7" fmla="*/ 131842 w 463320"/>
                  <a:gd name="connsiteY7" fmla="*/ 0 h 95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320" h="951106">
                    <a:moveTo>
                      <a:pt x="331478" y="0"/>
                    </a:moveTo>
                    <a:cubicBezTo>
                      <a:pt x="404292" y="0"/>
                      <a:pt x="463320" y="58699"/>
                      <a:pt x="463320" y="131108"/>
                    </a:cubicBezTo>
                    <a:lnTo>
                      <a:pt x="463320" y="819999"/>
                    </a:lnTo>
                    <a:cubicBezTo>
                      <a:pt x="463320" y="892408"/>
                      <a:pt x="404292" y="951106"/>
                      <a:pt x="331478" y="951106"/>
                    </a:cubicBezTo>
                    <a:lnTo>
                      <a:pt x="131842" y="951106"/>
                    </a:lnTo>
                    <a:cubicBezTo>
                      <a:pt x="59028" y="951106"/>
                      <a:pt x="0" y="892408"/>
                      <a:pt x="0" y="819999"/>
                    </a:cubicBezTo>
                    <a:lnTo>
                      <a:pt x="0" y="131107"/>
                    </a:lnTo>
                    <a:cubicBezTo>
                      <a:pt x="0" y="58699"/>
                      <a:pt x="59028" y="0"/>
                      <a:pt x="131842" y="0"/>
                    </a:cubicBezTo>
                    <a:close/>
                  </a:path>
                </a:pathLst>
              </a:custGeom>
              <a:grpFill/>
              <a:ln w="35622" cap="rnd">
                <a:solidFill>
                  <a:srgbClr val="104493"/>
                </a:solidFill>
                <a:prstDash val="solid"/>
                <a:round/>
              </a:ln>
            </p:spPr>
            <p:txBody>
              <a:bodyPr rtlCol="0" anchor="ctr"/>
              <a:lstStyle/>
              <a:p>
                <a:endParaRPr lang="fr-FR"/>
              </a:p>
            </p:txBody>
          </p:sp>
          <p:sp>
            <p:nvSpPr>
              <p:cNvPr id="28" name="Forme libre 27">
                <a:extLst>
                  <a:ext uri="{FF2B5EF4-FFF2-40B4-BE49-F238E27FC236}">
                    <a16:creationId xmlns:a16="http://schemas.microsoft.com/office/drawing/2014/main" id="{D5E1D00F-273D-66DA-52BC-42041755B265}"/>
                  </a:ext>
                </a:extLst>
              </p:cNvPr>
              <p:cNvSpPr/>
              <p:nvPr/>
            </p:nvSpPr>
            <p:spPr>
              <a:xfrm>
                <a:off x="9093539" y="3358607"/>
                <a:ext cx="447263" cy="10644"/>
              </a:xfrm>
              <a:custGeom>
                <a:avLst/>
                <a:gdLst>
                  <a:gd name="connsiteX0" fmla="*/ 0 w 447263"/>
                  <a:gd name="connsiteY0" fmla="*/ 10645 h 10644"/>
                  <a:gd name="connsiteX1" fmla="*/ 447263 w 447263"/>
                  <a:gd name="connsiteY1" fmla="*/ 0 h 10644"/>
                </a:gdLst>
                <a:ahLst/>
                <a:cxnLst>
                  <a:cxn ang="0">
                    <a:pos x="connsiteX0" y="connsiteY0"/>
                  </a:cxn>
                  <a:cxn ang="0">
                    <a:pos x="connsiteX1" y="connsiteY1"/>
                  </a:cxn>
                </a:cxnLst>
                <a:rect l="l" t="t" r="r" b="b"/>
                <a:pathLst>
                  <a:path w="447263" h="10644">
                    <a:moveTo>
                      <a:pt x="0" y="10645"/>
                    </a:moveTo>
                    <a:cubicBezTo>
                      <a:pt x="149147" y="7097"/>
                      <a:pt x="298295" y="3548"/>
                      <a:pt x="447263" y="0"/>
                    </a:cubicBezTo>
                  </a:path>
                </a:pathLst>
              </a:custGeom>
              <a:grpFill/>
              <a:ln w="35622" cap="rnd">
                <a:solidFill>
                  <a:srgbClr val="104493"/>
                </a:solidFill>
                <a:prstDash val="solid"/>
                <a:round/>
              </a:ln>
            </p:spPr>
            <p:txBody>
              <a:bodyPr rtlCol="0" anchor="ctr"/>
              <a:lstStyle/>
              <a:p>
                <a:endParaRPr lang="fr-FR"/>
              </a:p>
            </p:txBody>
          </p:sp>
          <p:sp>
            <p:nvSpPr>
              <p:cNvPr id="29" name="Forme libre 28">
                <a:extLst>
                  <a:ext uri="{FF2B5EF4-FFF2-40B4-BE49-F238E27FC236}">
                    <a16:creationId xmlns:a16="http://schemas.microsoft.com/office/drawing/2014/main" id="{A524A081-056A-2D8C-AFA0-E092AD7AE624}"/>
                  </a:ext>
                </a:extLst>
              </p:cNvPr>
              <p:cNvSpPr/>
              <p:nvPr/>
            </p:nvSpPr>
            <p:spPr>
              <a:xfrm>
                <a:off x="9279973" y="3437378"/>
                <a:ext cx="97231" cy="6209"/>
              </a:xfrm>
              <a:custGeom>
                <a:avLst/>
                <a:gdLst>
                  <a:gd name="connsiteX0" fmla="*/ 0 w 97231"/>
                  <a:gd name="connsiteY0" fmla="*/ 6210 h 6209"/>
                  <a:gd name="connsiteX1" fmla="*/ 97231 w 97231"/>
                  <a:gd name="connsiteY1" fmla="*/ 0 h 6209"/>
                </a:gdLst>
                <a:ahLst/>
                <a:cxnLst>
                  <a:cxn ang="0">
                    <a:pos x="connsiteX0" y="connsiteY0"/>
                  </a:cxn>
                  <a:cxn ang="0">
                    <a:pos x="connsiteX1" y="connsiteY1"/>
                  </a:cxn>
                </a:cxnLst>
                <a:rect l="l" t="t" r="r" b="b"/>
                <a:pathLst>
                  <a:path w="97231" h="6209">
                    <a:moveTo>
                      <a:pt x="0" y="6210"/>
                    </a:moveTo>
                    <a:cubicBezTo>
                      <a:pt x="32470" y="4081"/>
                      <a:pt x="64940" y="2129"/>
                      <a:pt x="97231" y="0"/>
                    </a:cubicBezTo>
                  </a:path>
                </a:pathLst>
              </a:custGeom>
              <a:grpFill/>
              <a:ln w="35622" cap="rnd">
                <a:solidFill>
                  <a:srgbClr val="104493"/>
                </a:solidFill>
                <a:prstDash val="solid"/>
                <a:round/>
              </a:ln>
            </p:spPr>
            <p:txBody>
              <a:bodyPr rtlCol="0" anchor="ctr"/>
              <a:lstStyle/>
              <a:p>
                <a:endParaRPr lang="fr-FR"/>
              </a:p>
            </p:txBody>
          </p:sp>
          <p:sp>
            <p:nvSpPr>
              <p:cNvPr id="30" name="Forme libre 29">
                <a:extLst>
                  <a:ext uri="{FF2B5EF4-FFF2-40B4-BE49-F238E27FC236}">
                    <a16:creationId xmlns:a16="http://schemas.microsoft.com/office/drawing/2014/main" id="{72E69F63-B34E-0205-DE6B-6F853A210B10}"/>
                  </a:ext>
                </a:extLst>
              </p:cNvPr>
              <p:cNvSpPr/>
              <p:nvPr/>
            </p:nvSpPr>
            <p:spPr>
              <a:xfrm>
                <a:off x="9271767" y="2640442"/>
                <a:ext cx="76536" cy="4080"/>
              </a:xfrm>
              <a:custGeom>
                <a:avLst/>
                <a:gdLst>
                  <a:gd name="connsiteX0" fmla="*/ 0 w 76536"/>
                  <a:gd name="connsiteY0" fmla="*/ 4081 h 4080"/>
                  <a:gd name="connsiteX1" fmla="*/ 76536 w 76536"/>
                  <a:gd name="connsiteY1" fmla="*/ 0 h 4080"/>
                </a:gdLst>
                <a:ahLst/>
                <a:cxnLst>
                  <a:cxn ang="0">
                    <a:pos x="connsiteX0" y="connsiteY0"/>
                  </a:cxn>
                  <a:cxn ang="0">
                    <a:pos x="connsiteX1" y="connsiteY1"/>
                  </a:cxn>
                </a:cxnLst>
                <a:rect l="l" t="t" r="r" b="b"/>
                <a:pathLst>
                  <a:path w="76536" h="4080">
                    <a:moveTo>
                      <a:pt x="0" y="4081"/>
                    </a:moveTo>
                    <a:lnTo>
                      <a:pt x="76536" y="0"/>
                    </a:lnTo>
                  </a:path>
                </a:pathLst>
              </a:custGeom>
              <a:grpFill/>
              <a:ln w="35622" cap="rnd">
                <a:solidFill>
                  <a:srgbClr val="104493"/>
                </a:solidFill>
                <a:prstDash val="solid"/>
                <a:round/>
              </a:ln>
            </p:spPr>
            <p:txBody>
              <a:bodyPr rtlCol="0" anchor="ctr"/>
              <a:lstStyle/>
              <a:p>
                <a:endParaRPr lang="fr-FR"/>
              </a:p>
            </p:txBody>
          </p:sp>
          <p:sp>
            <p:nvSpPr>
              <p:cNvPr id="32" name="Forme libre 31">
                <a:extLst>
                  <a:ext uri="{FF2B5EF4-FFF2-40B4-BE49-F238E27FC236}">
                    <a16:creationId xmlns:a16="http://schemas.microsoft.com/office/drawing/2014/main" id="{E1D672FC-E6C2-891B-CB24-407D61C2EFF1}"/>
                  </a:ext>
                </a:extLst>
              </p:cNvPr>
              <p:cNvSpPr/>
              <p:nvPr/>
            </p:nvSpPr>
            <p:spPr>
              <a:xfrm>
                <a:off x="9085333" y="2578703"/>
                <a:ext cx="463320" cy="951106"/>
              </a:xfrm>
              <a:custGeom>
                <a:avLst/>
                <a:gdLst>
                  <a:gd name="connsiteX0" fmla="*/ 331478 w 463320"/>
                  <a:gd name="connsiteY0" fmla="*/ 0 h 951106"/>
                  <a:gd name="connsiteX1" fmla="*/ 463320 w 463320"/>
                  <a:gd name="connsiteY1" fmla="*/ 131108 h 951106"/>
                  <a:gd name="connsiteX2" fmla="*/ 463320 w 463320"/>
                  <a:gd name="connsiteY2" fmla="*/ 819999 h 951106"/>
                  <a:gd name="connsiteX3" fmla="*/ 331478 w 463320"/>
                  <a:gd name="connsiteY3" fmla="*/ 951106 h 951106"/>
                  <a:gd name="connsiteX4" fmla="*/ 131842 w 463320"/>
                  <a:gd name="connsiteY4" fmla="*/ 951106 h 951106"/>
                  <a:gd name="connsiteX5" fmla="*/ 0 w 463320"/>
                  <a:gd name="connsiteY5" fmla="*/ 819999 h 951106"/>
                  <a:gd name="connsiteX6" fmla="*/ 0 w 463320"/>
                  <a:gd name="connsiteY6" fmla="*/ 131107 h 951106"/>
                  <a:gd name="connsiteX7" fmla="*/ 131842 w 463320"/>
                  <a:gd name="connsiteY7" fmla="*/ 0 h 95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320" h="951106">
                    <a:moveTo>
                      <a:pt x="331478" y="0"/>
                    </a:moveTo>
                    <a:cubicBezTo>
                      <a:pt x="404292" y="0"/>
                      <a:pt x="463320" y="58699"/>
                      <a:pt x="463320" y="131108"/>
                    </a:cubicBezTo>
                    <a:lnTo>
                      <a:pt x="463320" y="819999"/>
                    </a:lnTo>
                    <a:cubicBezTo>
                      <a:pt x="463320" y="892408"/>
                      <a:pt x="404292" y="951106"/>
                      <a:pt x="331478" y="951106"/>
                    </a:cubicBezTo>
                    <a:lnTo>
                      <a:pt x="131842" y="951106"/>
                    </a:lnTo>
                    <a:cubicBezTo>
                      <a:pt x="59028" y="951106"/>
                      <a:pt x="0" y="892408"/>
                      <a:pt x="0" y="819999"/>
                    </a:cubicBezTo>
                    <a:lnTo>
                      <a:pt x="0" y="131107"/>
                    </a:lnTo>
                    <a:cubicBezTo>
                      <a:pt x="0" y="58699"/>
                      <a:pt x="59028" y="0"/>
                      <a:pt x="131842" y="0"/>
                    </a:cubicBezTo>
                    <a:close/>
                  </a:path>
                </a:pathLst>
              </a:custGeom>
              <a:grpFill/>
              <a:ln w="35622" cap="rnd">
                <a:solidFill>
                  <a:srgbClr val="104493"/>
                </a:solidFill>
                <a:prstDash val="solid"/>
                <a:round/>
              </a:ln>
            </p:spPr>
            <p:txBody>
              <a:bodyPr rtlCol="0" anchor="ctr"/>
              <a:lstStyle/>
              <a:p>
                <a:endParaRPr lang="fr-FR"/>
              </a:p>
            </p:txBody>
          </p:sp>
          <p:sp>
            <p:nvSpPr>
              <p:cNvPr id="34" name="Forme libre 33">
                <a:extLst>
                  <a:ext uri="{FF2B5EF4-FFF2-40B4-BE49-F238E27FC236}">
                    <a16:creationId xmlns:a16="http://schemas.microsoft.com/office/drawing/2014/main" id="{2D013F6D-0F09-35B1-6DE8-6208D8A05766}"/>
                  </a:ext>
                </a:extLst>
              </p:cNvPr>
              <p:cNvSpPr/>
              <p:nvPr/>
            </p:nvSpPr>
            <p:spPr>
              <a:xfrm>
                <a:off x="9093539" y="3358607"/>
                <a:ext cx="447263" cy="10644"/>
              </a:xfrm>
              <a:custGeom>
                <a:avLst/>
                <a:gdLst>
                  <a:gd name="connsiteX0" fmla="*/ 0 w 447263"/>
                  <a:gd name="connsiteY0" fmla="*/ 10645 h 10644"/>
                  <a:gd name="connsiteX1" fmla="*/ 447263 w 447263"/>
                  <a:gd name="connsiteY1" fmla="*/ 0 h 10644"/>
                </a:gdLst>
                <a:ahLst/>
                <a:cxnLst>
                  <a:cxn ang="0">
                    <a:pos x="connsiteX0" y="connsiteY0"/>
                  </a:cxn>
                  <a:cxn ang="0">
                    <a:pos x="connsiteX1" y="connsiteY1"/>
                  </a:cxn>
                </a:cxnLst>
                <a:rect l="l" t="t" r="r" b="b"/>
                <a:pathLst>
                  <a:path w="447263" h="10644">
                    <a:moveTo>
                      <a:pt x="0" y="10645"/>
                    </a:moveTo>
                    <a:cubicBezTo>
                      <a:pt x="149147" y="7097"/>
                      <a:pt x="298295" y="3548"/>
                      <a:pt x="447263" y="0"/>
                    </a:cubicBezTo>
                  </a:path>
                </a:pathLst>
              </a:custGeom>
              <a:grpFill/>
              <a:ln w="35622" cap="rnd">
                <a:solidFill>
                  <a:srgbClr val="104493"/>
                </a:solidFill>
                <a:prstDash val="solid"/>
                <a:round/>
              </a:ln>
            </p:spPr>
            <p:txBody>
              <a:bodyPr rtlCol="0" anchor="ctr"/>
              <a:lstStyle/>
              <a:p>
                <a:endParaRPr lang="fr-FR"/>
              </a:p>
            </p:txBody>
          </p:sp>
          <p:sp>
            <p:nvSpPr>
              <p:cNvPr id="35" name="Forme libre 34">
                <a:extLst>
                  <a:ext uri="{FF2B5EF4-FFF2-40B4-BE49-F238E27FC236}">
                    <a16:creationId xmlns:a16="http://schemas.microsoft.com/office/drawing/2014/main" id="{2725AC88-6FD1-3B95-B44B-C86D93B65DE6}"/>
                  </a:ext>
                </a:extLst>
              </p:cNvPr>
              <p:cNvSpPr/>
              <p:nvPr/>
            </p:nvSpPr>
            <p:spPr>
              <a:xfrm>
                <a:off x="9279973" y="3437378"/>
                <a:ext cx="97231" cy="6209"/>
              </a:xfrm>
              <a:custGeom>
                <a:avLst/>
                <a:gdLst>
                  <a:gd name="connsiteX0" fmla="*/ 0 w 97231"/>
                  <a:gd name="connsiteY0" fmla="*/ 6210 h 6209"/>
                  <a:gd name="connsiteX1" fmla="*/ 97231 w 97231"/>
                  <a:gd name="connsiteY1" fmla="*/ 0 h 6209"/>
                </a:gdLst>
                <a:ahLst/>
                <a:cxnLst>
                  <a:cxn ang="0">
                    <a:pos x="connsiteX0" y="connsiteY0"/>
                  </a:cxn>
                  <a:cxn ang="0">
                    <a:pos x="connsiteX1" y="connsiteY1"/>
                  </a:cxn>
                </a:cxnLst>
                <a:rect l="l" t="t" r="r" b="b"/>
                <a:pathLst>
                  <a:path w="97231" h="6209">
                    <a:moveTo>
                      <a:pt x="0" y="6210"/>
                    </a:moveTo>
                    <a:cubicBezTo>
                      <a:pt x="32470" y="4081"/>
                      <a:pt x="64940" y="2129"/>
                      <a:pt x="97231" y="0"/>
                    </a:cubicBezTo>
                  </a:path>
                </a:pathLst>
              </a:custGeom>
              <a:grpFill/>
              <a:ln w="35622" cap="rnd">
                <a:solidFill>
                  <a:srgbClr val="104493"/>
                </a:solidFill>
                <a:prstDash val="solid"/>
                <a:round/>
              </a:ln>
            </p:spPr>
            <p:txBody>
              <a:bodyPr rtlCol="0" anchor="ctr"/>
              <a:lstStyle/>
              <a:p>
                <a:endParaRPr lang="fr-FR"/>
              </a:p>
            </p:txBody>
          </p:sp>
          <p:sp>
            <p:nvSpPr>
              <p:cNvPr id="36" name="Forme libre 35">
                <a:extLst>
                  <a:ext uri="{FF2B5EF4-FFF2-40B4-BE49-F238E27FC236}">
                    <a16:creationId xmlns:a16="http://schemas.microsoft.com/office/drawing/2014/main" id="{9E3C26B4-0A15-1434-AEF4-8BEABEBE5EDE}"/>
                  </a:ext>
                </a:extLst>
              </p:cNvPr>
              <p:cNvSpPr/>
              <p:nvPr/>
            </p:nvSpPr>
            <p:spPr>
              <a:xfrm>
                <a:off x="9271767" y="2640442"/>
                <a:ext cx="76536" cy="4080"/>
              </a:xfrm>
              <a:custGeom>
                <a:avLst/>
                <a:gdLst>
                  <a:gd name="connsiteX0" fmla="*/ 0 w 76536"/>
                  <a:gd name="connsiteY0" fmla="*/ 4081 h 4080"/>
                  <a:gd name="connsiteX1" fmla="*/ 76536 w 76536"/>
                  <a:gd name="connsiteY1" fmla="*/ 0 h 4080"/>
                </a:gdLst>
                <a:ahLst/>
                <a:cxnLst>
                  <a:cxn ang="0">
                    <a:pos x="connsiteX0" y="connsiteY0"/>
                  </a:cxn>
                  <a:cxn ang="0">
                    <a:pos x="connsiteX1" y="connsiteY1"/>
                  </a:cxn>
                </a:cxnLst>
                <a:rect l="l" t="t" r="r" b="b"/>
                <a:pathLst>
                  <a:path w="76536" h="4080">
                    <a:moveTo>
                      <a:pt x="0" y="4081"/>
                    </a:moveTo>
                    <a:lnTo>
                      <a:pt x="76536" y="0"/>
                    </a:lnTo>
                  </a:path>
                </a:pathLst>
              </a:custGeom>
              <a:grpFill/>
              <a:ln w="35622" cap="rnd">
                <a:solidFill>
                  <a:srgbClr val="104493"/>
                </a:solidFill>
                <a:prstDash val="solid"/>
                <a:round/>
              </a:ln>
            </p:spPr>
            <p:txBody>
              <a:bodyPr rtlCol="0" anchor="ctr"/>
              <a:lstStyle/>
              <a:p>
                <a:endParaRPr lang="fr-FR"/>
              </a:p>
            </p:txBody>
          </p:sp>
        </p:grpSp>
        <p:grpSp>
          <p:nvGrpSpPr>
            <p:cNvPr id="37" name="Image 32">
              <a:extLst>
                <a:ext uri="{FF2B5EF4-FFF2-40B4-BE49-F238E27FC236}">
                  <a16:creationId xmlns:a16="http://schemas.microsoft.com/office/drawing/2014/main" id="{3A28D2B8-960D-6F40-A150-A4D7FC065056}"/>
                </a:ext>
              </a:extLst>
            </p:cNvPr>
            <p:cNvGrpSpPr/>
            <p:nvPr/>
          </p:nvGrpSpPr>
          <p:grpSpPr>
            <a:xfrm>
              <a:off x="9692563" y="3117660"/>
              <a:ext cx="550267" cy="503037"/>
              <a:chOff x="9692563" y="3117660"/>
              <a:chExt cx="550267" cy="503037"/>
            </a:xfrm>
            <a:grpFill/>
          </p:grpSpPr>
          <p:sp>
            <p:nvSpPr>
              <p:cNvPr id="38" name="Forme libre 37">
                <a:extLst>
                  <a:ext uri="{FF2B5EF4-FFF2-40B4-BE49-F238E27FC236}">
                    <a16:creationId xmlns:a16="http://schemas.microsoft.com/office/drawing/2014/main" id="{A0A2F49E-CFA9-463E-95CA-E917660A54F0}"/>
                  </a:ext>
                </a:extLst>
              </p:cNvPr>
              <p:cNvSpPr/>
              <p:nvPr/>
            </p:nvSpPr>
            <p:spPr>
              <a:xfrm>
                <a:off x="9692563" y="3117660"/>
                <a:ext cx="544379" cy="386602"/>
              </a:xfrm>
              <a:custGeom>
                <a:avLst/>
                <a:gdLst>
                  <a:gd name="connsiteX0" fmla="*/ 544380 w 544379"/>
                  <a:gd name="connsiteY0" fmla="*/ 201561 h 386602"/>
                  <a:gd name="connsiteX1" fmla="*/ 182751 w 544379"/>
                  <a:gd name="connsiteY1" fmla="*/ 14569 h 386602"/>
                  <a:gd name="connsiteX2" fmla="*/ 21472 w 544379"/>
                  <a:gd name="connsiteY2" fmla="*/ 386602 h 386602"/>
                </a:gdLst>
                <a:ahLst/>
                <a:cxnLst>
                  <a:cxn ang="0">
                    <a:pos x="connsiteX0" y="connsiteY0"/>
                  </a:cxn>
                  <a:cxn ang="0">
                    <a:pos x="connsiteX1" y="connsiteY1"/>
                  </a:cxn>
                  <a:cxn ang="0">
                    <a:pos x="connsiteX2" y="connsiteY2"/>
                  </a:cxn>
                </a:cxnLst>
                <a:rect l="l" t="t" r="r" b="b"/>
                <a:pathLst>
                  <a:path w="544379" h="386602">
                    <a:moveTo>
                      <a:pt x="544380" y="201561"/>
                    </a:moveTo>
                    <a:cubicBezTo>
                      <a:pt x="491393" y="48100"/>
                      <a:pt x="329579" y="-35639"/>
                      <a:pt x="182751" y="14569"/>
                    </a:cubicBezTo>
                    <a:cubicBezTo>
                      <a:pt x="35923" y="64599"/>
                      <a:pt x="-40078" y="229592"/>
                      <a:pt x="21472" y="386602"/>
                    </a:cubicBezTo>
                  </a:path>
                </a:pathLst>
              </a:custGeom>
              <a:grpFill/>
              <a:ln w="35622" cap="rnd">
                <a:solidFill>
                  <a:srgbClr val="104493"/>
                </a:solidFill>
                <a:prstDash val="solid"/>
                <a:round/>
              </a:ln>
            </p:spPr>
            <p:txBody>
              <a:bodyPr rtlCol="0" anchor="ctr"/>
              <a:lstStyle/>
              <a:p>
                <a:endParaRPr lang="fr-FR"/>
              </a:p>
            </p:txBody>
          </p:sp>
          <p:grpSp>
            <p:nvGrpSpPr>
              <p:cNvPr id="39" name="Image 32">
                <a:extLst>
                  <a:ext uri="{FF2B5EF4-FFF2-40B4-BE49-F238E27FC236}">
                    <a16:creationId xmlns:a16="http://schemas.microsoft.com/office/drawing/2014/main" id="{0250532F-637E-EB92-2BF4-C442B3A93865}"/>
                  </a:ext>
                </a:extLst>
              </p:cNvPr>
              <p:cNvGrpSpPr/>
              <p:nvPr/>
            </p:nvGrpSpPr>
            <p:grpSpPr>
              <a:xfrm>
                <a:off x="9719565" y="3142696"/>
                <a:ext cx="523264" cy="478001"/>
                <a:chOff x="9719565" y="3142696"/>
                <a:chExt cx="523264" cy="478001"/>
              </a:xfrm>
              <a:grpFill/>
            </p:grpSpPr>
            <p:sp>
              <p:nvSpPr>
                <p:cNvPr id="40" name="Forme libre 39">
                  <a:extLst>
                    <a:ext uri="{FF2B5EF4-FFF2-40B4-BE49-F238E27FC236}">
                      <a16:creationId xmlns:a16="http://schemas.microsoft.com/office/drawing/2014/main" id="{E2BC7670-FAE3-4E22-0594-18A711970F45}"/>
                    </a:ext>
                  </a:extLst>
                </p:cNvPr>
                <p:cNvSpPr/>
                <p:nvPr/>
              </p:nvSpPr>
              <p:spPr>
                <a:xfrm>
                  <a:off x="9833153" y="3142696"/>
                  <a:ext cx="207008" cy="289181"/>
                </a:xfrm>
                <a:custGeom>
                  <a:avLst/>
                  <a:gdLst>
                    <a:gd name="connsiteX0" fmla="*/ 21466 w 207008"/>
                    <a:gd name="connsiteY0" fmla="*/ 289182 h 289181"/>
                    <a:gd name="connsiteX1" fmla="*/ 39307 w 207008"/>
                    <a:gd name="connsiteY1" fmla="*/ 0 h 289181"/>
                    <a:gd name="connsiteX2" fmla="*/ 207008 w 207008"/>
                    <a:gd name="connsiteY2" fmla="*/ 212185 h 289181"/>
                  </a:gdLst>
                  <a:ahLst/>
                  <a:cxnLst>
                    <a:cxn ang="0">
                      <a:pos x="connsiteX0" y="connsiteY0"/>
                    </a:cxn>
                    <a:cxn ang="0">
                      <a:pos x="connsiteX1" y="connsiteY1"/>
                    </a:cxn>
                    <a:cxn ang="0">
                      <a:pos x="connsiteX2" y="connsiteY2"/>
                    </a:cxn>
                  </a:cxnLst>
                  <a:rect l="l" t="t" r="r" b="b"/>
                  <a:pathLst>
                    <a:path w="207008" h="289181">
                      <a:moveTo>
                        <a:pt x="21466" y="289182"/>
                      </a:moveTo>
                      <a:cubicBezTo>
                        <a:pt x="-12788" y="194266"/>
                        <a:pt x="-5473" y="85690"/>
                        <a:pt x="39307" y="0"/>
                      </a:cubicBezTo>
                      <a:cubicBezTo>
                        <a:pt x="110134" y="55885"/>
                        <a:pt x="168294" y="129333"/>
                        <a:pt x="207008" y="212185"/>
                      </a:cubicBezTo>
                    </a:path>
                  </a:pathLst>
                </a:custGeom>
                <a:grpFill/>
                <a:ln w="35622" cap="rnd">
                  <a:solidFill>
                    <a:srgbClr val="104493"/>
                  </a:solidFill>
                  <a:prstDash val="solid"/>
                  <a:round/>
                </a:ln>
              </p:spPr>
              <p:txBody>
                <a:bodyPr rtlCol="0" anchor="ctr"/>
                <a:lstStyle/>
                <a:p>
                  <a:endParaRPr lang="fr-FR"/>
                </a:p>
              </p:txBody>
            </p:sp>
            <p:sp>
              <p:nvSpPr>
                <p:cNvPr id="41" name="Forme libre 40">
                  <a:extLst>
                    <a:ext uri="{FF2B5EF4-FFF2-40B4-BE49-F238E27FC236}">
                      <a16:creationId xmlns:a16="http://schemas.microsoft.com/office/drawing/2014/main" id="{5343F98E-3113-866C-8AB8-3C65942D9753}"/>
                    </a:ext>
                  </a:extLst>
                </p:cNvPr>
                <p:cNvSpPr/>
                <p:nvPr/>
              </p:nvSpPr>
              <p:spPr>
                <a:xfrm>
                  <a:off x="9719565" y="3301729"/>
                  <a:ext cx="523264" cy="213355"/>
                </a:xfrm>
                <a:custGeom>
                  <a:avLst/>
                  <a:gdLst>
                    <a:gd name="connsiteX0" fmla="*/ 0 w 523264"/>
                    <a:gd name="connsiteY0" fmla="*/ 213355 h 213355"/>
                    <a:gd name="connsiteX1" fmla="*/ 144152 w 523264"/>
                    <a:gd name="connsiteY1" fmla="*/ 133342 h 213355"/>
                    <a:gd name="connsiteX2" fmla="*/ 320417 w 523264"/>
                    <a:gd name="connsiteY2" fmla="*/ 60248 h 213355"/>
                    <a:gd name="connsiteX3" fmla="*/ 523264 w 523264"/>
                    <a:gd name="connsiteY3" fmla="*/ 27604 h 213355"/>
                  </a:gdLst>
                  <a:ahLst/>
                  <a:cxnLst>
                    <a:cxn ang="0">
                      <a:pos x="connsiteX0" y="connsiteY0"/>
                    </a:cxn>
                    <a:cxn ang="0">
                      <a:pos x="connsiteX1" y="connsiteY1"/>
                    </a:cxn>
                    <a:cxn ang="0">
                      <a:pos x="connsiteX2" y="connsiteY2"/>
                    </a:cxn>
                    <a:cxn ang="0">
                      <a:pos x="connsiteX3" y="connsiteY3"/>
                    </a:cxn>
                  </a:cxnLst>
                  <a:rect l="l" t="t" r="r" b="b"/>
                  <a:pathLst>
                    <a:path w="523264" h="213355">
                      <a:moveTo>
                        <a:pt x="0" y="213355"/>
                      </a:moveTo>
                      <a:cubicBezTo>
                        <a:pt x="21944" y="156761"/>
                        <a:pt x="85278" y="121633"/>
                        <a:pt x="144152" y="133342"/>
                      </a:cubicBezTo>
                      <a:cubicBezTo>
                        <a:pt x="181796" y="76570"/>
                        <a:pt x="253693" y="46765"/>
                        <a:pt x="320417" y="60248"/>
                      </a:cubicBezTo>
                      <a:cubicBezTo>
                        <a:pt x="363056" y="-4152"/>
                        <a:pt x="460465" y="-19942"/>
                        <a:pt x="523264" y="27604"/>
                      </a:cubicBezTo>
                    </a:path>
                  </a:pathLst>
                </a:custGeom>
                <a:grpFill/>
                <a:ln w="35622" cap="rnd">
                  <a:solidFill>
                    <a:srgbClr val="104493"/>
                  </a:solidFill>
                  <a:prstDash val="solid"/>
                  <a:round/>
                </a:ln>
              </p:spPr>
              <p:txBody>
                <a:bodyPr rtlCol="0" anchor="ctr"/>
                <a:lstStyle/>
                <a:p>
                  <a:endParaRPr lang="fr-FR"/>
                </a:p>
              </p:txBody>
            </p:sp>
            <p:sp>
              <p:nvSpPr>
                <p:cNvPr id="42" name="Forme libre 41">
                  <a:extLst>
                    <a:ext uri="{FF2B5EF4-FFF2-40B4-BE49-F238E27FC236}">
                      <a16:creationId xmlns:a16="http://schemas.microsoft.com/office/drawing/2014/main" id="{D4740FBE-25F4-368C-93E9-D649F97D0CCB}"/>
                    </a:ext>
                  </a:extLst>
                </p:cNvPr>
                <p:cNvSpPr/>
                <p:nvPr/>
              </p:nvSpPr>
              <p:spPr>
                <a:xfrm>
                  <a:off x="9950423" y="3377058"/>
                  <a:ext cx="142367" cy="243639"/>
                </a:xfrm>
                <a:custGeom>
                  <a:avLst/>
                  <a:gdLst>
                    <a:gd name="connsiteX0" fmla="*/ 0 w 142367"/>
                    <a:gd name="connsiteY0" fmla="*/ 0 h 243639"/>
                    <a:gd name="connsiteX1" fmla="*/ 67616 w 142367"/>
                    <a:gd name="connsiteY1" fmla="*/ 196040 h 243639"/>
                    <a:gd name="connsiteX2" fmla="*/ 83672 w 142367"/>
                    <a:gd name="connsiteY2" fmla="*/ 229394 h 243639"/>
                    <a:gd name="connsiteX3" fmla="*/ 115429 w 142367"/>
                    <a:gd name="connsiteY3" fmla="*/ 243055 h 243639"/>
                    <a:gd name="connsiteX4" fmla="*/ 142368 w 142367"/>
                    <a:gd name="connsiteY4" fmla="*/ 207927 h 243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67" h="243639">
                      <a:moveTo>
                        <a:pt x="0" y="0"/>
                      </a:moveTo>
                      <a:cubicBezTo>
                        <a:pt x="22479" y="65288"/>
                        <a:pt x="45137" y="130753"/>
                        <a:pt x="67616" y="196040"/>
                      </a:cubicBezTo>
                      <a:cubicBezTo>
                        <a:pt x="71719" y="207750"/>
                        <a:pt x="75822" y="219814"/>
                        <a:pt x="83672" y="229394"/>
                      </a:cubicBezTo>
                      <a:cubicBezTo>
                        <a:pt x="91522" y="238974"/>
                        <a:pt x="103832" y="245716"/>
                        <a:pt x="115429" y="243055"/>
                      </a:cubicBezTo>
                      <a:cubicBezTo>
                        <a:pt x="130415" y="239684"/>
                        <a:pt x="138265" y="223007"/>
                        <a:pt x="142368" y="207927"/>
                      </a:cubicBezTo>
                    </a:path>
                  </a:pathLst>
                </a:custGeom>
                <a:grpFill/>
                <a:ln w="35622" cap="rnd">
                  <a:solidFill>
                    <a:srgbClr val="104493"/>
                  </a:solidFill>
                  <a:prstDash val="solid"/>
                  <a:round/>
                </a:ln>
              </p:spPr>
              <p:txBody>
                <a:bodyPr rtlCol="0" anchor="ctr"/>
                <a:lstStyle/>
                <a:p>
                  <a:endParaRPr lang="fr-FR"/>
                </a:p>
              </p:txBody>
            </p:sp>
          </p:grpSp>
        </p:grpSp>
        <p:grpSp>
          <p:nvGrpSpPr>
            <p:cNvPr id="43" name="Image 32">
              <a:extLst>
                <a:ext uri="{FF2B5EF4-FFF2-40B4-BE49-F238E27FC236}">
                  <a16:creationId xmlns:a16="http://schemas.microsoft.com/office/drawing/2014/main" id="{2A1A06D3-20AB-E294-F46C-27328068B0B0}"/>
                </a:ext>
              </a:extLst>
            </p:cNvPr>
            <p:cNvGrpSpPr/>
            <p:nvPr/>
          </p:nvGrpSpPr>
          <p:grpSpPr>
            <a:xfrm>
              <a:off x="9377171" y="2578137"/>
              <a:ext cx="702279" cy="563624"/>
              <a:chOff x="9377171" y="2578137"/>
              <a:chExt cx="702279" cy="563624"/>
            </a:xfrm>
            <a:grpFill/>
          </p:grpSpPr>
          <p:sp>
            <p:nvSpPr>
              <p:cNvPr id="44" name="Forme libre 43">
                <a:extLst>
                  <a:ext uri="{FF2B5EF4-FFF2-40B4-BE49-F238E27FC236}">
                    <a16:creationId xmlns:a16="http://schemas.microsoft.com/office/drawing/2014/main" id="{CAFC1139-D013-33AF-7A80-D7A883F92099}"/>
                  </a:ext>
                </a:extLst>
              </p:cNvPr>
              <p:cNvSpPr/>
              <p:nvPr/>
            </p:nvSpPr>
            <p:spPr>
              <a:xfrm>
                <a:off x="9377171" y="2578137"/>
                <a:ext cx="517589" cy="489513"/>
              </a:xfrm>
              <a:custGeom>
                <a:avLst/>
                <a:gdLst>
                  <a:gd name="connsiteX0" fmla="*/ 517589 w 517589"/>
                  <a:gd name="connsiteY0" fmla="*/ 114110 h 489513"/>
                  <a:gd name="connsiteX1" fmla="*/ 470133 w 517589"/>
                  <a:gd name="connsiteY1" fmla="*/ 43322 h 489513"/>
                  <a:gd name="connsiteX2" fmla="*/ 334545 w 517589"/>
                  <a:gd name="connsiteY2" fmla="*/ 16356 h 489513"/>
                  <a:gd name="connsiteX3" fmla="*/ 43565 w 517589"/>
                  <a:gd name="connsiteY3" fmla="*/ 209025 h 489513"/>
                  <a:gd name="connsiteX4" fmla="*/ 16447 w 517589"/>
                  <a:gd name="connsiteY4" fmla="*/ 343858 h 489513"/>
                  <a:gd name="connsiteX5" fmla="*/ 113857 w 517589"/>
                  <a:gd name="connsiteY5" fmla="*/ 489514 h 489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589" h="489513">
                    <a:moveTo>
                      <a:pt x="517589" y="114110"/>
                    </a:moveTo>
                    <a:lnTo>
                      <a:pt x="470133" y="43322"/>
                    </a:lnTo>
                    <a:cubicBezTo>
                      <a:pt x="440161" y="-1386"/>
                      <a:pt x="379503" y="-13450"/>
                      <a:pt x="334545" y="16356"/>
                    </a:cubicBezTo>
                    <a:lnTo>
                      <a:pt x="43565" y="209025"/>
                    </a:lnTo>
                    <a:cubicBezTo>
                      <a:pt x="-1393" y="238830"/>
                      <a:pt x="-13525" y="299151"/>
                      <a:pt x="16447" y="343858"/>
                    </a:cubicBezTo>
                    <a:lnTo>
                      <a:pt x="113857" y="489514"/>
                    </a:lnTo>
                  </a:path>
                </a:pathLst>
              </a:custGeom>
              <a:grpFill/>
              <a:ln w="35622" cap="rnd">
                <a:solidFill>
                  <a:srgbClr val="104493"/>
                </a:solidFill>
                <a:prstDash val="solid"/>
                <a:round/>
              </a:ln>
            </p:spPr>
            <p:txBody>
              <a:bodyPr rtlCol="0" anchor="ctr"/>
              <a:lstStyle/>
              <a:p>
                <a:endParaRPr lang="fr-FR"/>
              </a:p>
            </p:txBody>
          </p:sp>
          <p:grpSp>
            <p:nvGrpSpPr>
              <p:cNvPr id="45" name="Image 32">
                <a:extLst>
                  <a:ext uri="{FF2B5EF4-FFF2-40B4-BE49-F238E27FC236}">
                    <a16:creationId xmlns:a16="http://schemas.microsoft.com/office/drawing/2014/main" id="{6587D328-0669-5380-FE6F-55F949881F87}"/>
                  </a:ext>
                </a:extLst>
              </p:cNvPr>
              <p:cNvGrpSpPr/>
              <p:nvPr/>
            </p:nvGrpSpPr>
            <p:grpSpPr>
              <a:xfrm>
                <a:off x="9470114" y="2669880"/>
                <a:ext cx="609336" cy="471881"/>
                <a:chOff x="9470114" y="2669880"/>
                <a:chExt cx="609336" cy="471881"/>
              </a:xfrm>
              <a:grpFill/>
            </p:grpSpPr>
            <p:sp>
              <p:nvSpPr>
                <p:cNvPr id="46" name="Forme libre 45">
                  <a:extLst>
                    <a:ext uri="{FF2B5EF4-FFF2-40B4-BE49-F238E27FC236}">
                      <a16:creationId xmlns:a16="http://schemas.microsoft.com/office/drawing/2014/main" id="{73E5044E-5322-4098-5B4D-43903FD84A4A}"/>
                    </a:ext>
                  </a:extLst>
                </p:cNvPr>
                <p:cNvSpPr/>
                <p:nvPr/>
              </p:nvSpPr>
              <p:spPr>
                <a:xfrm rot="-703800">
                  <a:off x="9502178" y="2721135"/>
                  <a:ext cx="545208" cy="369371"/>
                </a:xfrm>
                <a:custGeom>
                  <a:avLst/>
                  <a:gdLst>
                    <a:gd name="connsiteX0" fmla="*/ 447442 w 545208"/>
                    <a:gd name="connsiteY0" fmla="*/ 0 h 369371"/>
                    <a:gd name="connsiteX1" fmla="*/ 545208 w 545208"/>
                    <a:gd name="connsiteY1" fmla="*/ 97222 h 369371"/>
                    <a:gd name="connsiteX2" fmla="*/ 545208 w 545208"/>
                    <a:gd name="connsiteY2" fmla="*/ 272150 h 369371"/>
                    <a:gd name="connsiteX3" fmla="*/ 447442 w 545208"/>
                    <a:gd name="connsiteY3" fmla="*/ 369372 h 369371"/>
                    <a:gd name="connsiteX4" fmla="*/ 97766 w 545208"/>
                    <a:gd name="connsiteY4" fmla="*/ 369372 h 369371"/>
                    <a:gd name="connsiteX5" fmla="*/ 0 w 545208"/>
                    <a:gd name="connsiteY5" fmla="*/ 272150 h 369371"/>
                    <a:gd name="connsiteX6" fmla="*/ 0 w 545208"/>
                    <a:gd name="connsiteY6" fmla="*/ 97222 h 369371"/>
                    <a:gd name="connsiteX7" fmla="*/ 97766 w 545208"/>
                    <a:gd name="connsiteY7" fmla="*/ 0 h 36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208" h="369371">
                      <a:moveTo>
                        <a:pt x="447442" y="0"/>
                      </a:moveTo>
                      <a:cubicBezTo>
                        <a:pt x="501437" y="0"/>
                        <a:pt x="545208" y="43528"/>
                        <a:pt x="545208" y="97222"/>
                      </a:cubicBezTo>
                      <a:lnTo>
                        <a:pt x="545208" y="272150"/>
                      </a:lnTo>
                      <a:cubicBezTo>
                        <a:pt x="545208" y="325844"/>
                        <a:pt x="501437" y="369372"/>
                        <a:pt x="447442" y="369372"/>
                      </a:cubicBezTo>
                      <a:lnTo>
                        <a:pt x="97766" y="369372"/>
                      </a:lnTo>
                      <a:cubicBezTo>
                        <a:pt x="43772" y="369372"/>
                        <a:pt x="0" y="325844"/>
                        <a:pt x="0" y="272150"/>
                      </a:cubicBezTo>
                      <a:lnTo>
                        <a:pt x="0" y="97222"/>
                      </a:lnTo>
                      <a:cubicBezTo>
                        <a:pt x="0" y="43528"/>
                        <a:pt x="43772" y="0"/>
                        <a:pt x="97766" y="0"/>
                      </a:cubicBezTo>
                      <a:close/>
                    </a:path>
                  </a:pathLst>
                </a:custGeom>
                <a:grpFill/>
                <a:ln w="35622" cap="rnd">
                  <a:solidFill>
                    <a:srgbClr val="104493"/>
                  </a:solidFill>
                  <a:prstDash val="solid"/>
                  <a:round/>
                </a:ln>
              </p:spPr>
              <p:txBody>
                <a:bodyPr rtlCol="0" anchor="ctr"/>
                <a:lstStyle/>
                <a:p>
                  <a:endParaRPr lang="fr-FR"/>
                </a:p>
              </p:txBody>
            </p:sp>
            <p:sp>
              <p:nvSpPr>
                <p:cNvPr id="47" name="Forme libre 46">
                  <a:extLst>
                    <a:ext uri="{FF2B5EF4-FFF2-40B4-BE49-F238E27FC236}">
                      <a16:creationId xmlns:a16="http://schemas.microsoft.com/office/drawing/2014/main" id="{DB723521-F939-1C8B-0A76-9A3EBAD2AE89}"/>
                    </a:ext>
                  </a:extLst>
                </p:cNvPr>
                <p:cNvSpPr/>
                <p:nvPr/>
              </p:nvSpPr>
              <p:spPr>
                <a:xfrm>
                  <a:off x="9593076" y="2939737"/>
                  <a:ext cx="233890" cy="43998"/>
                </a:xfrm>
                <a:custGeom>
                  <a:avLst/>
                  <a:gdLst>
                    <a:gd name="connsiteX0" fmla="*/ 0 w 233890"/>
                    <a:gd name="connsiteY0" fmla="*/ 43998 h 43998"/>
                    <a:gd name="connsiteX1" fmla="*/ 233890 w 233890"/>
                    <a:gd name="connsiteY1" fmla="*/ 0 h 43998"/>
                  </a:gdLst>
                  <a:ahLst/>
                  <a:cxnLst>
                    <a:cxn ang="0">
                      <a:pos x="connsiteX0" y="connsiteY0"/>
                    </a:cxn>
                    <a:cxn ang="0">
                      <a:pos x="connsiteX1" y="connsiteY1"/>
                    </a:cxn>
                  </a:cxnLst>
                  <a:rect l="l" t="t" r="r" b="b"/>
                  <a:pathLst>
                    <a:path w="233890" h="43998">
                      <a:moveTo>
                        <a:pt x="0" y="43998"/>
                      </a:moveTo>
                      <a:cubicBezTo>
                        <a:pt x="77963" y="29273"/>
                        <a:pt x="155927" y="14725"/>
                        <a:pt x="233890" y="0"/>
                      </a:cubicBezTo>
                    </a:path>
                  </a:pathLst>
                </a:custGeom>
                <a:grpFill/>
                <a:ln w="35622" cap="rnd">
                  <a:solidFill>
                    <a:srgbClr val="104493"/>
                  </a:solidFill>
                  <a:prstDash val="solid"/>
                  <a:round/>
                </a:ln>
              </p:spPr>
              <p:txBody>
                <a:bodyPr rtlCol="0" anchor="ctr"/>
                <a:lstStyle/>
                <a:p>
                  <a:endParaRPr lang="fr-FR"/>
                </a:p>
              </p:txBody>
            </p:sp>
            <p:sp>
              <p:nvSpPr>
                <p:cNvPr id="48" name="Forme libre 47">
                  <a:extLst>
                    <a:ext uri="{FF2B5EF4-FFF2-40B4-BE49-F238E27FC236}">
                      <a16:creationId xmlns:a16="http://schemas.microsoft.com/office/drawing/2014/main" id="{9E60BF2D-1B3B-149C-A5CE-13CC9AD18F76}"/>
                    </a:ext>
                  </a:extLst>
                </p:cNvPr>
                <p:cNvSpPr/>
                <p:nvPr/>
              </p:nvSpPr>
              <p:spPr>
                <a:xfrm>
                  <a:off x="9811801" y="2980364"/>
                  <a:ext cx="125240" cy="28031"/>
                </a:xfrm>
                <a:custGeom>
                  <a:avLst/>
                  <a:gdLst>
                    <a:gd name="connsiteX0" fmla="*/ 0 w 125240"/>
                    <a:gd name="connsiteY0" fmla="*/ 28031 h 28031"/>
                    <a:gd name="connsiteX1" fmla="*/ 125241 w 125240"/>
                    <a:gd name="connsiteY1" fmla="*/ 0 h 28031"/>
                  </a:gdLst>
                  <a:ahLst/>
                  <a:cxnLst>
                    <a:cxn ang="0">
                      <a:pos x="connsiteX0" y="connsiteY0"/>
                    </a:cxn>
                    <a:cxn ang="0">
                      <a:pos x="connsiteX1" y="connsiteY1"/>
                    </a:cxn>
                  </a:cxnLst>
                  <a:rect l="l" t="t" r="r" b="b"/>
                  <a:pathLst>
                    <a:path w="125240" h="28031">
                      <a:moveTo>
                        <a:pt x="0" y="28031"/>
                      </a:moveTo>
                      <a:cubicBezTo>
                        <a:pt x="41747" y="18628"/>
                        <a:pt x="83494" y="9403"/>
                        <a:pt x="125241" y="0"/>
                      </a:cubicBezTo>
                    </a:path>
                  </a:pathLst>
                </a:custGeom>
                <a:grpFill/>
                <a:ln w="35622" cap="rnd">
                  <a:solidFill>
                    <a:srgbClr val="104493"/>
                  </a:solidFill>
                  <a:prstDash val="solid"/>
                  <a:round/>
                </a:ln>
              </p:spPr>
              <p:txBody>
                <a:bodyPr rtlCol="0" anchor="ctr"/>
                <a:lstStyle/>
                <a:p>
                  <a:endParaRPr lang="fr-FR"/>
                </a:p>
              </p:txBody>
            </p:sp>
          </p:grpSp>
        </p:grpSp>
      </p:grpSp>
      <p:grpSp>
        <p:nvGrpSpPr>
          <p:cNvPr id="31" name="Graphique 22">
            <a:extLst>
              <a:ext uri="{FF2B5EF4-FFF2-40B4-BE49-F238E27FC236}">
                <a16:creationId xmlns:a16="http://schemas.microsoft.com/office/drawing/2014/main" id="{E4A7EDDB-B116-FBBD-C17D-12ACE4A30089}"/>
              </a:ext>
            </a:extLst>
          </p:cNvPr>
          <p:cNvGrpSpPr/>
          <p:nvPr/>
        </p:nvGrpSpPr>
        <p:grpSpPr>
          <a:xfrm>
            <a:off x="2391370" y="3099176"/>
            <a:ext cx="373170" cy="69378"/>
            <a:chOff x="2147225" y="2927829"/>
            <a:chExt cx="373170" cy="69378"/>
          </a:xfrm>
          <a:solidFill>
            <a:srgbClr val="104493"/>
          </a:solidFill>
        </p:grpSpPr>
        <p:sp>
          <p:nvSpPr>
            <p:cNvPr id="33" name="Forme libre 32">
              <a:extLst>
                <a:ext uri="{FF2B5EF4-FFF2-40B4-BE49-F238E27FC236}">
                  <a16:creationId xmlns:a16="http://schemas.microsoft.com/office/drawing/2014/main" id="{1FB7B5F7-3041-5464-E0F0-574BD832029C}"/>
                </a:ext>
              </a:extLst>
            </p:cNvPr>
            <p:cNvSpPr/>
            <p:nvPr/>
          </p:nvSpPr>
          <p:spPr>
            <a:xfrm>
              <a:off x="2147225" y="2927829"/>
              <a:ext cx="69190" cy="69378"/>
            </a:xfrm>
            <a:custGeom>
              <a:avLst/>
              <a:gdLst>
                <a:gd name="connsiteX0" fmla="*/ 69190 w 69190"/>
                <a:gd name="connsiteY0" fmla="*/ 34689 h 69378"/>
                <a:gd name="connsiteX1" fmla="*/ 34595 w 69190"/>
                <a:gd name="connsiteY1" fmla="*/ 69378 h 69378"/>
                <a:gd name="connsiteX2" fmla="*/ 0 w 69190"/>
                <a:gd name="connsiteY2" fmla="*/ 34689 h 69378"/>
                <a:gd name="connsiteX3" fmla="*/ 34595 w 69190"/>
                <a:gd name="connsiteY3" fmla="*/ 0 h 69378"/>
                <a:gd name="connsiteX4" fmla="*/ 69190 w 69190"/>
                <a:gd name="connsiteY4" fmla="*/ 34689 h 69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90" h="69378">
                  <a:moveTo>
                    <a:pt x="69190" y="34689"/>
                  </a:moveTo>
                  <a:cubicBezTo>
                    <a:pt x="69190" y="53847"/>
                    <a:pt x="53701" y="69378"/>
                    <a:pt x="34595" y="69378"/>
                  </a:cubicBezTo>
                  <a:cubicBezTo>
                    <a:pt x="15489" y="69378"/>
                    <a:pt x="0" y="53847"/>
                    <a:pt x="0" y="34689"/>
                  </a:cubicBezTo>
                  <a:cubicBezTo>
                    <a:pt x="0" y="15531"/>
                    <a:pt x="15489" y="0"/>
                    <a:pt x="34595" y="0"/>
                  </a:cubicBezTo>
                  <a:cubicBezTo>
                    <a:pt x="53701" y="0"/>
                    <a:pt x="69190" y="15531"/>
                    <a:pt x="69190" y="34689"/>
                  </a:cubicBezTo>
                  <a:close/>
                </a:path>
              </a:pathLst>
            </a:custGeom>
            <a:solidFill>
              <a:srgbClr val="104493"/>
            </a:solidFill>
            <a:ln w="17501" cap="flat">
              <a:noFill/>
              <a:prstDash val="solid"/>
              <a:miter/>
            </a:ln>
          </p:spPr>
          <p:txBody>
            <a:bodyPr rtlCol="0" anchor="ctr"/>
            <a:lstStyle/>
            <a:p>
              <a:endParaRPr lang="fr-FR"/>
            </a:p>
          </p:txBody>
        </p:sp>
        <p:sp>
          <p:nvSpPr>
            <p:cNvPr id="51" name="Forme libre 50">
              <a:extLst>
                <a:ext uri="{FF2B5EF4-FFF2-40B4-BE49-F238E27FC236}">
                  <a16:creationId xmlns:a16="http://schemas.microsoft.com/office/drawing/2014/main" id="{6581BEE1-D7E9-D8B3-87E6-2AE3D31C39DB}"/>
                </a:ext>
              </a:extLst>
            </p:cNvPr>
            <p:cNvSpPr/>
            <p:nvPr/>
          </p:nvSpPr>
          <p:spPr>
            <a:xfrm>
              <a:off x="2299128" y="2927829"/>
              <a:ext cx="69190" cy="69378"/>
            </a:xfrm>
            <a:custGeom>
              <a:avLst/>
              <a:gdLst>
                <a:gd name="connsiteX0" fmla="*/ 69190 w 69190"/>
                <a:gd name="connsiteY0" fmla="*/ 34689 h 69378"/>
                <a:gd name="connsiteX1" fmla="*/ 34595 w 69190"/>
                <a:gd name="connsiteY1" fmla="*/ 69378 h 69378"/>
                <a:gd name="connsiteX2" fmla="*/ 0 w 69190"/>
                <a:gd name="connsiteY2" fmla="*/ 34689 h 69378"/>
                <a:gd name="connsiteX3" fmla="*/ 34595 w 69190"/>
                <a:gd name="connsiteY3" fmla="*/ 0 h 69378"/>
                <a:gd name="connsiteX4" fmla="*/ 69190 w 69190"/>
                <a:gd name="connsiteY4" fmla="*/ 34689 h 69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90" h="69378">
                  <a:moveTo>
                    <a:pt x="69190" y="34689"/>
                  </a:moveTo>
                  <a:cubicBezTo>
                    <a:pt x="69190" y="53847"/>
                    <a:pt x="53701" y="69378"/>
                    <a:pt x="34595" y="69378"/>
                  </a:cubicBezTo>
                  <a:cubicBezTo>
                    <a:pt x="15489" y="69378"/>
                    <a:pt x="0" y="53847"/>
                    <a:pt x="0" y="34689"/>
                  </a:cubicBezTo>
                  <a:cubicBezTo>
                    <a:pt x="0" y="15531"/>
                    <a:pt x="15489" y="0"/>
                    <a:pt x="34595" y="0"/>
                  </a:cubicBezTo>
                  <a:cubicBezTo>
                    <a:pt x="53701" y="0"/>
                    <a:pt x="69190" y="15531"/>
                    <a:pt x="69190" y="34689"/>
                  </a:cubicBezTo>
                  <a:close/>
                </a:path>
              </a:pathLst>
            </a:custGeom>
            <a:solidFill>
              <a:srgbClr val="104493"/>
            </a:solidFill>
            <a:ln w="17501" cap="flat">
              <a:noFill/>
              <a:prstDash val="solid"/>
              <a:miter/>
            </a:ln>
          </p:spPr>
          <p:txBody>
            <a:bodyPr rtlCol="0" anchor="ctr"/>
            <a:lstStyle/>
            <a:p>
              <a:endParaRPr lang="fr-FR"/>
            </a:p>
          </p:txBody>
        </p:sp>
        <p:sp>
          <p:nvSpPr>
            <p:cNvPr id="52" name="Forme libre 51">
              <a:extLst>
                <a:ext uri="{FF2B5EF4-FFF2-40B4-BE49-F238E27FC236}">
                  <a16:creationId xmlns:a16="http://schemas.microsoft.com/office/drawing/2014/main" id="{1653D046-B685-3D59-ECF7-091AA1BBD04B}"/>
                </a:ext>
              </a:extLst>
            </p:cNvPr>
            <p:cNvSpPr/>
            <p:nvPr/>
          </p:nvSpPr>
          <p:spPr>
            <a:xfrm>
              <a:off x="2451206" y="2927829"/>
              <a:ext cx="69190" cy="69378"/>
            </a:xfrm>
            <a:custGeom>
              <a:avLst/>
              <a:gdLst>
                <a:gd name="connsiteX0" fmla="*/ 69190 w 69190"/>
                <a:gd name="connsiteY0" fmla="*/ 34689 h 69378"/>
                <a:gd name="connsiteX1" fmla="*/ 34595 w 69190"/>
                <a:gd name="connsiteY1" fmla="*/ 69378 h 69378"/>
                <a:gd name="connsiteX2" fmla="*/ 0 w 69190"/>
                <a:gd name="connsiteY2" fmla="*/ 34689 h 69378"/>
                <a:gd name="connsiteX3" fmla="*/ 34595 w 69190"/>
                <a:gd name="connsiteY3" fmla="*/ 0 h 69378"/>
                <a:gd name="connsiteX4" fmla="*/ 69190 w 69190"/>
                <a:gd name="connsiteY4" fmla="*/ 34689 h 69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90" h="69378">
                  <a:moveTo>
                    <a:pt x="69190" y="34689"/>
                  </a:moveTo>
                  <a:cubicBezTo>
                    <a:pt x="69190" y="53847"/>
                    <a:pt x="53701" y="69378"/>
                    <a:pt x="34595" y="69378"/>
                  </a:cubicBezTo>
                  <a:cubicBezTo>
                    <a:pt x="15489" y="69378"/>
                    <a:pt x="0" y="53847"/>
                    <a:pt x="0" y="34689"/>
                  </a:cubicBezTo>
                  <a:cubicBezTo>
                    <a:pt x="0" y="15531"/>
                    <a:pt x="15489" y="0"/>
                    <a:pt x="34595" y="0"/>
                  </a:cubicBezTo>
                  <a:cubicBezTo>
                    <a:pt x="53701" y="0"/>
                    <a:pt x="69190" y="15531"/>
                    <a:pt x="69190" y="34689"/>
                  </a:cubicBezTo>
                  <a:close/>
                </a:path>
              </a:pathLst>
            </a:custGeom>
            <a:solidFill>
              <a:srgbClr val="104493"/>
            </a:solidFill>
            <a:ln w="17501" cap="flat">
              <a:noFill/>
              <a:prstDash val="solid"/>
              <a:miter/>
            </a:ln>
          </p:spPr>
          <p:txBody>
            <a:bodyPr rtlCol="0" anchor="ctr"/>
            <a:lstStyle/>
            <a:p>
              <a:endParaRPr lang="fr-FR"/>
            </a:p>
          </p:txBody>
        </p:sp>
      </p:grpSp>
      <p:grpSp>
        <p:nvGrpSpPr>
          <p:cNvPr id="53" name="Graphique 22">
            <a:extLst>
              <a:ext uri="{FF2B5EF4-FFF2-40B4-BE49-F238E27FC236}">
                <a16:creationId xmlns:a16="http://schemas.microsoft.com/office/drawing/2014/main" id="{10623758-F3EB-C039-4C0B-1C4C93C8CF62}"/>
              </a:ext>
            </a:extLst>
          </p:cNvPr>
          <p:cNvGrpSpPr/>
          <p:nvPr/>
        </p:nvGrpSpPr>
        <p:grpSpPr>
          <a:xfrm>
            <a:off x="1968326" y="2294258"/>
            <a:ext cx="1467746" cy="1255675"/>
            <a:chOff x="1724181" y="2334592"/>
            <a:chExt cx="1467746" cy="1255675"/>
          </a:xfrm>
        </p:grpSpPr>
        <p:sp>
          <p:nvSpPr>
            <p:cNvPr id="54" name="Forme libre 53">
              <a:extLst>
                <a:ext uri="{FF2B5EF4-FFF2-40B4-BE49-F238E27FC236}">
                  <a16:creationId xmlns:a16="http://schemas.microsoft.com/office/drawing/2014/main" id="{282F8043-5304-BFBE-0C32-EA99224D7527}"/>
                </a:ext>
              </a:extLst>
            </p:cNvPr>
            <p:cNvSpPr/>
            <p:nvPr/>
          </p:nvSpPr>
          <p:spPr>
            <a:xfrm>
              <a:off x="1759303" y="2369810"/>
              <a:ext cx="1148312" cy="1158123"/>
            </a:xfrm>
            <a:custGeom>
              <a:avLst/>
              <a:gdLst>
                <a:gd name="connsiteX0" fmla="*/ 574420 w 1148312"/>
                <a:gd name="connsiteY0" fmla="*/ 0 h 1158123"/>
                <a:gd name="connsiteX1" fmla="*/ 0 w 1148312"/>
                <a:gd name="connsiteY1" fmla="*/ 575980 h 1158123"/>
                <a:gd name="connsiteX2" fmla="*/ 574420 w 1148312"/>
                <a:gd name="connsiteY2" fmla="*/ 1151960 h 1158123"/>
                <a:gd name="connsiteX3" fmla="*/ 841171 w 1148312"/>
                <a:gd name="connsiteY3" fmla="*/ 1085928 h 1158123"/>
                <a:gd name="connsiteX4" fmla="*/ 849249 w 1148312"/>
                <a:gd name="connsiteY4" fmla="*/ 1083815 h 1158123"/>
                <a:gd name="connsiteX5" fmla="*/ 861015 w 1148312"/>
                <a:gd name="connsiteY5" fmla="*/ 1088393 h 1158123"/>
                <a:gd name="connsiteX6" fmla="*/ 938634 w 1148312"/>
                <a:gd name="connsiteY6" fmla="*/ 1158123 h 1158123"/>
                <a:gd name="connsiteX7" fmla="*/ 924059 w 1148312"/>
                <a:gd name="connsiteY7" fmla="*/ 1043491 h 1158123"/>
                <a:gd name="connsiteX8" fmla="*/ 930556 w 1148312"/>
                <a:gd name="connsiteY8" fmla="*/ 1027643 h 1158123"/>
                <a:gd name="connsiteX9" fmla="*/ 1148312 w 1148312"/>
                <a:gd name="connsiteY9" fmla="*/ 592532 h 1158123"/>
                <a:gd name="connsiteX10" fmla="*/ 1113541 w 1148312"/>
                <a:gd name="connsiteY10" fmla="*/ 592532 h 1158123"/>
                <a:gd name="connsiteX11" fmla="*/ 928273 w 1148312"/>
                <a:gd name="connsiteY11" fmla="*/ 592532 h 1158123"/>
                <a:gd name="connsiteX12" fmla="*/ 857854 w 1148312"/>
                <a:gd name="connsiteY12" fmla="*/ 470328 h 1158123"/>
                <a:gd name="connsiteX13" fmla="*/ 951278 w 1148312"/>
                <a:gd name="connsiteY13" fmla="*/ 307976 h 1158123"/>
                <a:gd name="connsiteX14" fmla="*/ 982185 w 1148312"/>
                <a:gd name="connsiteY14" fmla="*/ 254269 h 1158123"/>
                <a:gd name="connsiteX15" fmla="*/ 1011688 w 1148312"/>
                <a:gd name="connsiteY15" fmla="*/ 203028 h 1158123"/>
                <a:gd name="connsiteX16" fmla="*/ 574420 w 1148312"/>
                <a:gd name="connsiteY16" fmla="*/ 0 h 1158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8312" h="1158123">
                  <a:moveTo>
                    <a:pt x="574420" y="0"/>
                  </a:moveTo>
                  <a:cubicBezTo>
                    <a:pt x="257619" y="0"/>
                    <a:pt x="0" y="258319"/>
                    <a:pt x="0" y="575980"/>
                  </a:cubicBezTo>
                  <a:cubicBezTo>
                    <a:pt x="0" y="893641"/>
                    <a:pt x="257619" y="1151960"/>
                    <a:pt x="574420" y="1151960"/>
                  </a:cubicBezTo>
                  <a:cubicBezTo>
                    <a:pt x="668371" y="1151960"/>
                    <a:pt x="758107" y="1129773"/>
                    <a:pt x="841171" y="1085928"/>
                  </a:cubicBezTo>
                  <a:cubicBezTo>
                    <a:pt x="843805" y="1084519"/>
                    <a:pt x="846615" y="1083815"/>
                    <a:pt x="849249" y="1083815"/>
                  </a:cubicBezTo>
                  <a:cubicBezTo>
                    <a:pt x="853463" y="1083815"/>
                    <a:pt x="857678" y="1085399"/>
                    <a:pt x="861015" y="1088393"/>
                  </a:cubicBezTo>
                  <a:cubicBezTo>
                    <a:pt x="886829" y="1111636"/>
                    <a:pt x="912644" y="1134880"/>
                    <a:pt x="938634" y="1158123"/>
                  </a:cubicBezTo>
                  <a:cubicBezTo>
                    <a:pt x="933541" y="1119912"/>
                    <a:pt x="928624" y="1081702"/>
                    <a:pt x="924059" y="1043491"/>
                  </a:cubicBezTo>
                  <a:cubicBezTo>
                    <a:pt x="923356" y="1037328"/>
                    <a:pt x="925815" y="1031341"/>
                    <a:pt x="930556" y="1027643"/>
                  </a:cubicBezTo>
                  <a:cubicBezTo>
                    <a:pt x="1064898" y="921110"/>
                    <a:pt x="1143571" y="763337"/>
                    <a:pt x="1148312" y="592532"/>
                  </a:cubicBezTo>
                  <a:lnTo>
                    <a:pt x="1113541" y="592532"/>
                  </a:lnTo>
                  <a:lnTo>
                    <a:pt x="928273" y="592532"/>
                  </a:lnTo>
                  <a:lnTo>
                    <a:pt x="857854" y="470328"/>
                  </a:lnTo>
                  <a:lnTo>
                    <a:pt x="951278" y="307976"/>
                  </a:lnTo>
                  <a:lnTo>
                    <a:pt x="982185" y="254269"/>
                  </a:lnTo>
                  <a:lnTo>
                    <a:pt x="1011688" y="203028"/>
                  </a:lnTo>
                  <a:cubicBezTo>
                    <a:pt x="906322" y="79063"/>
                    <a:pt x="749502" y="0"/>
                    <a:pt x="574420" y="0"/>
                  </a:cubicBezTo>
                  <a:close/>
                </a:path>
              </a:pathLst>
            </a:custGeom>
            <a:noFill/>
            <a:ln w="17501" cap="flat">
              <a:noFill/>
              <a:prstDash val="solid"/>
              <a:miter/>
            </a:ln>
          </p:spPr>
          <p:txBody>
            <a:bodyPr rtlCol="0" anchor="ctr"/>
            <a:lstStyle/>
            <a:p>
              <a:endParaRPr lang="fr-FR"/>
            </a:p>
          </p:txBody>
        </p:sp>
        <p:sp>
          <p:nvSpPr>
            <p:cNvPr id="55" name="Forme libre 54">
              <a:extLst>
                <a:ext uri="{FF2B5EF4-FFF2-40B4-BE49-F238E27FC236}">
                  <a16:creationId xmlns:a16="http://schemas.microsoft.com/office/drawing/2014/main" id="{AC651F1E-03A8-0ADD-3687-057CA193ABBB}"/>
                </a:ext>
              </a:extLst>
            </p:cNvPr>
            <p:cNvSpPr/>
            <p:nvPr/>
          </p:nvSpPr>
          <p:spPr>
            <a:xfrm>
              <a:off x="2789606" y="2463312"/>
              <a:ext cx="402322" cy="499206"/>
            </a:xfrm>
            <a:custGeom>
              <a:avLst/>
              <a:gdLst>
                <a:gd name="connsiteX0" fmla="*/ 402322 w 402322"/>
                <a:gd name="connsiteY0" fmla="*/ 377002 h 499206"/>
                <a:gd name="connsiteX1" fmla="*/ 309600 w 402322"/>
                <a:gd name="connsiteY1" fmla="*/ 216059 h 499206"/>
                <a:gd name="connsiteX2" fmla="*/ 278868 w 402322"/>
                <a:gd name="connsiteY2" fmla="*/ 162352 h 499206"/>
                <a:gd name="connsiteX3" fmla="*/ 185268 w 402322"/>
                <a:gd name="connsiteY3" fmla="*/ 0 h 499206"/>
                <a:gd name="connsiteX4" fmla="*/ 44605 w 402322"/>
                <a:gd name="connsiteY4" fmla="*/ 0 h 499206"/>
                <a:gd name="connsiteX5" fmla="*/ 0 w 402322"/>
                <a:gd name="connsiteY5" fmla="*/ 77478 h 499206"/>
                <a:gd name="connsiteX6" fmla="*/ 153659 w 402322"/>
                <a:gd name="connsiteY6" fmla="*/ 482478 h 499206"/>
                <a:gd name="connsiteX7" fmla="*/ 153132 w 402322"/>
                <a:gd name="connsiteY7" fmla="*/ 499206 h 499206"/>
                <a:gd name="connsiteX8" fmla="*/ 331902 w 402322"/>
                <a:gd name="connsiteY8" fmla="*/ 499206 h 499206"/>
                <a:gd name="connsiteX9" fmla="*/ 402322 w 402322"/>
                <a:gd name="connsiteY9" fmla="*/ 377002 h 499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322" h="499206">
                  <a:moveTo>
                    <a:pt x="402322" y="377002"/>
                  </a:moveTo>
                  <a:lnTo>
                    <a:pt x="309600" y="216059"/>
                  </a:lnTo>
                  <a:lnTo>
                    <a:pt x="278868" y="162352"/>
                  </a:lnTo>
                  <a:lnTo>
                    <a:pt x="185268" y="0"/>
                  </a:lnTo>
                  <a:lnTo>
                    <a:pt x="44605" y="0"/>
                  </a:lnTo>
                  <a:lnTo>
                    <a:pt x="0" y="77478"/>
                  </a:lnTo>
                  <a:cubicBezTo>
                    <a:pt x="95532" y="185420"/>
                    <a:pt x="153659" y="327345"/>
                    <a:pt x="153659" y="482478"/>
                  </a:cubicBezTo>
                  <a:cubicBezTo>
                    <a:pt x="153659" y="488113"/>
                    <a:pt x="153307" y="493572"/>
                    <a:pt x="153132" y="499206"/>
                  </a:cubicBezTo>
                  <a:lnTo>
                    <a:pt x="331902" y="499206"/>
                  </a:lnTo>
                  <a:lnTo>
                    <a:pt x="402322" y="377002"/>
                  </a:lnTo>
                  <a:close/>
                </a:path>
              </a:pathLst>
            </a:custGeom>
            <a:solidFill>
              <a:srgbClr val="E30613"/>
            </a:solidFill>
            <a:ln w="17501" cap="flat">
              <a:noFill/>
              <a:prstDash val="solid"/>
              <a:miter/>
            </a:ln>
          </p:spPr>
          <p:txBody>
            <a:bodyPr rtlCol="0" anchor="ctr"/>
            <a:lstStyle/>
            <a:p>
              <a:endParaRPr lang="fr-FR"/>
            </a:p>
          </p:txBody>
        </p:sp>
        <p:sp>
          <p:nvSpPr>
            <p:cNvPr id="56" name="Forme libre 55">
              <a:extLst>
                <a:ext uri="{FF2B5EF4-FFF2-40B4-BE49-F238E27FC236}">
                  <a16:creationId xmlns:a16="http://schemas.microsoft.com/office/drawing/2014/main" id="{F01DBF0F-5744-BB36-6159-116ABC532A1B}"/>
                </a:ext>
              </a:extLst>
            </p:cNvPr>
            <p:cNvSpPr/>
            <p:nvPr/>
          </p:nvSpPr>
          <p:spPr>
            <a:xfrm>
              <a:off x="1724181" y="2334592"/>
              <a:ext cx="1219082" cy="1255675"/>
            </a:xfrm>
            <a:custGeom>
              <a:avLst/>
              <a:gdLst>
                <a:gd name="connsiteX0" fmla="*/ 1065424 w 1219082"/>
                <a:gd name="connsiteY0" fmla="*/ 206198 h 1255675"/>
                <a:gd name="connsiteX1" fmla="*/ 609541 w 1219082"/>
                <a:gd name="connsiteY1" fmla="*/ 0 h 1255675"/>
                <a:gd name="connsiteX2" fmla="*/ 0 w 1219082"/>
                <a:gd name="connsiteY2" fmla="*/ 611198 h 1255675"/>
                <a:gd name="connsiteX3" fmla="*/ 609541 w 1219082"/>
                <a:gd name="connsiteY3" fmla="*/ 1222395 h 1255675"/>
                <a:gd name="connsiteX4" fmla="*/ 881561 w 1219082"/>
                <a:gd name="connsiteY4" fmla="*/ 1157947 h 1255675"/>
                <a:gd name="connsiteX5" fmla="*/ 985522 w 1219082"/>
                <a:gd name="connsiteY5" fmla="*/ 1251273 h 1255675"/>
                <a:gd name="connsiteX6" fmla="*/ 997288 w 1219082"/>
                <a:gd name="connsiteY6" fmla="*/ 1255675 h 1255675"/>
                <a:gd name="connsiteX7" fmla="*/ 1005542 w 1219082"/>
                <a:gd name="connsiteY7" fmla="*/ 1253562 h 1255675"/>
                <a:gd name="connsiteX8" fmla="*/ 1014673 w 1219082"/>
                <a:gd name="connsiteY8" fmla="*/ 1235778 h 1255675"/>
                <a:gd name="connsiteX9" fmla="*/ 1010459 w 1219082"/>
                <a:gd name="connsiteY9" fmla="*/ 1203906 h 1255675"/>
                <a:gd name="connsiteX10" fmla="*/ 995180 w 1219082"/>
                <a:gd name="connsiteY10" fmla="*/ 1084167 h 1255675"/>
                <a:gd name="connsiteX11" fmla="*/ 1218556 w 1219082"/>
                <a:gd name="connsiteY11" fmla="*/ 627750 h 1255675"/>
                <a:gd name="connsiteX12" fmla="*/ 1219083 w 1219082"/>
                <a:gd name="connsiteY12" fmla="*/ 611021 h 1255675"/>
                <a:gd name="connsiteX13" fmla="*/ 1065424 w 1219082"/>
                <a:gd name="connsiteY13" fmla="*/ 206198 h 1255675"/>
                <a:gd name="connsiteX14" fmla="*/ 965678 w 1219082"/>
                <a:gd name="connsiteY14" fmla="*/ 1063036 h 1255675"/>
                <a:gd name="connsiteX15" fmla="*/ 959181 w 1219082"/>
                <a:gd name="connsiteY15" fmla="*/ 1078884 h 1255675"/>
                <a:gd name="connsiteX16" fmla="*/ 973756 w 1219082"/>
                <a:gd name="connsiteY16" fmla="*/ 1193517 h 1255675"/>
                <a:gd name="connsiteX17" fmla="*/ 896137 w 1219082"/>
                <a:gd name="connsiteY17" fmla="*/ 1123786 h 1255675"/>
                <a:gd name="connsiteX18" fmla="*/ 884371 w 1219082"/>
                <a:gd name="connsiteY18" fmla="*/ 1119208 h 1255675"/>
                <a:gd name="connsiteX19" fmla="*/ 876293 w 1219082"/>
                <a:gd name="connsiteY19" fmla="*/ 1121321 h 1255675"/>
                <a:gd name="connsiteX20" fmla="*/ 609541 w 1219082"/>
                <a:gd name="connsiteY20" fmla="*/ 1187354 h 1255675"/>
                <a:gd name="connsiteX21" fmla="*/ 35122 w 1219082"/>
                <a:gd name="connsiteY21" fmla="*/ 611374 h 1255675"/>
                <a:gd name="connsiteX22" fmla="*/ 609541 w 1219082"/>
                <a:gd name="connsiteY22" fmla="*/ 35217 h 1255675"/>
                <a:gd name="connsiteX23" fmla="*/ 1046810 w 1219082"/>
                <a:gd name="connsiteY23" fmla="*/ 238422 h 1255675"/>
                <a:gd name="connsiteX24" fmla="*/ 1183961 w 1219082"/>
                <a:gd name="connsiteY24" fmla="*/ 611198 h 1255675"/>
                <a:gd name="connsiteX25" fmla="*/ 1183434 w 1219082"/>
                <a:gd name="connsiteY25" fmla="*/ 627926 h 1255675"/>
                <a:gd name="connsiteX26" fmla="*/ 965678 w 1219082"/>
                <a:gd name="connsiteY26" fmla="*/ 1063036 h 125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082" h="1255675">
                  <a:moveTo>
                    <a:pt x="1065424" y="206198"/>
                  </a:moveTo>
                  <a:cubicBezTo>
                    <a:pt x="953737" y="79767"/>
                    <a:pt x="790771" y="0"/>
                    <a:pt x="609541" y="0"/>
                  </a:cubicBezTo>
                  <a:cubicBezTo>
                    <a:pt x="273424" y="0"/>
                    <a:pt x="0" y="274167"/>
                    <a:pt x="0" y="611198"/>
                  </a:cubicBezTo>
                  <a:cubicBezTo>
                    <a:pt x="0" y="948228"/>
                    <a:pt x="273424" y="1222395"/>
                    <a:pt x="609541" y="1222395"/>
                  </a:cubicBezTo>
                  <a:cubicBezTo>
                    <a:pt x="703668" y="1222395"/>
                    <a:pt x="797444" y="1200208"/>
                    <a:pt x="881561" y="1157947"/>
                  </a:cubicBezTo>
                  <a:cubicBezTo>
                    <a:pt x="916156" y="1189115"/>
                    <a:pt x="950751" y="1220282"/>
                    <a:pt x="985522" y="1251273"/>
                  </a:cubicBezTo>
                  <a:cubicBezTo>
                    <a:pt x="988859" y="1254267"/>
                    <a:pt x="993073" y="1255675"/>
                    <a:pt x="997288" y="1255675"/>
                  </a:cubicBezTo>
                  <a:cubicBezTo>
                    <a:pt x="1000098" y="1255675"/>
                    <a:pt x="1002907" y="1254971"/>
                    <a:pt x="1005542" y="1253562"/>
                  </a:cubicBezTo>
                  <a:cubicBezTo>
                    <a:pt x="1012039" y="1250217"/>
                    <a:pt x="1015727" y="1242997"/>
                    <a:pt x="1014673" y="1235778"/>
                  </a:cubicBezTo>
                  <a:lnTo>
                    <a:pt x="1010459" y="1203906"/>
                  </a:lnTo>
                  <a:cubicBezTo>
                    <a:pt x="1005190" y="1163934"/>
                    <a:pt x="999922" y="1123962"/>
                    <a:pt x="995180" y="1084167"/>
                  </a:cubicBezTo>
                  <a:cubicBezTo>
                    <a:pt x="1133210" y="971119"/>
                    <a:pt x="1213815" y="805950"/>
                    <a:pt x="1218556" y="627750"/>
                  </a:cubicBezTo>
                  <a:cubicBezTo>
                    <a:pt x="1218732" y="622115"/>
                    <a:pt x="1219083" y="616656"/>
                    <a:pt x="1219083" y="611021"/>
                  </a:cubicBezTo>
                  <a:cubicBezTo>
                    <a:pt x="1219083" y="455889"/>
                    <a:pt x="1160956" y="314139"/>
                    <a:pt x="1065424" y="206198"/>
                  </a:cubicBezTo>
                  <a:close/>
                  <a:moveTo>
                    <a:pt x="965678" y="1063036"/>
                  </a:moveTo>
                  <a:cubicBezTo>
                    <a:pt x="960937" y="1066910"/>
                    <a:pt x="958478" y="1072897"/>
                    <a:pt x="959181" y="1078884"/>
                  </a:cubicBezTo>
                  <a:cubicBezTo>
                    <a:pt x="963746" y="1117095"/>
                    <a:pt x="968663" y="1155306"/>
                    <a:pt x="973756" y="1193517"/>
                  </a:cubicBezTo>
                  <a:cubicBezTo>
                    <a:pt x="947766" y="1170273"/>
                    <a:pt x="921951" y="1147030"/>
                    <a:pt x="896137" y="1123786"/>
                  </a:cubicBezTo>
                  <a:cubicBezTo>
                    <a:pt x="892800" y="1120793"/>
                    <a:pt x="888585" y="1119208"/>
                    <a:pt x="884371" y="1119208"/>
                  </a:cubicBezTo>
                  <a:cubicBezTo>
                    <a:pt x="881561" y="1119208"/>
                    <a:pt x="878751" y="1119912"/>
                    <a:pt x="876293" y="1121321"/>
                  </a:cubicBezTo>
                  <a:cubicBezTo>
                    <a:pt x="793229" y="1165167"/>
                    <a:pt x="703493" y="1187354"/>
                    <a:pt x="609541" y="1187354"/>
                  </a:cubicBezTo>
                  <a:cubicBezTo>
                    <a:pt x="292741" y="1187354"/>
                    <a:pt x="35122" y="929034"/>
                    <a:pt x="35122" y="611374"/>
                  </a:cubicBezTo>
                  <a:cubicBezTo>
                    <a:pt x="35122" y="293713"/>
                    <a:pt x="292741" y="35217"/>
                    <a:pt x="609541" y="35217"/>
                  </a:cubicBezTo>
                  <a:cubicBezTo>
                    <a:pt x="784624" y="35217"/>
                    <a:pt x="941444" y="114280"/>
                    <a:pt x="1046810" y="238422"/>
                  </a:cubicBezTo>
                  <a:cubicBezTo>
                    <a:pt x="1132156" y="338967"/>
                    <a:pt x="1183961" y="469095"/>
                    <a:pt x="1183961" y="611198"/>
                  </a:cubicBezTo>
                  <a:cubicBezTo>
                    <a:pt x="1183961" y="616832"/>
                    <a:pt x="1183610" y="622291"/>
                    <a:pt x="1183434" y="627926"/>
                  </a:cubicBezTo>
                  <a:cubicBezTo>
                    <a:pt x="1178693" y="798554"/>
                    <a:pt x="1100020" y="956328"/>
                    <a:pt x="965678" y="1063036"/>
                  </a:cubicBezTo>
                  <a:close/>
                </a:path>
              </a:pathLst>
            </a:custGeom>
            <a:solidFill>
              <a:srgbClr val="104493"/>
            </a:solidFill>
            <a:ln w="17501" cap="flat">
              <a:noFill/>
              <a:prstDash val="solid"/>
              <a:miter/>
            </a:ln>
          </p:spPr>
          <p:txBody>
            <a:bodyPr rtlCol="0" anchor="ctr"/>
            <a:lstStyle/>
            <a:p>
              <a:endParaRPr lang="fr-FR"/>
            </a:p>
          </p:txBody>
        </p:sp>
      </p:grpSp>
    </p:spTree>
    <p:extLst>
      <p:ext uri="{BB962C8B-B14F-4D97-AF65-F5344CB8AC3E}">
        <p14:creationId xmlns:p14="http://schemas.microsoft.com/office/powerpoint/2010/main" val="3477421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4294967295"/>
          </p:nvPr>
        </p:nvSpPr>
        <p:spPr>
          <a:xfrm>
            <a:off x="515938" y="476250"/>
            <a:ext cx="9496425" cy="555625"/>
          </a:xfrm>
        </p:spPr>
        <p:txBody>
          <a:bodyPr/>
          <a:lstStyle/>
          <a:p>
            <a:pPr marL="0" indent="0">
              <a:buNone/>
            </a:pPr>
            <a:r>
              <a:rPr lang="fr-FR" sz="3200" b="1" dirty="0">
                <a:solidFill>
                  <a:srgbClr val="164687"/>
                </a:solidFill>
                <a:latin typeface="+mj-lt"/>
              </a:rPr>
              <a:t>NOS CLIENTS SOCIÉTAIRES </a:t>
            </a:r>
            <a:r>
              <a:rPr lang="fr-FR" sz="3200" b="1" dirty="0">
                <a:solidFill>
                  <a:srgbClr val="E94262"/>
                </a:solidFill>
                <a:latin typeface="+mj-lt"/>
              </a:rPr>
              <a:t>EN CHIFFRES</a:t>
            </a:r>
          </a:p>
        </p:txBody>
      </p:sp>
      <p:graphicFrame>
        <p:nvGraphicFramePr>
          <p:cNvPr id="10" name="Tableau 9"/>
          <p:cNvGraphicFramePr>
            <a:graphicFrameLocks noGrp="1"/>
          </p:cNvGraphicFramePr>
          <p:nvPr/>
        </p:nvGraphicFramePr>
        <p:xfrm>
          <a:off x="2636345" y="1445053"/>
          <a:ext cx="9039594" cy="1764240"/>
        </p:xfrm>
        <a:graphic>
          <a:graphicData uri="http://schemas.openxmlformats.org/drawingml/2006/table">
            <a:tbl>
              <a:tblPr firstRow="1">
                <a:tableStyleId>{B301B821-A1FF-4177-AEE7-76D212191A09}</a:tableStyleId>
              </a:tblPr>
              <a:tblGrid>
                <a:gridCol w="2304798">
                  <a:extLst>
                    <a:ext uri="{9D8B030D-6E8A-4147-A177-3AD203B41FA5}">
                      <a16:colId xmlns:a16="http://schemas.microsoft.com/office/drawing/2014/main" val="20000"/>
                    </a:ext>
                  </a:extLst>
                </a:gridCol>
                <a:gridCol w="2244932">
                  <a:extLst>
                    <a:ext uri="{9D8B030D-6E8A-4147-A177-3AD203B41FA5}">
                      <a16:colId xmlns:a16="http://schemas.microsoft.com/office/drawing/2014/main" val="20001"/>
                    </a:ext>
                  </a:extLst>
                </a:gridCol>
                <a:gridCol w="2244932">
                  <a:extLst>
                    <a:ext uri="{9D8B030D-6E8A-4147-A177-3AD203B41FA5}">
                      <a16:colId xmlns:a16="http://schemas.microsoft.com/office/drawing/2014/main" val="20002"/>
                    </a:ext>
                  </a:extLst>
                </a:gridCol>
                <a:gridCol w="2244932">
                  <a:extLst>
                    <a:ext uri="{9D8B030D-6E8A-4147-A177-3AD203B41FA5}">
                      <a16:colId xmlns:a16="http://schemas.microsoft.com/office/drawing/2014/main" val="20003"/>
                    </a:ext>
                  </a:extLst>
                </a:gridCol>
              </a:tblGrid>
              <a:tr h="396240">
                <a:tc>
                  <a:txBody>
                    <a:bodyPr/>
                    <a:lstStyle/>
                    <a:p>
                      <a:pPr algn="l"/>
                      <a:endParaRPr lang="fr-FR" sz="2000" b="0" cap="none" spc="0" dirty="0">
                        <a:ln>
                          <a:noFill/>
                        </a:ln>
                        <a:solidFill>
                          <a:schemeClr val="tx1"/>
                        </a:solidFill>
                        <a:effectLst/>
                        <a:latin typeface="+mn-lt"/>
                      </a:endParaRPr>
                    </a:p>
                  </a:txBody>
                  <a:tcPr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8426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1" i="0" kern="1200" cap="none" spc="0" dirty="0">
                          <a:ln>
                            <a:noFill/>
                          </a:ln>
                          <a:solidFill>
                            <a:schemeClr val="bg1"/>
                          </a:solidFill>
                          <a:effectLst/>
                          <a:latin typeface="+mn-lt"/>
                        </a:rPr>
                        <a:t>Nombre au 31/12/2024</a:t>
                      </a:r>
                      <a:endParaRPr lang="fr-FR" sz="1400" b="1" i="0" kern="1200" cap="none" spc="0" dirty="0">
                        <a:ln>
                          <a:noFill/>
                        </a:ln>
                        <a:solidFill>
                          <a:schemeClr val="bg1"/>
                        </a:solidFill>
                        <a:effectLst/>
                        <a:latin typeface="+mn-lt"/>
                        <a:ea typeface="+mn-ea"/>
                        <a:cs typeface="Arial"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8426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1" i="0" cap="none" spc="0" dirty="0">
                          <a:ln>
                            <a:noFill/>
                          </a:ln>
                          <a:solidFill>
                            <a:schemeClr val="bg1"/>
                          </a:solidFill>
                          <a:effectLst/>
                          <a:latin typeface="+mn-lt"/>
                        </a:rPr>
                        <a:t>Nombre au 31/12/2025</a:t>
                      </a:r>
                      <a:endParaRPr lang="fr-FR" sz="1400" b="1" i="0" cap="none" spc="0" dirty="0">
                        <a:ln>
                          <a:noFill/>
                        </a:ln>
                        <a:solidFill>
                          <a:schemeClr val="bg1"/>
                        </a:solidFill>
                        <a:effectLst/>
                        <a:latin typeface="+mn-lt"/>
                        <a:cs typeface="Arial"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84262"/>
                    </a:solidFill>
                  </a:tcPr>
                </a:tc>
                <a:tc>
                  <a:txBody>
                    <a:bodyPr/>
                    <a:lstStyle/>
                    <a:p>
                      <a:pPr algn="l"/>
                      <a:r>
                        <a:rPr lang="fr-FR" sz="1400" b="1" i="0" cap="none" spc="0" dirty="0">
                          <a:ln>
                            <a:noFill/>
                          </a:ln>
                          <a:solidFill>
                            <a:schemeClr val="bg1"/>
                          </a:solidFill>
                          <a:effectLst/>
                          <a:latin typeface="+mn-lt"/>
                        </a:rPr>
                        <a:t>Variation</a:t>
                      </a:r>
                    </a:p>
                  </a:txBody>
                  <a:tcPr anchor="ctr">
                    <a:lnL w="6350" cap="flat" cmpd="sng" algn="ctr">
                      <a:no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84262"/>
                    </a:solidFill>
                  </a:tcPr>
                </a:tc>
                <a:extLst>
                  <a:ext uri="{0D108BD9-81ED-4DB2-BD59-A6C34878D82A}">
                    <a16:rowId xmlns:a16="http://schemas.microsoft.com/office/drawing/2014/main" val="10000"/>
                  </a:ext>
                </a:extLst>
              </a:tr>
              <a:tr h="684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i="0" cap="none" spc="0" dirty="0">
                          <a:ln>
                            <a:noFill/>
                          </a:ln>
                          <a:solidFill>
                            <a:srgbClr val="164687"/>
                          </a:solidFill>
                          <a:effectLst/>
                          <a:latin typeface="+mn-lt"/>
                        </a:rPr>
                        <a:t>Clients</a:t>
                      </a:r>
                    </a:p>
                  </a:txBody>
                  <a:tcPr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800" b="0" i="0" cap="none" spc="0" dirty="0">
                          <a:ln>
                            <a:noFill/>
                          </a:ln>
                          <a:solidFill>
                            <a:srgbClr val="164687"/>
                          </a:solidFill>
                          <a:effectLst/>
                          <a:latin typeface="+mn-lt"/>
                        </a:rPr>
                        <a:t>4 981</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800" b="0" i="0" cap="none" spc="0" dirty="0">
                          <a:ln>
                            <a:noFill/>
                          </a:ln>
                          <a:solidFill>
                            <a:srgbClr val="164687"/>
                          </a:solidFill>
                          <a:effectLst/>
                          <a:latin typeface="+mn-lt"/>
                        </a:rPr>
                        <a:t>5 055</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i="0" cap="none" spc="0" dirty="0">
                          <a:ln>
                            <a:noFill/>
                          </a:ln>
                          <a:solidFill>
                            <a:srgbClr val="164687"/>
                          </a:solidFill>
                          <a:effectLst/>
                          <a:latin typeface="+mn-lt"/>
                        </a:rPr>
                        <a:t>1%</a:t>
                      </a:r>
                    </a:p>
                  </a:txBody>
                  <a:tcPr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84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i="0" cap="none" spc="0" dirty="0">
                          <a:ln>
                            <a:noFill/>
                          </a:ln>
                          <a:solidFill>
                            <a:srgbClr val="164687"/>
                          </a:solidFill>
                          <a:effectLst/>
                          <a:latin typeface="+mn-lt"/>
                        </a:rPr>
                        <a:t>Sociétaires</a:t>
                      </a:r>
                    </a:p>
                  </a:txBody>
                  <a:tcPr anchor="ctr">
                    <a:lnL w="12700" cmpd="sng">
                      <a:noFill/>
                    </a:lnL>
                    <a:lnR w="6350" cap="flat" cmpd="sng" algn="ctr">
                      <a:noFill/>
                      <a:prstDash val="solid"/>
                      <a:round/>
                      <a:headEnd type="none" w="med" len="med"/>
                      <a:tailEnd type="none" w="med" len="med"/>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800" b="0" i="0" cap="none" spc="0" dirty="0">
                          <a:ln>
                            <a:noFill/>
                          </a:ln>
                          <a:solidFill>
                            <a:srgbClr val="164687"/>
                          </a:solidFill>
                          <a:effectLst/>
                          <a:latin typeface="+mn-lt"/>
                        </a:rPr>
                        <a:t>3 530</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800" b="0" i="0" cap="none" spc="0" dirty="0">
                          <a:ln>
                            <a:noFill/>
                          </a:ln>
                          <a:solidFill>
                            <a:srgbClr val="164687"/>
                          </a:solidFill>
                          <a:effectLst/>
                          <a:latin typeface="+mn-lt"/>
                        </a:rPr>
                        <a:t>3 614</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800" b="1" i="0" cap="none" spc="0" dirty="0">
                          <a:ln>
                            <a:noFill/>
                          </a:ln>
                          <a:solidFill>
                            <a:srgbClr val="164687"/>
                          </a:solidFill>
                          <a:effectLst/>
                          <a:latin typeface="+mn-lt"/>
                        </a:rPr>
                        <a:t>2%</a:t>
                      </a:r>
                    </a:p>
                  </a:txBody>
                  <a:tcPr anchor="ctr">
                    <a:lnL w="6350" cap="flat" cmpd="sng" algn="ctr">
                      <a:noFill/>
                      <a:prstDash val="solid"/>
                      <a:round/>
                      <a:headEnd type="none" w="med" len="med"/>
                      <a:tailEnd type="none" w="med" len="med"/>
                    </a:lnL>
                    <a:lnR w="12700" cmpd="sng">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11" name="Tableau 10"/>
          <p:cNvGraphicFramePr>
            <a:graphicFrameLocks noGrp="1"/>
          </p:cNvGraphicFramePr>
          <p:nvPr/>
        </p:nvGraphicFramePr>
        <p:xfrm>
          <a:off x="2636345" y="3850395"/>
          <a:ext cx="6880188" cy="2016240"/>
        </p:xfrm>
        <a:graphic>
          <a:graphicData uri="http://schemas.openxmlformats.org/drawingml/2006/table">
            <a:tbl>
              <a:tblPr bandRow="1">
                <a:tableStyleId>{B301B821-A1FF-4177-AEE7-76D212191A09}</a:tableStyleId>
              </a:tblPr>
              <a:tblGrid>
                <a:gridCol w="2293600">
                  <a:extLst>
                    <a:ext uri="{9D8B030D-6E8A-4147-A177-3AD203B41FA5}">
                      <a16:colId xmlns:a16="http://schemas.microsoft.com/office/drawing/2014/main" val="20000"/>
                    </a:ext>
                  </a:extLst>
                </a:gridCol>
                <a:gridCol w="2234027">
                  <a:extLst>
                    <a:ext uri="{9D8B030D-6E8A-4147-A177-3AD203B41FA5}">
                      <a16:colId xmlns:a16="http://schemas.microsoft.com/office/drawing/2014/main" val="20001"/>
                    </a:ext>
                  </a:extLst>
                </a:gridCol>
                <a:gridCol w="2352561">
                  <a:extLst>
                    <a:ext uri="{9D8B030D-6E8A-4147-A177-3AD203B41FA5}">
                      <a16:colId xmlns:a16="http://schemas.microsoft.com/office/drawing/2014/main" val="20002"/>
                    </a:ext>
                  </a:extLst>
                </a:gridCol>
              </a:tblGrid>
              <a:tr h="396240">
                <a:tc>
                  <a:txBody>
                    <a:bodyPr/>
                    <a:lstStyle/>
                    <a:p>
                      <a:endParaRPr lang="fr-FR" sz="2000" b="0" i="0" cap="none" spc="0" dirty="0">
                        <a:ln>
                          <a:noFill/>
                        </a:ln>
                        <a:solidFill>
                          <a:schemeClr val="tx1"/>
                        </a:solidFill>
                        <a:effectLst/>
                        <a:latin typeface="+mn-lt"/>
                      </a:endParaRPr>
                    </a:p>
                  </a:txBody>
                  <a:tcPr anchor="ctr">
                    <a:lnL w="12700" cmpd="sng">
                      <a:noFill/>
                    </a:lnL>
                    <a:lnR w="190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8426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1" i="0" kern="1200" cap="none" spc="0" dirty="0">
                          <a:ln>
                            <a:noFill/>
                          </a:ln>
                          <a:solidFill>
                            <a:schemeClr val="bg1"/>
                          </a:solidFill>
                          <a:effectLst/>
                          <a:latin typeface="+mn-lt"/>
                        </a:rPr>
                        <a:t>2024</a:t>
                      </a:r>
                      <a:endParaRPr lang="fr-FR" sz="1400" b="1" i="0" kern="1200" cap="none" spc="0" dirty="0">
                        <a:ln>
                          <a:noFill/>
                        </a:ln>
                        <a:solidFill>
                          <a:schemeClr val="bg1"/>
                        </a:solidFill>
                        <a:effectLst/>
                        <a:latin typeface="+mn-lt"/>
                        <a:ea typeface="+mn-ea"/>
                        <a:cs typeface="Arial" pitchFamily="34" charset="0"/>
                      </a:endParaRP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8426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1" i="0" cap="none" spc="0" dirty="0">
                          <a:ln>
                            <a:noFill/>
                          </a:ln>
                          <a:solidFill>
                            <a:schemeClr val="bg1"/>
                          </a:solidFill>
                          <a:effectLst/>
                          <a:latin typeface="+mn-lt"/>
                        </a:rPr>
                        <a:t>2025</a:t>
                      </a:r>
                      <a:endParaRPr lang="fr-FR" sz="1400" b="1" i="0" cap="none" spc="0" dirty="0">
                        <a:ln>
                          <a:noFill/>
                        </a:ln>
                        <a:solidFill>
                          <a:schemeClr val="bg1"/>
                        </a:solidFill>
                        <a:effectLst/>
                        <a:latin typeface="+mn-lt"/>
                        <a:cs typeface="Arial" pitchFamily="34" charset="0"/>
                      </a:endParaRPr>
                    </a:p>
                  </a:txBody>
                  <a:tcPr anchor="ctr">
                    <a:lnL w="6350" cap="flat" cmpd="sng" algn="ctr">
                      <a:no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84262"/>
                    </a:solidFill>
                  </a:tcPr>
                </a:tc>
                <a:extLst>
                  <a:ext uri="{0D108BD9-81ED-4DB2-BD59-A6C34878D82A}">
                    <a16:rowId xmlns:a16="http://schemas.microsoft.com/office/drawing/2014/main" val="10000"/>
                  </a:ext>
                </a:extLst>
              </a:tr>
              <a:tr h="54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i="0" cap="none" spc="0" dirty="0">
                          <a:ln>
                            <a:noFill/>
                          </a:ln>
                          <a:solidFill>
                            <a:srgbClr val="164687"/>
                          </a:solidFill>
                          <a:effectLst/>
                          <a:latin typeface="+mn-lt"/>
                        </a:rPr>
                        <a:t>Nouveaux clients </a:t>
                      </a:r>
                    </a:p>
                  </a:txBody>
                  <a:tcPr anchor="ctr">
                    <a:lnL w="12700" cmpd="sng">
                      <a:noFill/>
                    </a:lnL>
                    <a:lnR w="190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800" b="0" i="0" cap="none" spc="0" dirty="0">
                          <a:ln>
                            <a:noFill/>
                          </a:ln>
                          <a:solidFill>
                            <a:srgbClr val="164687"/>
                          </a:solidFill>
                          <a:effectLst/>
                          <a:latin typeface="+mn-lt"/>
                        </a:rPr>
                        <a:t>199</a:t>
                      </a: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800" b="0" i="0" cap="none" spc="0" baseline="0" dirty="0">
                          <a:ln>
                            <a:noFill/>
                          </a:ln>
                          <a:solidFill>
                            <a:srgbClr val="164687"/>
                          </a:solidFill>
                          <a:effectLst/>
                          <a:latin typeface="+mn-lt"/>
                        </a:rPr>
                        <a:t>234</a:t>
                      </a:r>
                      <a:endParaRPr lang="fr-FR" sz="1800" b="0" i="0" cap="none" spc="0" dirty="0">
                        <a:ln>
                          <a:noFill/>
                        </a:ln>
                        <a:solidFill>
                          <a:srgbClr val="164687"/>
                        </a:solidFill>
                        <a:effectLst/>
                        <a:latin typeface="+mn-lt"/>
                      </a:endParaRPr>
                    </a:p>
                  </a:txBody>
                  <a:tcPr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i="0" cap="none" spc="0" dirty="0">
                          <a:ln>
                            <a:noFill/>
                          </a:ln>
                          <a:solidFill>
                            <a:srgbClr val="164687"/>
                          </a:solidFill>
                          <a:effectLst/>
                          <a:latin typeface="+mn-lt"/>
                        </a:rPr>
                        <a:t>Nouveaux sociétaires</a:t>
                      </a:r>
                    </a:p>
                  </a:txBody>
                  <a:tcPr anchor="ctr">
                    <a:lnL w="12700" cmpd="sng">
                      <a:noFill/>
                    </a:lnL>
                    <a:lnR w="19050" cap="flat" cmpd="sng" algn="ctr">
                      <a:noFill/>
                      <a:prstDash val="solid"/>
                      <a:round/>
                      <a:headEnd type="none" w="med" len="med"/>
                      <a:tailEnd type="none" w="med" len="med"/>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800" b="0" i="0" cap="none" spc="0" dirty="0">
                          <a:ln>
                            <a:noFill/>
                          </a:ln>
                          <a:solidFill>
                            <a:srgbClr val="164687"/>
                          </a:solidFill>
                          <a:effectLst/>
                          <a:latin typeface="+mn-lt"/>
                        </a:rPr>
                        <a:t>237</a:t>
                      </a: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800" b="0" i="0" cap="none" spc="0" dirty="0">
                          <a:ln>
                            <a:noFill/>
                          </a:ln>
                          <a:solidFill>
                            <a:srgbClr val="164687"/>
                          </a:solidFill>
                          <a:effectLst/>
                          <a:latin typeface="+mn-lt"/>
                        </a:rPr>
                        <a:t>204</a:t>
                      </a:r>
                    </a:p>
                  </a:txBody>
                  <a:tcPr anchor="ctr">
                    <a:lnL w="6350" cap="flat" cmpd="sng" algn="ctr">
                      <a:noFill/>
                      <a:prstDash val="solid"/>
                      <a:round/>
                      <a:headEnd type="none" w="med" len="med"/>
                      <a:tailEnd type="none" w="med" len="med"/>
                    </a:lnL>
                    <a:lnR w="12700" cmpd="sng">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0" i="0" kern="1200" cap="none" spc="0" dirty="0">
                          <a:ln>
                            <a:noFill/>
                          </a:ln>
                          <a:solidFill>
                            <a:srgbClr val="164687"/>
                          </a:solidFill>
                          <a:effectLst/>
                          <a:latin typeface="+mn-lt"/>
                          <a:ea typeface="+mn-ea"/>
                          <a:cs typeface="+mn-cs"/>
                        </a:rPr>
                        <a:t>Taux de sociétariat </a:t>
                      </a:r>
                      <a:endParaRPr lang="fr-FR" sz="1400" b="0" i="0" cap="none" spc="0" dirty="0">
                        <a:ln>
                          <a:noFill/>
                        </a:ln>
                        <a:solidFill>
                          <a:srgbClr val="164687"/>
                        </a:solidFill>
                        <a:effectLst/>
                        <a:latin typeface="+mn-lt"/>
                      </a:endParaRPr>
                    </a:p>
                  </a:txBody>
                  <a:tcPr anchor="ctr">
                    <a:lnL w="12700" cmpd="sng">
                      <a:noFill/>
                    </a:lnL>
                    <a:lnR w="19050" cap="flat" cmpd="sng" algn="ctr">
                      <a:noFill/>
                      <a:prstDash val="solid"/>
                      <a:round/>
                      <a:headEnd type="none" w="med" len="med"/>
                      <a:tailEnd type="none" w="med" len="med"/>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i="0" kern="1200" cap="none" spc="0" dirty="0">
                          <a:ln>
                            <a:noFill/>
                          </a:ln>
                          <a:solidFill>
                            <a:srgbClr val="164687"/>
                          </a:solidFill>
                          <a:effectLst/>
                          <a:latin typeface="+mn-lt"/>
                          <a:ea typeface="+mn-ea"/>
                          <a:cs typeface="+mn-cs"/>
                        </a:rPr>
                        <a:t>81 %</a:t>
                      </a:r>
                      <a:endParaRPr lang="fr-FR" sz="1400" b="0" i="1" kern="1200" cap="none" spc="0" baseline="0" dirty="0">
                        <a:ln>
                          <a:noFill/>
                        </a:ln>
                        <a:solidFill>
                          <a:srgbClr val="FF0000"/>
                        </a:solidFill>
                        <a:effectLst/>
                        <a:latin typeface="+mn-lt"/>
                        <a:ea typeface="+mn-ea"/>
                        <a:cs typeface="+mn-cs"/>
                      </a:endParaRP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i="0" kern="1200" cap="none" spc="0" dirty="0">
                          <a:ln>
                            <a:noFill/>
                          </a:ln>
                          <a:solidFill>
                            <a:srgbClr val="164687"/>
                          </a:solidFill>
                          <a:effectLst/>
                          <a:latin typeface="+mn-lt"/>
                          <a:ea typeface="+mn-ea"/>
                          <a:cs typeface="+mn-cs"/>
                        </a:rPr>
                        <a:t>82 %</a:t>
                      </a:r>
                    </a:p>
                  </a:txBody>
                  <a:tcPr anchor="ctr">
                    <a:lnL w="6350" cap="flat" cmpd="sng" algn="ctr">
                      <a:noFill/>
                      <a:prstDash val="solid"/>
                      <a:round/>
                      <a:headEnd type="none" w="med" len="med"/>
                      <a:tailEnd type="none" w="med" len="med"/>
                    </a:lnL>
                    <a:lnR w="12700" cmpd="sng">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6848805"/>
                  </a:ext>
                </a:extLst>
              </a:tr>
            </a:tbl>
          </a:graphicData>
        </a:graphic>
      </p:graphicFrame>
    </p:spTree>
    <p:extLst>
      <p:ext uri="{BB962C8B-B14F-4D97-AF65-F5344CB8AC3E}">
        <p14:creationId xmlns:p14="http://schemas.microsoft.com/office/powerpoint/2010/main" val="506180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space réservé du texte 2"/>
          <p:cNvSpPr txBox="1">
            <a:spLocks/>
          </p:cNvSpPr>
          <p:nvPr/>
        </p:nvSpPr>
        <p:spPr>
          <a:xfrm>
            <a:off x="536050" y="5403684"/>
            <a:ext cx="9312779" cy="556733"/>
          </a:xfrm>
          <a:prstGeom prst="rect">
            <a:avLst/>
          </a:prstGeom>
          <a:noFill/>
          <a:ln w="25400" cap="sq" cmpd="sng" algn="ctr">
            <a:noFill/>
            <a:prstDash val="solid"/>
            <a:miter lim="800000"/>
          </a:ln>
          <a:effectLst/>
        </p:spPr>
        <p:txBody>
          <a:bodyPr vert="horz" lIns="91440" tIns="45720" rIns="91440" bIns="45720" rtlCol="0" anchor="t" anchorCtr="0">
            <a:normAutofit/>
          </a:bodyPr>
          <a:lstStyle>
            <a:lvl1pPr marL="0" indent="0" algn="ctr" defTabSz="914400" rtl="0" eaLnBrk="1" latinLnBrk="0" hangingPunct="1">
              <a:lnSpc>
                <a:spcPct val="90000"/>
              </a:lnSpc>
              <a:spcBef>
                <a:spcPts val="1000"/>
              </a:spcBef>
              <a:buFontTx/>
              <a:buNone/>
              <a:defRPr sz="2800" b="1"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fr-FR" sz="1200" b="0" dirty="0">
                <a:solidFill>
                  <a:srgbClr val="164687"/>
                </a:solidFill>
              </a:rPr>
              <a:t>* Les ressources bancaires représentent l’ensemble des dépôts bancaires ou fonds récoltés par votre Caisse. </a:t>
            </a:r>
            <a:br>
              <a:rPr lang="fr-FR" sz="1200" b="0" dirty="0">
                <a:solidFill>
                  <a:srgbClr val="164687"/>
                </a:solidFill>
              </a:rPr>
            </a:br>
            <a:r>
              <a:rPr lang="fr-FR" sz="1200" b="0" dirty="0">
                <a:solidFill>
                  <a:srgbClr val="164687"/>
                </a:solidFill>
              </a:rPr>
              <a:t>  Elles permettent de prêter aux sociétaires. Dans le bilan, elles sont symbolisées par le passif.</a:t>
            </a:r>
          </a:p>
        </p:txBody>
      </p:sp>
      <p:sp>
        <p:nvSpPr>
          <p:cNvPr id="24" name="Rectangle 23"/>
          <p:cNvSpPr/>
          <p:nvPr/>
        </p:nvSpPr>
        <p:spPr>
          <a:xfrm>
            <a:off x="932450" y="4383993"/>
            <a:ext cx="10327100" cy="556733"/>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4000" b="1" dirty="0">
                <a:solidFill>
                  <a:srgbClr val="E94262"/>
                </a:solidFill>
              </a:rPr>
              <a:t>= </a:t>
            </a:r>
            <a:r>
              <a:rPr lang="fr-FR" sz="2800" b="1" dirty="0">
                <a:solidFill>
                  <a:srgbClr val="E94262"/>
                </a:solidFill>
              </a:rPr>
              <a:t>LE PASSIF DE VOTRE CAISSE</a:t>
            </a:r>
          </a:p>
        </p:txBody>
      </p:sp>
      <p:sp>
        <p:nvSpPr>
          <p:cNvPr id="4" name="Titre 4">
            <a:extLst>
              <a:ext uri="{FF2B5EF4-FFF2-40B4-BE49-F238E27FC236}">
                <a16:creationId xmlns:a16="http://schemas.microsoft.com/office/drawing/2014/main" id="{866C0E22-EDC6-C347-28C4-B238F982D1AA}"/>
              </a:ext>
            </a:extLst>
          </p:cNvPr>
          <p:cNvSpPr txBox="1">
            <a:spLocks/>
          </p:cNvSpPr>
          <p:nvPr/>
        </p:nvSpPr>
        <p:spPr>
          <a:xfrm>
            <a:off x="479425" y="0"/>
            <a:ext cx="11712575" cy="151923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400" b="1" dirty="0">
              <a:solidFill>
                <a:srgbClr val="164687"/>
              </a:solidFill>
              <a:latin typeface="Helvetica" pitchFamily="2" charset="0"/>
            </a:endParaRPr>
          </a:p>
        </p:txBody>
      </p:sp>
      <p:sp>
        <p:nvSpPr>
          <p:cNvPr id="5" name="ZoneTexte 4">
            <a:extLst>
              <a:ext uri="{FF2B5EF4-FFF2-40B4-BE49-F238E27FC236}">
                <a16:creationId xmlns:a16="http://schemas.microsoft.com/office/drawing/2014/main" id="{EA71BD39-886A-26BB-DFFE-32646EC4DD85}"/>
              </a:ext>
            </a:extLst>
          </p:cNvPr>
          <p:cNvSpPr txBox="1"/>
          <p:nvPr/>
        </p:nvSpPr>
        <p:spPr>
          <a:xfrm>
            <a:off x="971795" y="3241980"/>
            <a:ext cx="2825705" cy="584775"/>
          </a:xfrm>
          <a:prstGeom prst="rect">
            <a:avLst/>
          </a:prstGeom>
          <a:noFill/>
        </p:spPr>
        <p:txBody>
          <a:bodyPr wrap="square">
            <a:spAutoFit/>
          </a:bodyPr>
          <a:lstStyle/>
          <a:p>
            <a:pPr algn="ctr">
              <a:lnSpc>
                <a:spcPct val="100000"/>
              </a:lnSpc>
            </a:pPr>
            <a:r>
              <a:rPr lang="fr-FR" b="1" dirty="0">
                <a:solidFill>
                  <a:srgbClr val="164687"/>
                </a:solidFill>
              </a:rPr>
              <a:t>Épargne bancaire :</a:t>
            </a:r>
            <a:br>
              <a:rPr lang="fr-FR" b="1" dirty="0">
                <a:solidFill>
                  <a:srgbClr val="164687"/>
                </a:solidFill>
              </a:rPr>
            </a:br>
            <a:r>
              <a:rPr lang="fr-FR" sz="1400" dirty="0">
                <a:solidFill>
                  <a:srgbClr val="164687"/>
                </a:solidFill>
              </a:rPr>
              <a:t>dépôts, etc.</a:t>
            </a:r>
          </a:p>
        </p:txBody>
      </p:sp>
      <p:sp>
        <p:nvSpPr>
          <p:cNvPr id="6" name="ZoneTexte 5">
            <a:extLst>
              <a:ext uri="{FF2B5EF4-FFF2-40B4-BE49-F238E27FC236}">
                <a16:creationId xmlns:a16="http://schemas.microsoft.com/office/drawing/2014/main" id="{545A4269-CB65-8DCB-3D18-8D279B44F164}"/>
              </a:ext>
            </a:extLst>
          </p:cNvPr>
          <p:cNvSpPr txBox="1"/>
          <p:nvPr/>
        </p:nvSpPr>
        <p:spPr>
          <a:xfrm>
            <a:off x="4386392" y="3241980"/>
            <a:ext cx="2825705" cy="369332"/>
          </a:xfrm>
          <a:prstGeom prst="rect">
            <a:avLst/>
          </a:prstGeom>
          <a:noFill/>
        </p:spPr>
        <p:txBody>
          <a:bodyPr wrap="square">
            <a:spAutoFit/>
          </a:bodyPr>
          <a:lstStyle/>
          <a:p>
            <a:pPr algn="ctr">
              <a:lnSpc>
                <a:spcPct val="100000"/>
              </a:lnSpc>
            </a:pPr>
            <a:r>
              <a:rPr lang="fr-FR" b="1" dirty="0">
                <a:solidFill>
                  <a:srgbClr val="164687"/>
                </a:solidFill>
              </a:rPr>
              <a:t>Capitaux propres</a:t>
            </a:r>
            <a:endParaRPr lang="fr-FR" sz="1400" dirty="0">
              <a:solidFill>
                <a:srgbClr val="164687"/>
              </a:solidFill>
            </a:endParaRPr>
          </a:p>
        </p:txBody>
      </p:sp>
      <p:sp>
        <p:nvSpPr>
          <p:cNvPr id="8" name="ZoneTexte 7">
            <a:extLst>
              <a:ext uri="{FF2B5EF4-FFF2-40B4-BE49-F238E27FC236}">
                <a16:creationId xmlns:a16="http://schemas.microsoft.com/office/drawing/2014/main" id="{22942BEC-B56E-D85E-6CCF-A4E10F0E70CC}"/>
              </a:ext>
            </a:extLst>
          </p:cNvPr>
          <p:cNvSpPr txBox="1"/>
          <p:nvPr/>
        </p:nvSpPr>
        <p:spPr>
          <a:xfrm>
            <a:off x="7256059" y="3241980"/>
            <a:ext cx="4003491" cy="1015663"/>
          </a:xfrm>
          <a:prstGeom prst="rect">
            <a:avLst/>
          </a:prstGeom>
          <a:noFill/>
        </p:spPr>
        <p:txBody>
          <a:bodyPr wrap="square">
            <a:spAutoFit/>
          </a:bodyPr>
          <a:lstStyle/>
          <a:p>
            <a:pPr algn="ctr">
              <a:lnSpc>
                <a:spcPct val="100000"/>
              </a:lnSpc>
            </a:pPr>
            <a:r>
              <a:rPr lang="fr-FR" b="1" dirty="0">
                <a:solidFill>
                  <a:srgbClr val="164687"/>
                </a:solidFill>
              </a:rPr>
              <a:t>Refinancement :</a:t>
            </a:r>
            <a:br>
              <a:rPr lang="fr-FR" sz="1400" dirty="0">
                <a:solidFill>
                  <a:srgbClr val="164687"/>
                </a:solidFill>
              </a:rPr>
            </a:br>
            <a:r>
              <a:rPr lang="fr-FR" sz="1400" dirty="0">
                <a:solidFill>
                  <a:srgbClr val="164687"/>
                </a:solidFill>
              </a:rPr>
              <a:t>fonds avancés à la Caisse par </a:t>
            </a:r>
            <a:br>
              <a:rPr lang="fr-FR" sz="1400" dirty="0">
                <a:solidFill>
                  <a:srgbClr val="164687"/>
                </a:solidFill>
              </a:rPr>
            </a:br>
            <a:r>
              <a:rPr lang="fr-FR" sz="1400" dirty="0">
                <a:solidFill>
                  <a:srgbClr val="164687"/>
                </a:solidFill>
              </a:rPr>
              <a:t>la Caisse Fédérale de Crédit Mutuel </a:t>
            </a:r>
            <a:br>
              <a:rPr lang="fr-FR" sz="1400" dirty="0">
                <a:solidFill>
                  <a:srgbClr val="164687"/>
                </a:solidFill>
              </a:rPr>
            </a:br>
            <a:r>
              <a:rPr lang="fr-FR" sz="1400" dirty="0">
                <a:solidFill>
                  <a:srgbClr val="164687"/>
                </a:solidFill>
              </a:rPr>
              <a:t>pour le financement des crédits</a:t>
            </a:r>
          </a:p>
        </p:txBody>
      </p:sp>
      <p:sp>
        <p:nvSpPr>
          <p:cNvPr id="12" name="Rectangle 11">
            <a:extLst>
              <a:ext uri="{FF2B5EF4-FFF2-40B4-BE49-F238E27FC236}">
                <a16:creationId xmlns:a16="http://schemas.microsoft.com/office/drawing/2014/main" id="{93F91C3D-1373-9FD1-2B7A-78A37D4D3A37}"/>
              </a:ext>
            </a:extLst>
          </p:cNvPr>
          <p:cNvSpPr/>
          <p:nvPr/>
        </p:nvSpPr>
        <p:spPr>
          <a:xfrm>
            <a:off x="3846714" y="2148756"/>
            <a:ext cx="575735" cy="582073"/>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6000" b="1" dirty="0">
                <a:solidFill>
                  <a:srgbClr val="164687"/>
                </a:solidFill>
              </a:rPr>
              <a:t>+</a:t>
            </a:r>
          </a:p>
        </p:txBody>
      </p:sp>
      <p:sp>
        <p:nvSpPr>
          <p:cNvPr id="14" name="Rectangle 13">
            <a:extLst>
              <a:ext uri="{FF2B5EF4-FFF2-40B4-BE49-F238E27FC236}">
                <a16:creationId xmlns:a16="http://schemas.microsoft.com/office/drawing/2014/main" id="{150F24A0-A4D0-3B25-F681-488943F49EA5}"/>
              </a:ext>
            </a:extLst>
          </p:cNvPr>
          <p:cNvSpPr/>
          <p:nvPr/>
        </p:nvSpPr>
        <p:spPr>
          <a:xfrm>
            <a:off x="7340411" y="2148756"/>
            <a:ext cx="575735" cy="582073"/>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6000" b="1" dirty="0">
                <a:solidFill>
                  <a:srgbClr val="164687"/>
                </a:solidFill>
              </a:rPr>
              <a:t>+</a:t>
            </a:r>
          </a:p>
        </p:txBody>
      </p:sp>
      <p:grpSp>
        <p:nvGrpSpPr>
          <p:cNvPr id="33" name="Groupe 32">
            <a:extLst>
              <a:ext uri="{FF2B5EF4-FFF2-40B4-BE49-F238E27FC236}">
                <a16:creationId xmlns:a16="http://schemas.microsoft.com/office/drawing/2014/main" id="{1212C661-40D7-53BD-E714-8F39A51E3BC6}"/>
              </a:ext>
            </a:extLst>
          </p:cNvPr>
          <p:cNvGrpSpPr/>
          <p:nvPr/>
        </p:nvGrpSpPr>
        <p:grpSpPr>
          <a:xfrm>
            <a:off x="5172817" y="1918695"/>
            <a:ext cx="1188081" cy="1147586"/>
            <a:chOff x="5172817" y="1631937"/>
            <a:chExt cx="1188081" cy="1147586"/>
          </a:xfrm>
        </p:grpSpPr>
        <p:sp>
          <p:nvSpPr>
            <p:cNvPr id="20" name="Forme libre 19">
              <a:extLst>
                <a:ext uri="{FF2B5EF4-FFF2-40B4-BE49-F238E27FC236}">
                  <a16:creationId xmlns:a16="http://schemas.microsoft.com/office/drawing/2014/main" id="{6286BCED-EDDA-4955-C58B-F7906A83E749}"/>
                </a:ext>
              </a:extLst>
            </p:cNvPr>
            <p:cNvSpPr/>
            <p:nvPr/>
          </p:nvSpPr>
          <p:spPr>
            <a:xfrm>
              <a:off x="5597045" y="1631937"/>
              <a:ext cx="569632" cy="494709"/>
            </a:xfrm>
            <a:custGeom>
              <a:avLst/>
              <a:gdLst>
                <a:gd name="connsiteX0" fmla="*/ 69662 w 569632"/>
                <a:gd name="connsiteY0" fmla="*/ 494710 h 494709"/>
                <a:gd name="connsiteX1" fmla="*/ 0 w 569632"/>
                <a:gd name="connsiteY1" fmla="*/ 373645 h 494709"/>
                <a:gd name="connsiteX2" fmla="*/ 215067 w 569632"/>
                <a:gd name="connsiteY2" fmla="*/ 0 h 494709"/>
                <a:gd name="connsiteX3" fmla="*/ 354566 w 569632"/>
                <a:gd name="connsiteY3" fmla="*/ 0 h 494709"/>
                <a:gd name="connsiteX4" fmla="*/ 569633 w 569632"/>
                <a:gd name="connsiteY4" fmla="*/ 373645 h 494709"/>
                <a:gd name="connsiteX5" fmla="*/ 499970 w 569632"/>
                <a:gd name="connsiteY5" fmla="*/ 494710 h 494709"/>
                <a:gd name="connsiteX6" fmla="*/ 69662 w 569632"/>
                <a:gd name="connsiteY6" fmla="*/ 494710 h 494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9632" h="494709">
                  <a:moveTo>
                    <a:pt x="69662" y="494710"/>
                  </a:moveTo>
                  <a:lnTo>
                    <a:pt x="0" y="373645"/>
                  </a:lnTo>
                  <a:lnTo>
                    <a:pt x="215067" y="0"/>
                  </a:lnTo>
                  <a:lnTo>
                    <a:pt x="354566" y="0"/>
                  </a:lnTo>
                  <a:lnTo>
                    <a:pt x="569633" y="373645"/>
                  </a:lnTo>
                  <a:lnTo>
                    <a:pt x="499970" y="494710"/>
                  </a:lnTo>
                  <a:lnTo>
                    <a:pt x="69662" y="494710"/>
                  </a:lnTo>
                  <a:close/>
                </a:path>
              </a:pathLst>
            </a:custGeom>
            <a:solidFill>
              <a:srgbClr val="E30613"/>
            </a:solidFill>
            <a:ln w="17346" cap="flat">
              <a:noFill/>
              <a:prstDash val="solid"/>
              <a:miter/>
            </a:ln>
          </p:spPr>
          <p:txBody>
            <a:bodyPr rtlCol="0" anchor="ctr"/>
            <a:lstStyle/>
            <a:p>
              <a:endParaRPr lang="fr-FR"/>
            </a:p>
          </p:txBody>
        </p:sp>
        <p:grpSp>
          <p:nvGrpSpPr>
            <p:cNvPr id="21" name="Image 6">
              <a:extLst>
                <a:ext uri="{FF2B5EF4-FFF2-40B4-BE49-F238E27FC236}">
                  <a16:creationId xmlns:a16="http://schemas.microsoft.com/office/drawing/2014/main" id="{B2A2D083-21CD-43D3-B159-28D22CC47E6A}"/>
                </a:ext>
              </a:extLst>
            </p:cNvPr>
            <p:cNvGrpSpPr/>
            <p:nvPr/>
          </p:nvGrpSpPr>
          <p:grpSpPr>
            <a:xfrm>
              <a:off x="5172817" y="1873543"/>
              <a:ext cx="1188081" cy="905980"/>
              <a:chOff x="5172817" y="1873543"/>
              <a:chExt cx="1188081" cy="905980"/>
            </a:xfrm>
            <a:solidFill>
              <a:srgbClr val="164194"/>
            </a:solidFill>
          </p:grpSpPr>
          <p:sp>
            <p:nvSpPr>
              <p:cNvPr id="22" name="Forme libre 21">
                <a:extLst>
                  <a:ext uri="{FF2B5EF4-FFF2-40B4-BE49-F238E27FC236}">
                    <a16:creationId xmlns:a16="http://schemas.microsoft.com/office/drawing/2014/main" id="{67271A33-5825-557D-3BB2-C23317B01DAF}"/>
                  </a:ext>
                </a:extLst>
              </p:cNvPr>
              <p:cNvSpPr/>
              <p:nvPr/>
            </p:nvSpPr>
            <p:spPr>
              <a:xfrm>
                <a:off x="5172817" y="1873543"/>
                <a:ext cx="1188081" cy="905980"/>
              </a:xfrm>
              <a:custGeom>
                <a:avLst/>
                <a:gdLst>
                  <a:gd name="connsiteX0" fmla="*/ 848629 w 1188081"/>
                  <a:gd name="connsiteY0" fmla="*/ 905981 h 905980"/>
                  <a:gd name="connsiteX1" fmla="*/ 552955 w 1188081"/>
                  <a:gd name="connsiteY1" fmla="*/ 732832 h 905980"/>
                  <a:gd name="connsiteX2" fmla="*/ 548439 w 1188081"/>
                  <a:gd name="connsiteY2" fmla="*/ 724819 h 905980"/>
                  <a:gd name="connsiteX3" fmla="*/ 539405 w 1188081"/>
                  <a:gd name="connsiteY3" fmla="*/ 726910 h 905980"/>
                  <a:gd name="connsiteX4" fmla="*/ 353871 w 1188081"/>
                  <a:gd name="connsiteY4" fmla="*/ 747465 h 905980"/>
                  <a:gd name="connsiteX5" fmla="*/ 347 w 1188081"/>
                  <a:gd name="connsiteY5" fmla="*/ 604626 h 905980"/>
                  <a:gd name="connsiteX6" fmla="*/ 20847 w 1188081"/>
                  <a:gd name="connsiteY6" fmla="*/ 555155 h 905980"/>
                  <a:gd name="connsiteX7" fmla="*/ 27969 w 1188081"/>
                  <a:gd name="connsiteY7" fmla="*/ 546968 h 905980"/>
                  <a:gd name="connsiteX8" fmla="*/ 20847 w 1188081"/>
                  <a:gd name="connsiteY8" fmla="*/ 538781 h 905980"/>
                  <a:gd name="connsiteX9" fmla="*/ 174 w 1188081"/>
                  <a:gd name="connsiteY9" fmla="*/ 489136 h 905980"/>
                  <a:gd name="connsiteX10" fmla="*/ 20673 w 1188081"/>
                  <a:gd name="connsiteY10" fmla="*/ 439664 h 905980"/>
                  <a:gd name="connsiteX11" fmla="*/ 27795 w 1188081"/>
                  <a:gd name="connsiteY11" fmla="*/ 431477 h 905980"/>
                  <a:gd name="connsiteX12" fmla="*/ 20673 w 1188081"/>
                  <a:gd name="connsiteY12" fmla="*/ 423290 h 905980"/>
                  <a:gd name="connsiteX13" fmla="*/ 0 w 1188081"/>
                  <a:gd name="connsiteY13" fmla="*/ 373645 h 905980"/>
                  <a:gd name="connsiteX14" fmla="*/ 20499 w 1188081"/>
                  <a:gd name="connsiteY14" fmla="*/ 324174 h 905980"/>
                  <a:gd name="connsiteX15" fmla="*/ 27622 w 1188081"/>
                  <a:gd name="connsiteY15" fmla="*/ 315987 h 905980"/>
                  <a:gd name="connsiteX16" fmla="*/ 20499 w 1188081"/>
                  <a:gd name="connsiteY16" fmla="*/ 307800 h 905980"/>
                  <a:gd name="connsiteX17" fmla="*/ 0 w 1188081"/>
                  <a:gd name="connsiteY17" fmla="*/ 258329 h 905980"/>
                  <a:gd name="connsiteX18" fmla="*/ 20499 w 1188081"/>
                  <a:gd name="connsiteY18" fmla="*/ 208858 h 905980"/>
                  <a:gd name="connsiteX19" fmla="*/ 27622 w 1188081"/>
                  <a:gd name="connsiteY19" fmla="*/ 200671 h 905980"/>
                  <a:gd name="connsiteX20" fmla="*/ 20499 w 1188081"/>
                  <a:gd name="connsiteY20" fmla="*/ 192484 h 905980"/>
                  <a:gd name="connsiteX21" fmla="*/ 0 w 1188081"/>
                  <a:gd name="connsiteY21" fmla="*/ 142839 h 905980"/>
                  <a:gd name="connsiteX22" fmla="*/ 353523 w 1188081"/>
                  <a:gd name="connsiteY22" fmla="*/ 0 h 905980"/>
                  <a:gd name="connsiteX23" fmla="*/ 707046 w 1188081"/>
                  <a:gd name="connsiteY23" fmla="*/ 142839 h 905980"/>
                  <a:gd name="connsiteX24" fmla="*/ 686547 w 1188081"/>
                  <a:gd name="connsiteY24" fmla="*/ 192484 h 905980"/>
                  <a:gd name="connsiteX25" fmla="*/ 679425 w 1188081"/>
                  <a:gd name="connsiteY25" fmla="*/ 200671 h 905980"/>
                  <a:gd name="connsiteX26" fmla="*/ 686547 w 1188081"/>
                  <a:gd name="connsiteY26" fmla="*/ 208858 h 905980"/>
                  <a:gd name="connsiteX27" fmla="*/ 704614 w 1188081"/>
                  <a:gd name="connsiteY27" fmla="*/ 241258 h 905980"/>
                  <a:gd name="connsiteX28" fmla="*/ 708262 w 1188081"/>
                  <a:gd name="connsiteY28" fmla="*/ 254671 h 905980"/>
                  <a:gd name="connsiteX29" fmla="*/ 721118 w 1188081"/>
                  <a:gd name="connsiteY29" fmla="*/ 249445 h 905980"/>
                  <a:gd name="connsiteX30" fmla="*/ 848456 w 1188081"/>
                  <a:gd name="connsiteY30" fmla="*/ 224710 h 905980"/>
                  <a:gd name="connsiteX31" fmla="*/ 1188081 w 1188081"/>
                  <a:gd name="connsiteY31" fmla="*/ 565258 h 905980"/>
                  <a:gd name="connsiteX32" fmla="*/ 848456 w 1188081"/>
                  <a:gd name="connsiteY32" fmla="*/ 905806 h 905980"/>
                  <a:gd name="connsiteX33" fmla="*/ 848629 w 1188081"/>
                  <a:gd name="connsiteY33" fmla="*/ 251187 h 905980"/>
                  <a:gd name="connsiteX34" fmla="*/ 535410 w 1188081"/>
                  <a:gd name="connsiteY34" fmla="*/ 565258 h 905980"/>
                  <a:gd name="connsiteX35" fmla="*/ 848629 w 1188081"/>
                  <a:gd name="connsiteY35" fmla="*/ 879329 h 905980"/>
                  <a:gd name="connsiteX36" fmla="*/ 1161849 w 1188081"/>
                  <a:gd name="connsiteY36" fmla="*/ 565258 h 905980"/>
                  <a:gd name="connsiteX37" fmla="*/ 848629 w 1188081"/>
                  <a:gd name="connsiteY37" fmla="*/ 251187 h 905980"/>
                  <a:gd name="connsiteX38" fmla="*/ 42214 w 1188081"/>
                  <a:gd name="connsiteY38" fmla="*/ 570832 h 905980"/>
                  <a:gd name="connsiteX39" fmla="*/ 26753 w 1188081"/>
                  <a:gd name="connsiteY39" fmla="*/ 604626 h 905980"/>
                  <a:gd name="connsiteX40" fmla="*/ 353871 w 1188081"/>
                  <a:gd name="connsiteY40" fmla="*/ 720987 h 905980"/>
                  <a:gd name="connsiteX41" fmla="*/ 522728 w 1188081"/>
                  <a:gd name="connsiteY41" fmla="*/ 703568 h 905980"/>
                  <a:gd name="connsiteX42" fmla="*/ 536626 w 1188081"/>
                  <a:gd name="connsiteY42" fmla="*/ 700432 h 905980"/>
                  <a:gd name="connsiteX43" fmla="*/ 531414 w 1188081"/>
                  <a:gd name="connsiteY43" fmla="*/ 687019 h 905980"/>
                  <a:gd name="connsiteX44" fmla="*/ 515084 w 1188081"/>
                  <a:gd name="connsiteY44" fmla="*/ 629361 h 905980"/>
                  <a:gd name="connsiteX45" fmla="*/ 512826 w 1188081"/>
                  <a:gd name="connsiteY45" fmla="*/ 617342 h 905980"/>
                  <a:gd name="connsiteX46" fmla="*/ 500839 w 1188081"/>
                  <a:gd name="connsiteY46" fmla="*/ 619432 h 905980"/>
                  <a:gd name="connsiteX47" fmla="*/ 353871 w 1188081"/>
                  <a:gd name="connsiteY47" fmla="*/ 631974 h 905980"/>
                  <a:gd name="connsiteX48" fmla="*/ 57849 w 1188081"/>
                  <a:gd name="connsiteY48" fmla="*/ 568742 h 905980"/>
                  <a:gd name="connsiteX49" fmla="*/ 49337 w 1188081"/>
                  <a:gd name="connsiteY49" fmla="*/ 563516 h 905980"/>
                  <a:gd name="connsiteX50" fmla="*/ 42562 w 1188081"/>
                  <a:gd name="connsiteY50" fmla="*/ 571006 h 905980"/>
                  <a:gd name="connsiteX51" fmla="*/ 42214 w 1188081"/>
                  <a:gd name="connsiteY51" fmla="*/ 455516 h 905980"/>
                  <a:gd name="connsiteX52" fmla="*/ 26753 w 1188081"/>
                  <a:gd name="connsiteY52" fmla="*/ 489310 h 905980"/>
                  <a:gd name="connsiteX53" fmla="*/ 57328 w 1188081"/>
                  <a:gd name="connsiteY53" fmla="*/ 536516 h 905980"/>
                  <a:gd name="connsiteX54" fmla="*/ 353871 w 1188081"/>
                  <a:gd name="connsiteY54" fmla="*/ 605671 h 905980"/>
                  <a:gd name="connsiteX55" fmla="*/ 499275 w 1188081"/>
                  <a:gd name="connsiteY55" fmla="*/ 592955 h 905980"/>
                  <a:gd name="connsiteX56" fmla="*/ 509699 w 1188081"/>
                  <a:gd name="connsiteY56" fmla="*/ 591039 h 905980"/>
                  <a:gd name="connsiteX57" fmla="*/ 509351 w 1188081"/>
                  <a:gd name="connsiteY57" fmla="*/ 580413 h 905980"/>
                  <a:gd name="connsiteX58" fmla="*/ 509004 w 1188081"/>
                  <a:gd name="connsiteY58" fmla="*/ 565607 h 905980"/>
                  <a:gd name="connsiteX59" fmla="*/ 512131 w 1188081"/>
                  <a:gd name="connsiteY59" fmla="*/ 518574 h 905980"/>
                  <a:gd name="connsiteX60" fmla="*/ 514389 w 1188081"/>
                  <a:gd name="connsiteY60" fmla="*/ 501852 h 905980"/>
                  <a:gd name="connsiteX61" fmla="*/ 497712 w 1188081"/>
                  <a:gd name="connsiteY61" fmla="*/ 504813 h 905980"/>
                  <a:gd name="connsiteX62" fmla="*/ 353697 w 1188081"/>
                  <a:gd name="connsiteY62" fmla="*/ 516832 h 905980"/>
                  <a:gd name="connsiteX63" fmla="*/ 196653 w 1188081"/>
                  <a:gd name="connsiteY63" fmla="*/ 502374 h 905980"/>
                  <a:gd name="connsiteX64" fmla="*/ 57502 w 1188081"/>
                  <a:gd name="connsiteY64" fmla="*/ 453426 h 905980"/>
                  <a:gd name="connsiteX65" fmla="*/ 48816 w 1188081"/>
                  <a:gd name="connsiteY65" fmla="*/ 448200 h 905980"/>
                  <a:gd name="connsiteX66" fmla="*/ 42041 w 1188081"/>
                  <a:gd name="connsiteY66" fmla="*/ 455690 h 905980"/>
                  <a:gd name="connsiteX67" fmla="*/ 42214 w 1188081"/>
                  <a:gd name="connsiteY67" fmla="*/ 340200 h 905980"/>
                  <a:gd name="connsiteX68" fmla="*/ 26927 w 1188081"/>
                  <a:gd name="connsiteY68" fmla="*/ 373819 h 905980"/>
                  <a:gd name="connsiteX69" fmla="*/ 57328 w 1188081"/>
                  <a:gd name="connsiteY69" fmla="*/ 421026 h 905980"/>
                  <a:gd name="connsiteX70" fmla="*/ 201864 w 1188081"/>
                  <a:gd name="connsiteY70" fmla="*/ 476245 h 905980"/>
                  <a:gd name="connsiteX71" fmla="*/ 353871 w 1188081"/>
                  <a:gd name="connsiteY71" fmla="*/ 489832 h 905980"/>
                  <a:gd name="connsiteX72" fmla="*/ 505703 w 1188081"/>
                  <a:gd name="connsiteY72" fmla="*/ 476245 h 905980"/>
                  <a:gd name="connsiteX73" fmla="*/ 514389 w 1188081"/>
                  <a:gd name="connsiteY73" fmla="*/ 474503 h 905980"/>
                  <a:gd name="connsiteX74" fmla="*/ 521512 w 1188081"/>
                  <a:gd name="connsiteY74" fmla="*/ 472936 h 905980"/>
                  <a:gd name="connsiteX75" fmla="*/ 523597 w 1188081"/>
                  <a:gd name="connsiteY75" fmla="*/ 465968 h 905980"/>
                  <a:gd name="connsiteX76" fmla="*/ 552261 w 1188081"/>
                  <a:gd name="connsiteY76" fmla="*/ 398903 h 905980"/>
                  <a:gd name="connsiteX77" fmla="*/ 566158 w 1188081"/>
                  <a:gd name="connsiteY77" fmla="*/ 374168 h 905980"/>
                  <a:gd name="connsiteX78" fmla="*/ 538710 w 1188081"/>
                  <a:gd name="connsiteY78" fmla="*/ 380787 h 905980"/>
                  <a:gd name="connsiteX79" fmla="*/ 511262 w 1188081"/>
                  <a:gd name="connsiteY79" fmla="*/ 386710 h 905980"/>
                  <a:gd name="connsiteX80" fmla="*/ 508830 w 1188081"/>
                  <a:gd name="connsiteY80" fmla="*/ 387232 h 905980"/>
                  <a:gd name="connsiteX81" fmla="*/ 353697 w 1188081"/>
                  <a:gd name="connsiteY81" fmla="*/ 401168 h 905980"/>
                  <a:gd name="connsiteX82" fmla="*/ 196305 w 1188081"/>
                  <a:gd name="connsiteY82" fmla="*/ 386884 h 905980"/>
                  <a:gd name="connsiteX83" fmla="*/ 57502 w 1188081"/>
                  <a:gd name="connsiteY83" fmla="*/ 337936 h 905980"/>
                  <a:gd name="connsiteX84" fmla="*/ 48816 w 1188081"/>
                  <a:gd name="connsiteY84" fmla="*/ 332710 h 905980"/>
                  <a:gd name="connsiteX85" fmla="*/ 41867 w 1188081"/>
                  <a:gd name="connsiteY85" fmla="*/ 340200 h 905980"/>
                  <a:gd name="connsiteX86" fmla="*/ 42214 w 1188081"/>
                  <a:gd name="connsiteY86" fmla="*/ 224710 h 905980"/>
                  <a:gd name="connsiteX87" fmla="*/ 26753 w 1188081"/>
                  <a:gd name="connsiteY87" fmla="*/ 258503 h 905980"/>
                  <a:gd name="connsiteX88" fmla="*/ 57154 w 1188081"/>
                  <a:gd name="connsiteY88" fmla="*/ 305536 h 905980"/>
                  <a:gd name="connsiteX89" fmla="*/ 201517 w 1188081"/>
                  <a:gd name="connsiteY89" fmla="*/ 360929 h 905980"/>
                  <a:gd name="connsiteX90" fmla="*/ 353871 w 1188081"/>
                  <a:gd name="connsiteY90" fmla="*/ 374516 h 905980"/>
                  <a:gd name="connsiteX91" fmla="*/ 506224 w 1188081"/>
                  <a:gd name="connsiteY91" fmla="*/ 360929 h 905980"/>
                  <a:gd name="connsiteX92" fmla="*/ 508656 w 1188081"/>
                  <a:gd name="connsiteY92" fmla="*/ 360407 h 905980"/>
                  <a:gd name="connsiteX93" fmla="*/ 597602 w 1188081"/>
                  <a:gd name="connsiteY93" fmla="*/ 334626 h 905980"/>
                  <a:gd name="connsiteX94" fmla="*/ 600034 w 1188081"/>
                  <a:gd name="connsiteY94" fmla="*/ 333581 h 905980"/>
                  <a:gd name="connsiteX95" fmla="*/ 601945 w 1188081"/>
                  <a:gd name="connsiteY95" fmla="*/ 331665 h 905980"/>
                  <a:gd name="connsiteX96" fmla="*/ 674561 w 1188081"/>
                  <a:gd name="connsiteY96" fmla="*/ 272961 h 905980"/>
                  <a:gd name="connsiteX97" fmla="*/ 679251 w 1188081"/>
                  <a:gd name="connsiteY97" fmla="*/ 270174 h 905980"/>
                  <a:gd name="connsiteX98" fmla="*/ 680293 w 1188081"/>
                  <a:gd name="connsiteY98" fmla="*/ 264774 h 905980"/>
                  <a:gd name="connsiteX99" fmla="*/ 680815 w 1188081"/>
                  <a:gd name="connsiteY99" fmla="*/ 258503 h 905980"/>
                  <a:gd name="connsiteX100" fmla="*/ 665353 w 1188081"/>
                  <a:gd name="connsiteY100" fmla="*/ 224710 h 905980"/>
                  <a:gd name="connsiteX101" fmla="*/ 658578 w 1188081"/>
                  <a:gd name="connsiteY101" fmla="*/ 217394 h 905980"/>
                  <a:gd name="connsiteX102" fmla="*/ 649892 w 1188081"/>
                  <a:gd name="connsiteY102" fmla="*/ 222619 h 905980"/>
                  <a:gd name="connsiteX103" fmla="*/ 353871 w 1188081"/>
                  <a:gd name="connsiteY103" fmla="*/ 286026 h 905980"/>
                  <a:gd name="connsiteX104" fmla="*/ 57676 w 1188081"/>
                  <a:gd name="connsiteY104" fmla="*/ 222619 h 905980"/>
                  <a:gd name="connsiteX105" fmla="*/ 48989 w 1188081"/>
                  <a:gd name="connsiteY105" fmla="*/ 217394 h 905980"/>
                  <a:gd name="connsiteX106" fmla="*/ 42214 w 1188081"/>
                  <a:gd name="connsiteY106" fmla="*/ 224884 h 905980"/>
                  <a:gd name="connsiteX107" fmla="*/ 353871 w 1188081"/>
                  <a:gd name="connsiteY107" fmla="*/ 26652 h 905980"/>
                  <a:gd name="connsiteX108" fmla="*/ 26753 w 1188081"/>
                  <a:gd name="connsiteY108" fmla="*/ 143013 h 905980"/>
                  <a:gd name="connsiteX109" fmla="*/ 353871 w 1188081"/>
                  <a:gd name="connsiteY109" fmla="*/ 259374 h 905980"/>
                  <a:gd name="connsiteX110" fmla="*/ 680988 w 1188081"/>
                  <a:gd name="connsiteY110" fmla="*/ 143013 h 905980"/>
                  <a:gd name="connsiteX111" fmla="*/ 353871 w 1188081"/>
                  <a:gd name="connsiteY111" fmla="*/ 26652 h 90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88081" h="905980">
                    <a:moveTo>
                      <a:pt x="848629" y="905981"/>
                    </a:moveTo>
                    <a:cubicBezTo>
                      <a:pt x="726677" y="905981"/>
                      <a:pt x="613237" y="839613"/>
                      <a:pt x="552955" y="732832"/>
                    </a:cubicBezTo>
                    <a:lnTo>
                      <a:pt x="548439" y="724819"/>
                    </a:lnTo>
                    <a:lnTo>
                      <a:pt x="539405" y="726910"/>
                    </a:lnTo>
                    <a:cubicBezTo>
                      <a:pt x="483641" y="740323"/>
                      <a:pt x="419364" y="747465"/>
                      <a:pt x="353871" y="747465"/>
                    </a:cubicBezTo>
                    <a:cubicBezTo>
                      <a:pt x="180149" y="747465"/>
                      <a:pt x="347" y="693987"/>
                      <a:pt x="347" y="604626"/>
                    </a:cubicBezTo>
                    <a:cubicBezTo>
                      <a:pt x="347" y="587381"/>
                      <a:pt x="7296" y="570658"/>
                      <a:pt x="20847" y="555155"/>
                    </a:cubicBezTo>
                    <a:lnTo>
                      <a:pt x="27969" y="546968"/>
                    </a:lnTo>
                    <a:lnTo>
                      <a:pt x="20847" y="538781"/>
                    </a:lnTo>
                    <a:cubicBezTo>
                      <a:pt x="3822" y="519271"/>
                      <a:pt x="174" y="500981"/>
                      <a:pt x="174" y="489136"/>
                    </a:cubicBezTo>
                    <a:cubicBezTo>
                      <a:pt x="174" y="471890"/>
                      <a:pt x="7123" y="455168"/>
                      <a:pt x="20673" y="439664"/>
                    </a:cubicBezTo>
                    <a:lnTo>
                      <a:pt x="27795" y="431477"/>
                    </a:lnTo>
                    <a:lnTo>
                      <a:pt x="20673" y="423290"/>
                    </a:lnTo>
                    <a:cubicBezTo>
                      <a:pt x="6949" y="407613"/>
                      <a:pt x="0" y="390890"/>
                      <a:pt x="0" y="373645"/>
                    </a:cubicBezTo>
                    <a:cubicBezTo>
                      <a:pt x="0" y="356400"/>
                      <a:pt x="6949" y="339677"/>
                      <a:pt x="20499" y="324174"/>
                    </a:cubicBezTo>
                    <a:lnTo>
                      <a:pt x="27622" y="315987"/>
                    </a:lnTo>
                    <a:lnTo>
                      <a:pt x="20499" y="307800"/>
                    </a:lnTo>
                    <a:cubicBezTo>
                      <a:pt x="6949" y="292123"/>
                      <a:pt x="0" y="275574"/>
                      <a:pt x="0" y="258329"/>
                    </a:cubicBezTo>
                    <a:cubicBezTo>
                      <a:pt x="0" y="241084"/>
                      <a:pt x="6949" y="224361"/>
                      <a:pt x="20499" y="208858"/>
                    </a:cubicBezTo>
                    <a:lnTo>
                      <a:pt x="27622" y="200671"/>
                    </a:lnTo>
                    <a:lnTo>
                      <a:pt x="20499" y="192484"/>
                    </a:lnTo>
                    <a:cubicBezTo>
                      <a:pt x="6949" y="176981"/>
                      <a:pt x="0" y="160258"/>
                      <a:pt x="0" y="142839"/>
                    </a:cubicBezTo>
                    <a:cubicBezTo>
                      <a:pt x="0" y="53477"/>
                      <a:pt x="179802" y="0"/>
                      <a:pt x="353523" y="0"/>
                    </a:cubicBezTo>
                    <a:cubicBezTo>
                      <a:pt x="527245" y="0"/>
                      <a:pt x="707046" y="53477"/>
                      <a:pt x="707046" y="142839"/>
                    </a:cubicBezTo>
                    <a:cubicBezTo>
                      <a:pt x="707046" y="160258"/>
                      <a:pt x="700097" y="176981"/>
                      <a:pt x="686547" y="192484"/>
                    </a:cubicBezTo>
                    <a:lnTo>
                      <a:pt x="679425" y="200671"/>
                    </a:lnTo>
                    <a:lnTo>
                      <a:pt x="686547" y="208858"/>
                    </a:lnTo>
                    <a:cubicBezTo>
                      <a:pt x="695581" y="219136"/>
                      <a:pt x="701661" y="230110"/>
                      <a:pt x="704614" y="241258"/>
                    </a:cubicBezTo>
                    <a:lnTo>
                      <a:pt x="708262" y="254671"/>
                    </a:lnTo>
                    <a:lnTo>
                      <a:pt x="721118" y="249445"/>
                    </a:lnTo>
                    <a:cubicBezTo>
                      <a:pt x="761595" y="232897"/>
                      <a:pt x="804504" y="224710"/>
                      <a:pt x="848456" y="224710"/>
                    </a:cubicBezTo>
                    <a:cubicBezTo>
                      <a:pt x="1035727" y="224710"/>
                      <a:pt x="1188081" y="377477"/>
                      <a:pt x="1188081" y="565258"/>
                    </a:cubicBezTo>
                    <a:cubicBezTo>
                      <a:pt x="1188081" y="753039"/>
                      <a:pt x="1035727" y="905806"/>
                      <a:pt x="848456" y="905806"/>
                    </a:cubicBezTo>
                    <a:close/>
                    <a:moveTo>
                      <a:pt x="848629" y="251187"/>
                    </a:moveTo>
                    <a:cubicBezTo>
                      <a:pt x="675950" y="251187"/>
                      <a:pt x="535410" y="392110"/>
                      <a:pt x="535410" y="565258"/>
                    </a:cubicBezTo>
                    <a:cubicBezTo>
                      <a:pt x="535410" y="738406"/>
                      <a:pt x="675950" y="879329"/>
                      <a:pt x="848629" y="879329"/>
                    </a:cubicBezTo>
                    <a:cubicBezTo>
                      <a:pt x="1021309" y="879329"/>
                      <a:pt x="1161849" y="738406"/>
                      <a:pt x="1161849" y="565258"/>
                    </a:cubicBezTo>
                    <a:cubicBezTo>
                      <a:pt x="1161849" y="392110"/>
                      <a:pt x="1021309" y="251187"/>
                      <a:pt x="848629" y="251187"/>
                    </a:cubicBezTo>
                    <a:close/>
                    <a:moveTo>
                      <a:pt x="42214" y="570832"/>
                    </a:moveTo>
                    <a:cubicBezTo>
                      <a:pt x="31965" y="581981"/>
                      <a:pt x="26753" y="593303"/>
                      <a:pt x="26753" y="604626"/>
                    </a:cubicBezTo>
                    <a:cubicBezTo>
                      <a:pt x="26753" y="660716"/>
                      <a:pt x="158087" y="720987"/>
                      <a:pt x="353871" y="720987"/>
                    </a:cubicBezTo>
                    <a:cubicBezTo>
                      <a:pt x="413283" y="720987"/>
                      <a:pt x="471654" y="714890"/>
                      <a:pt x="522728" y="703568"/>
                    </a:cubicBezTo>
                    <a:lnTo>
                      <a:pt x="536626" y="700432"/>
                    </a:lnTo>
                    <a:lnTo>
                      <a:pt x="531414" y="687019"/>
                    </a:lnTo>
                    <a:cubicBezTo>
                      <a:pt x="524291" y="668381"/>
                      <a:pt x="518732" y="649045"/>
                      <a:pt x="515084" y="629361"/>
                    </a:cubicBezTo>
                    <a:lnTo>
                      <a:pt x="512826" y="617342"/>
                    </a:lnTo>
                    <a:lnTo>
                      <a:pt x="500839" y="619432"/>
                    </a:lnTo>
                    <a:cubicBezTo>
                      <a:pt x="455324" y="627619"/>
                      <a:pt x="404424" y="631974"/>
                      <a:pt x="353871" y="631974"/>
                    </a:cubicBezTo>
                    <a:cubicBezTo>
                      <a:pt x="233134" y="631974"/>
                      <a:pt x="122474" y="608284"/>
                      <a:pt x="57849" y="568742"/>
                    </a:cubicBezTo>
                    <a:lnTo>
                      <a:pt x="49337" y="563516"/>
                    </a:lnTo>
                    <a:lnTo>
                      <a:pt x="42562" y="571006"/>
                    </a:lnTo>
                    <a:close/>
                    <a:moveTo>
                      <a:pt x="42214" y="455516"/>
                    </a:moveTo>
                    <a:cubicBezTo>
                      <a:pt x="31965" y="466665"/>
                      <a:pt x="26753" y="477987"/>
                      <a:pt x="26753" y="489310"/>
                    </a:cubicBezTo>
                    <a:cubicBezTo>
                      <a:pt x="26753" y="505161"/>
                      <a:pt x="37350" y="521361"/>
                      <a:pt x="57328" y="536516"/>
                    </a:cubicBezTo>
                    <a:cubicBezTo>
                      <a:pt x="112398" y="578497"/>
                      <a:pt x="228791" y="605671"/>
                      <a:pt x="353871" y="605671"/>
                    </a:cubicBezTo>
                    <a:cubicBezTo>
                      <a:pt x="404250" y="605671"/>
                      <a:pt x="454455" y="601316"/>
                      <a:pt x="499275" y="592955"/>
                    </a:cubicBezTo>
                    <a:lnTo>
                      <a:pt x="509699" y="591039"/>
                    </a:lnTo>
                    <a:lnTo>
                      <a:pt x="509351" y="580413"/>
                    </a:lnTo>
                    <a:cubicBezTo>
                      <a:pt x="509178" y="575536"/>
                      <a:pt x="509004" y="570484"/>
                      <a:pt x="509004" y="565607"/>
                    </a:cubicBezTo>
                    <a:cubicBezTo>
                      <a:pt x="509004" y="549929"/>
                      <a:pt x="510046" y="534252"/>
                      <a:pt x="512131" y="518574"/>
                    </a:cubicBezTo>
                    <a:lnTo>
                      <a:pt x="514389" y="501852"/>
                    </a:lnTo>
                    <a:lnTo>
                      <a:pt x="497712" y="504813"/>
                    </a:lnTo>
                    <a:cubicBezTo>
                      <a:pt x="452371" y="512826"/>
                      <a:pt x="403902" y="516832"/>
                      <a:pt x="353697" y="516832"/>
                    </a:cubicBezTo>
                    <a:cubicBezTo>
                      <a:pt x="298627" y="516832"/>
                      <a:pt x="245816" y="511955"/>
                      <a:pt x="196653" y="502374"/>
                    </a:cubicBezTo>
                    <a:cubicBezTo>
                      <a:pt x="139846" y="491400"/>
                      <a:pt x="91725" y="474503"/>
                      <a:pt x="57502" y="453426"/>
                    </a:cubicBezTo>
                    <a:lnTo>
                      <a:pt x="48816" y="448200"/>
                    </a:lnTo>
                    <a:lnTo>
                      <a:pt x="42041" y="455690"/>
                    </a:lnTo>
                    <a:close/>
                    <a:moveTo>
                      <a:pt x="42214" y="340200"/>
                    </a:moveTo>
                    <a:cubicBezTo>
                      <a:pt x="31965" y="351348"/>
                      <a:pt x="26927" y="362671"/>
                      <a:pt x="26927" y="373819"/>
                    </a:cubicBezTo>
                    <a:cubicBezTo>
                      <a:pt x="26927" y="389845"/>
                      <a:pt x="37176" y="405697"/>
                      <a:pt x="57328" y="421026"/>
                    </a:cubicBezTo>
                    <a:cubicBezTo>
                      <a:pt x="88251" y="444542"/>
                      <a:pt x="139672" y="464226"/>
                      <a:pt x="201864" y="476245"/>
                    </a:cubicBezTo>
                    <a:cubicBezTo>
                      <a:pt x="247727" y="485129"/>
                      <a:pt x="300364" y="489832"/>
                      <a:pt x="353871" y="489832"/>
                    </a:cubicBezTo>
                    <a:cubicBezTo>
                      <a:pt x="407377" y="489832"/>
                      <a:pt x="460014" y="485129"/>
                      <a:pt x="505703" y="476245"/>
                    </a:cubicBezTo>
                    <a:cubicBezTo>
                      <a:pt x="508656" y="475723"/>
                      <a:pt x="511610" y="475200"/>
                      <a:pt x="514389" y="474503"/>
                    </a:cubicBezTo>
                    <a:lnTo>
                      <a:pt x="521512" y="472936"/>
                    </a:lnTo>
                    <a:lnTo>
                      <a:pt x="523597" y="465968"/>
                    </a:lnTo>
                    <a:cubicBezTo>
                      <a:pt x="530719" y="442626"/>
                      <a:pt x="540448" y="420155"/>
                      <a:pt x="552261" y="398903"/>
                    </a:cubicBezTo>
                    <a:lnTo>
                      <a:pt x="566158" y="374168"/>
                    </a:lnTo>
                    <a:lnTo>
                      <a:pt x="538710" y="380787"/>
                    </a:lnTo>
                    <a:cubicBezTo>
                      <a:pt x="529851" y="382877"/>
                      <a:pt x="520643" y="384968"/>
                      <a:pt x="511262" y="386710"/>
                    </a:cubicBezTo>
                    <a:lnTo>
                      <a:pt x="508830" y="387232"/>
                    </a:lnTo>
                    <a:cubicBezTo>
                      <a:pt x="460362" y="396465"/>
                      <a:pt x="408245" y="401168"/>
                      <a:pt x="353697" y="401168"/>
                    </a:cubicBezTo>
                    <a:cubicBezTo>
                      <a:pt x="299148" y="401168"/>
                      <a:pt x="245121" y="396290"/>
                      <a:pt x="196305" y="386884"/>
                    </a:cubicBezTo>
                    <a:cubicBezTo>
                      <a:pt x="139498" y="375735"/>
                      <a:pt x="91551" y="358839"/>
                      <a:pt x="57502" y="337936"/>
                    </a:cubicBezTo>
                    <a:lnTo>
                      <a:pt x="48816" y="332710"/>
                    </a:lnTo>
                    <a:lnTo>
                      <a:pt x="41867" y="340200"/>
                    </a:lnTo>
                    <a:close/>
                    <a:moveTo>
                      <a:pt x="42214" y="224710"/>
                    </a:moveTo>
                    <a:cubicBezTo>
                      <a:pt x="31965" y="235858"/>
                      <a:pt x="26753" y="247355"/>
                      <a:pt x="26753" y="258503"/>
                    </a:cubicBezTo>
                    <a:cubicBezTo>
                      <a:pt x="26753" y="274529"/>
                      <a:pt x="37003" y="290381"/>
                      <a:pt x="57154" y="305536"/>
                    </a:cubicBezTo>
                    <a:cubicBezTo>
                      <a:pt x="87729" y="329052"/>
                      <a:pt x="138977" y="348735"/>
                      <a:pt x="201517" y="360929"/>
                    </a:cubicBezTo>
                    <a:cubicBezTo>
                      <a:pt x="247379" y="369813"/>
                      <a:pt x="300017" y="374516"/>
                      <a:pt x="353871" y="374516"/>
                    </a:cubicBezTo>
                    <a:cubicBezTo>
                      <a:pt x="407724" y="374516"/>
                      <a:pt x="460362" y="369813"/>
                      <a:pt x="506224" y="360929"/>
                    </a:cubicBezTo>
                    <a:lnTo>
                      <a:pt x="508656" y="360407"/>
                    </a:lnTo>
                    <a:cubicBezTo>
                      <a:pt x="542011" y="353787"/>
                      <a:pt x="571891" y="345077"/>
                      <a:pt x="597602" y="334626"/>
                    </a:cubicBezTo>
                    <a:lnTo>
                      <a:pt x="600034" y="333581"/>
                    </a:lnTo>
                    <a:lnTo>
                      <a:pt x="601945" y="331665"/>
                    </a:lnTo>
                    <a:cubicBezTo>
                      <a:pt x="623486" y="308845"/>
                      <a:pt x="647981" y="289161"/>
                      <a:pt x="674561" y="272961"/>
                    </a:cubicBezTo>
                    <a:lnTo>
                      <a:pt x="679251" y="270174"/>
                    </a:lnTo>
                    <a:lnTo>
                      <a:pt x="680293" y="264774"/>
                    </a:lnTo>
                    <a:cubicBezTo>
                      <a:pt x="680641" y="262684"/>
                      <a:pt x="680815" y="260594"/>
                      <a:pt x="680815" y="258503"/>
                    </a:cubicBezTo>
                    <a:cubicBezTo>
                      <a:pt x="680815" y="247181"/>
                      <a:pt x="675603" y="235858"/>
                      <a:pt x="665353" y="224710"/>
                    </a:cubicBezTo>
                    <a:lnTo>
                      <a:pt x="658578" y="217394"/>
                    </a:lnTo>
                    <a:lnTo>
                      <a:pt x="649892" y="222619"/>
                    </a:lnTo>
                    <a:cubicBezTo>
                      <a:pt x="585615" y="261639"/>
                      <a:pt x="472175" y="286026"/>
                      <a:pt x="353871" y="286026"/>
                    </a:cubicBezTo>
                    <a:cubicBezTo>
                      <a:pt x="235566" y="286026"/>
                      <a:pt x="121953" y="261813"/>
                      <a:pt x="57676" y="222619"/>
                    </a:cubicBezTo>
                    <a:lnTo>
                      <a:pt x="48989" y="217394"/>
                    </a:lnTo>
                    <a:lnTo>
                      <a:pt x="42214" y="224884"/>
                    </a:lnTo>
                    <a:close/>
                    <a:moveTo>
                      <a:pt x="353871" y="26652"/>
                    </a:moveTo>
                    <a:cubicBezTo>
                      <a:pt x="158260" y="26652"/>
                      <a:pt x="26753" y="86748"/>
                      <a:pt x="26753" y="143013"/>
                    </a:cubicBezTo>
                    <a:cubicBezTo>
                      <a:pt x="26753" y="199277"/>
                      <a:pt x="158087" y="259374"/>
                      <a:pt x="353871" y="259374"/>
                    </a:cubicBezTo>
                    <a:cubicBezTo>
                      <a:pt x="549655" y="259374"/>
                      <a:pt x="680988" y="199277"/>
                      <a:pt x="680988" y="143013"/>
                    </a:cubicBezTo>
                    <a:cubicBezTo>
                      <a:pt x="680988" y="86748"/>
                      <a:pt x="549655" y="26652"/>
                      <a:pt x="353871" y="26652"/>
                    </a:cubicBezTo>
                    <a:close/>
                  </a:path>
                </a:pathLst>
              </a:custGeom>
              <a:solidFill>
                <a:srgbClr val="164194"/>
              </a:solidFill>
              <a:ln w="5204" cap="flat">
                <a:solidFill>
                  <a:srgbClr val="104493"/>
                </a:solidFill>
                <a:prstDash val="solid"/>
                <a:miter/>
              </a:ln>
            </p:spPr>
            <p:txBody>
              <a:bodyPr rtlCol="0" anchor="ctr"/>
              <a:lstStyle/>
              <a:p>
                <a:endParaRPr lang="fr-FR"/>
              </a:p>
            </p:txBody>
          </p:sp>
          <p:sp>
            <p:nvSpPr>
              <p:cNvPr id="23" name="Forme libre 22">
                <a:extLst>
                  <a:ext uri="{FF2B5EF4-FFF2-40B4-BE49-F238E27FC236}">
                    <a16:creationId xmlns:a16="http://schemas.microsoft.com/office/drawing/2014/main" id="{0AEE2969-FC9B-84BF-8EE0-BE16972F34A2}"/>
                  </a:ext>
                </a:extLst>
              </p:cNvPr>
              <p:cNvSpPr/>
              <p:nvPr/>
            </p:nvSpPr>
            <p:spPr>
              <a:xfrm>
                <a:off x="5172817" y="1873543"/>
                <a:ext cx="1188081" cy="905980"/>
              </a:xfrm>
              <a:custGeom>
                <a:avLst/>
                <a:gdLst>
                  <a:gd name="connsiteX0" fmla="*/ 848629 w 1188081"/>
                  <a:gd name="connsiteY0" fmla="*/ 905981 h 905980"/>
                  <a:gd name="connsiteX1" fmla="*/ 552955 w 1188081"/>
                  <a:gd name="connsiteY1" fmla="*/ 732832 h 905980"/>
                  <a:gd name="connsiteX2" fmla="*/ 548439 w 1188081"/>
                  <a:gd name="connsiteY2" fmla="*/ 724819 h 905980"/>
                  <a:gd name="connsiteX3" fmla="*/ 539405 w 1188081"/>
                  <a:gd name="connsiteY3" fmla="*/ 726910 h 905980"/>
                  <a:gd name="connsiteX4" fmla="*/ 353871 w 1188081"/>
                  <a:gd name="connsiteY4" fmla="*/ 747465 h 905980"/>
                  <a:gd name="connsiteX5" fmla="*/ 347 w 1188081"/>
                  <a:gd name="connsiteY5" fmla="*/ 604626 h 905980"/>
                  <a:gd name="connsiteX6" fmla="*/ 20847 w 1188081"/>
                  <a:gd name="connsiteY6" fmla="*/ 555155 h 905980"/>
                  <a:gd name="connsiteX7" fmla="*/ 27969 w 1188081"/>
                  <a:gd name="connsiteY7" fmla="*/ 546968 h 905980"/>
                  <a:gd name="connsiteX8" fmla="*/ 20847 w 1188081"/>
                  <a:gd name="connsiteY8" fmla="*/ 538781 h 905980"/>
                  <a:gd name="connsiteX9" fmla="*/ 174 w 1188081"/>
                  <a:gd name="connsiteY9" fmla="*/ 489136 h 905980"/>
                  <a:gd name="connsiteX10" fmla="*/ 20673 w 1188081"/>
                  <a:gd name="connsiteY10" fmla="*/ 439664 h 905980"/>
                  <a:gd name="connsiteX11" fmla="*/ 27795 w 1188081"/>
                  <a:gd name="connsiteY11" fmla="*/ 431477 h 905980"/>
                  <a:gd name="connsiteX12" fmla="*/ 20673 w 1188081"/>
                  <a:gd name="connsiteY12" fmla="*/ 423290 h 905980"/>
                  <a:gd name="connsiteX13" fmla="*/ 0 w 1188081"/>
                  <a:gd name="connsiteY13" fmla="*/ 373645 h 905980"/>
                  <a:gd name="connsiteX14" fmla="*/ 20499 w 1188081"/>
                  <a:gd name="connsiteY14" fmla="*/ 324174 h 905980"/>
                  <a:gd name="connsiteX15" fmla="*/ 27622 w 1188081"/>
                  <a:gd name="connsiteY15" fmla="*/ 315987 h 905980"/>
                  <a:gd name="connsiteX16" fmla="*/ 20499 w 1188081"/>
                  <a:gd name="connsiteY16" fmla="*/ 307800 h 905980"/>
                  <a:gd name="connsiteX17" fmla="*/ 0 w 1188081"/>
                  <a:gd name="connsiteY17" fmla="*/ 258329 h 905980"/>
                  <a:gd name="connsiteX18" fmla="*/ 20499 w 1188081"/>
                  <a:gd name="connsiteY18" fmla="*/ 208858 h 905980"/>
                  <a:gd name="connsiteX19" fmla="*/ 27622 w 1188081"/>
                  <a:gd name="connsiteY19" fmla="*/ 200671 h 905980"/>
                  <a:gd name="connsiteX20" fmla="*/ 20499 w 1188081"/>
                  <a:gd name="connsiteY20" fmla="*/ 192484 h 905980"/>
                  <a:gd name="connsiteX21" fmla="*/ 0 w 1188081"/>
                  <a:gd name="connsiteY21" fmla="*/ 142839 h 905980"/>
                  <a:gd name="connsiteX22" fmla="*/ 353523 w 1188081"/>
                  <a:gd name="connsiteY22" fmla="*/ 0 h 905980"/>
                  <a:gd name="connsiteX23" fmla="*/ 707046 w 1188081"/>
                  <a:gd name="connsiteY23" fmla="*/ 142839 h 905980"/>
                  <a:gd name="connsiteX24" fmla="*/ 686547 w 1188081"/>
                  <a:gd name="connsiteY24" fmla="*/ 192484 h 905980"/>
                  <a:gd name="connsiteX25" fmla="*/ 679425 w 1188081"/>
                  <a:gd name="connsiteY25" fmla="*/ 200671 h 905980"/>
                  <a:gd name="connsiteX26" fmla="*/ 686547 w 1188081"/>
                  <a:gd name="connsiteY26" fmla="*/ 208858 h 905980"/>
                  <a:gd name="connsiteX27" fmla="*/ 704614 w 1188081"/>
                  <a:gd name="connsiteY27" fmla="*/ 241258 h 905980"/>
                  <a:gd name="connsiteX28" fmla="*/ 708262 w 1188081"/>
                  <a:gd name="connsiteY28" fmla="*/ 254671 h 905980"/>
                  <a:gd name="connsiteX29" fmla="*/ 721118 w 1188081"/>
                  <a:gd name="connsiteY29" fmla="*/ 249445 h 905980"/>
                  <a:gd name="connsiteX30" fmla="*/ 848456 w 1188081"/>
                  <a:gd name="connsiteY30" fmla="*/ 224710 h 905980"/>
                  <a:gd name="connsiteX31" fmla="*/ 1188081 w 1188081"/>
                  <a:gd name="connsiteY31" fmla="*/ 565258 h 905980"/>
                  <a:gd name="connsiteX32" fmla="*/ 848456 w 1188081"/>
                  <a:gd name="connsiteY32" fmla="*/ 905806 h 905980"/>
                  <a:gd name="connsiteX33" fmla="*/ 848629 w 1188081"/>
                  <a:gd name="connsiteY33" fmla="*/ 251187 h 905980"/>
                  <a:gd name="connsiteX34" fmla="*/ 535410 w 1188081"/>
                  <a:gd name="connsiteY34" fmla="*/ 565258 h 905980"/>
                  <a:gd name="connsiteX35" fmla="*/ 848629 w 1188081"/>
                  <a:gd name="connsiteY35" fmla="*/ 879329 h 905980"/>
                  <a:gd name="connsiteX36" fmla="*/ 1161849 w 1188081"/>
                  <a:gd name="connsiteY36" fmla="*/ 565258 h 905980"/>
                  <a:gd name="connsiteX37" fmla="*/ 848629 w 1188081"/>
                  <a:gd name="connsiteY37" fmla="*/ 251187 h 905980"/>
                  <a:gd name="connsiteX38" fmla="*/ 42214 w 1188081"/>
                  <a:gd name="connsiteY38" fmla="*/ 570832 h 905980"/>
                  <a:gd name="connsiteX39" fmla="*/ 26753 w 1188081"/>
                  <a:gd name="connsiteY39" fmla="*/ 604626 h 905980"/>
                  <a:gd name="connsiteX40" fmla="*/ 353871 w 1188081"/>
                  <a:gd name="connsiteY40" fmla="*/ 720987 h 905980"/>
                  <a:gd name="connsiteX41" fmla="*/ 522728 w 1188081"/>
                  <a:gd name="connsiteY41" fmla="*/ 703568 h 905980"/>
                  <a:gd name="connsiteX42" fmla="*/ 536626 w 1188081"/>
                  <a:gd name="connsiteY42" fmla="*/ 700432 h 905980"/>
                  <a:gd name="connsiteX43" fmla="*/ 531414 w 1188081"/>
                  <a:gd name="connsiteY43" fmla="*/ 687019 h 905980"/>
                  <a:gd name="connsiteX44" fmla="*/ 515084 w 1188081"/>
                  <a:gd name="connsiteY44" fmla="*/ 629361 h 905980"/>
                  <a:gd name="connsiteX45" fmla="*/ 512826 w 1188081"/>
                  <a:gd name="connsiteY45" fmla="*/ 617342 h 905980"/>
                  <a:gd name="connsiteX46" fmla="*/ 500839 w 1188081"/>
                  <a:gd name="connsiteY46" fmla="*/ 619432 h 905980"/>
                  <a:gd name="connsiteX47" fmla="*/ 353871 w 1188081"/>
                  <a:gd name="connsiteY47" fmla="*/ 631974 h 905980"/>
                  <a:gd name="connsiteX48" fmla="*/ 57849 w 1188081"/>
                  <a:gd name="connsiteY48" fmla="*/ 568742 h 905980"/>
                  <a:gd name="connsiteX49" fmla="*/ 49337 w 1188081"/>
                  <a:gd name="connsiteY49" fmla="*/ 563516 h 905980"/>
                  <a:gd name="connsiteX50" fmla="*/ 42562 w 1188081"/>
                  <a:gd name="connsiteY50" fmla="*/ 571006 h 905980"/>
                  <a:gd name="connsiteX51" fmla="*/ 42214 w 1188081"/>
                  <a:gd name="connsiteY51" fmla="*/ 455516 h 905980"/>
                  <a:gd name="connsiteX52" fmla="*/ 26753 w 1188081"/>
                  <a:gd name="connsiteY52" fmla="*/ 489310 h 905980"/>
                  <a:gd name="connsiteX53" fmla="*/ 57328 w 1188081"/>
                  <a:gd name="connsiteY53" fmla="*/ 536516 h 905980"/>
                  <a:gd name="connsiteX54" fmla="*/ 353871 w 1188081"/>
                  <a:gd name="connsiteY54" fmla="*/ 605671 h 905980"/>
                  <a:gd name="connsiteX55" fmla="*/ 499275 w 1188081"/>
                  <a:gd name="connsiteY55" fmla="*/ 592955 h 905980"/>
                  <a:gd name="connsiteX56" fmla="*/ 509699 w 1188081"/>
                  <a:gd name="connsiteY56" fmla="*/ 591039 h 905980"/>
                  <a:gd name="connsiteX57" fmla="*/ 509351 w 1188081"/>
                  <a:gd name="connsiteY57" fmla="*/ 580413 h 905980"/>
                  <a:gd name="connsiteX58" fmla="*/ 509004 w 1188081"/>
                  <a:gd name="connsiteY58" fmla="*/ 565607 h 905980"/>
                  <a:gd name="connsiteX59" fmla="*/ 512131 w 1188081"/>
                  <a:gd name="connsiteY59" fmla="*/ 518574 h 905980"/>
                  <a:gd name="connsiteX60" fmla="*/ 514389 w 1188081"/>
                  <a:gd name="connsiteY60" fmla="*/ 501852 h 905980"/>
                  <a:gd name="connsiteX61" fmla="*/ 497712 w 1188081"/>
                  <a:gd name="connsiteY61" fmla="*/ 504813 h 905980"/>
                  <a:gd name="connsiteX62" fmla="*/ 353697 w 1188081"/>
                  <a:gd name="connsiteY62" fmla="*/ 516832 h 905980"/>
                  <a:gd name="connsiteX63" fmla="*/ 196653 w 1188081"/>
                  <a:gd name="connsiteY63" fmla="*/ 502374 h 905980"/>
                  <a:gd name="connsiteX64" fmla="*/ 57502 w 1188081"/>
                  <a:gd name="connsiteY64" fmla="*/ 453426 h 905980"/>
                  <a:gd name="connsiteX65" fmla="*/ 48816 w 1188081"/>
                  <a:gd name="connsiteY65" fmla="*/ 448200 h 905980"/>
                  <a:gd name="connsiteX66" fmla="*/ 42041 w 1188081"/>
                  <a:gd name="connsiteY66" fmla="*/ 455690 h 905980"/>
                  <a:gd name="connsiteX67" fmla="*/ 42214 w 1188081"/>
                  <a:gd name="connsiteY67" fmla="*/ 340200 h 905980"/>
                  <a:gd name="connsiteX68" fmla="*/ 26927 w 1188081"/>
                  <a:gd name="connsiteY68" fmla="*/ 373819 h 905980"/>
                  <a:gd name="connsiteX69" fmla="*/ 57328 w 1188081"/>
                  <a:gd name="connsiteY69" fmla="*/ 421026 h 905980"/>
                  <a:gd name="connsiteX70" fmla="*/ 201864 w 1188081"/>
                  <a:gd name="connsiteY70" fmla="*/ 476245 h 905980"/>
                  <a:gd name="connsiteX71" fmla="*/ 353871 w 1188081"/>
                  <a:gd name="connsiteY71" fmla="*/ 489832 h 905980"/>
                  <a:gd name="connsiteX72" fmla="*/ 505703 w 1188081"/>
                  <a:gd name="connsiteY72" fmla="*/ 476245 h 905980"/>
                  <a:gd name="connsiteX73" fmla="*/ 514389 w 1188081"/>
                  <a:gd name="connsiteY73" fmla="*/ 474503 h 905980"/>
                  <a:gd name="connsiteX74" fmla="*/ 521512 w 1188081"/>
                  <a:gd name="connsiteY74" fmla="*/ 472936 h 905980"/>
                  <a:gd name="connsiteX75" fmla="*/ 523597 w 1188081"/>
                  <a:gd name="connsiteY75" fmla="*/ 465968 h 905980"/>
                  <a:gd name="connsiteX76" fmla="*/ 552261 w 1188081"/>
                  <a:gd name="connsiteY76" fmla="*/ 398903 h 905980"/>
                  <a:gd name="connsiteX77" fmla="*/ 566158 w 1188081"/>
                  <a:gd name="connsiteY77" fmla="*/ 374168 h 905980"/>
                  <a:gd name="connsiteX78" fmla="*/ 538710 w 1188081"/>
                  <a:gd name="connsiteY78" fmla="*/ 380787 h 905980"/>
                  <a:gd name="connsiteX79" fmla="*/ 511262 w 1188081"/>
                  <a:gd name="connsiteY79" fmla="*/ 386710 h 905980"/>
                  <a:gd name="connsiteX80" fmla="*/ 508830 w 1188081"/>
                  <a:gd name="connsiteY80" fmla="*/ 387232 h 905980"/>
                  <a:gd name="connsiteX81" fmla="*/ 353697 w 1188081"/>
                  <a:gd name="connsiteY81" fmla="*/ 401168 h 905980"/>
                  <a:gd name="connsiteX82" fmla="*/ 196305 w 1188081"/>
                  <a:gd name="connsiteY82" fmla="*/ 386884 h 905980"/>
                  <a:gd name="connsiteX83" fmla="*/ 57502 w 1188081"/>
                  <a:gd name="connsiteY83" fmla="*/ 337936 h 905980"/>
                  <a:gd name="connsiteX84" fmla="*/ 48816 w 1188081"/>
                  <a:gd name="connsiteY84" fmla="*/ 332710 h 905980"/>
                  <a:gd name="connsiteX85" fmla="*/ 41867 w 1188081"/>
                  <a:gd name="connsiteY85" fmla="*/ 340200 h 905980"/>
                  <a:gd name="connsiteX86" fmla="*/ 42214 w 1188081"/>
                  <a:gd name="connsiteY86" fmla="*/ 224710 h 905980"/>
                  <a:gd name="connsiteX87" fmla="*/ 26753 w 1188081"/>
                  <a:gd name="connsiteY87" fmla="*/ 258503 h 905980"/>
                  <a:gd name="connsiteX88" fmla="*/ 57154 w 1188081"/>
                  <a:gd name="connsiteY88" fmla="*/ 305536 h 905980"/>
                  <a:gd name="connsiteX89" fmla="*/ 201517 w 1188081"/>
                  <a:gd name="connsiteY89" fmla="*/ 360929 h 905980"/>
                  <a:gd name="connsiteX90" fmla="*/ 353871 w 1188081"/>
                  <a:gd name="connsiteY90" fmla="*/ 374516 h 905980"/>
                  <a:gd name="connsiteX91" fmla="*/ 506224 w 1188081"/>
                  <a:gd name="connsiteY91" fmla="*/ 360929 h 905980"/>
                  <a:gd name="connsiteX92" fmla="*/ 508656 w 1188081"/>
                  <a:gd name="connsiteY92" fmla="*/ 360407 h 905980"/>
                  <a:gd name="connsiteX93" fmla="*/ 597602 w 1188081"/>
                  <a:gd name="connsiteY93" fmla="*/ 334626 h 905980"/>
                  <a:gd name="connsiteX94" fmla="*/ 600034 w 1188081"/>
                  <a:gd name="connsiteY94" fmla="*/ 333581 h 905980"/>
                  <a:gd name="connsiteX95" fmla="*/ 601945 w 1188081"/>
                  <a:gd name="connsiteY95" fmla="*/ 331665 h 905980"/>
                  <a:gd name="connsiteX96" fmla="*/ 674561 w 1188081"/>
                  <a:gd name="connsiteY96" fmla="*/ 272961 h 905980"/>
                  <a:gd name="connsiteX97" fmla="*/ 679251 w 1188081"/>
                  <a:gd name="connsiteY97" fmla="*/ 270174 h 905980"/>
                  <a:gd name="connsiteX98" fmla="*/ 680293 w 1188081"/>
                  <a:gd name="connsiteY98" fmla="*/ 264774 h 905980"/>
                  <a:gd name="connsiteX99" fmla="*/ 680815 w 1188081"/>
                  <a:gd name="connsiteY99" fmla="*/ 258503 h 905980"/>
                  <a:gd name="connsiteX100" fmla="*/ 665353 w 1188081"/>
                  <a:gd name="connsiteY100" fmla="*/ 224710 h 905980"/>
                  <a:gd name="connsiteX101" fmla="*/ 658578 w 1188081"/>
                  <a:gd name="connsiteY101" fmla="*/ 217394 h 905980"/>
                  <a:gd name="connsiteX102" fmla="*/ 649892 w 1188081"/>
                  <a:gd name="connsiteY102" fmla="*/ 222619 h 905980"/>
                  <a:gd name="connsiteX103" fmla="*/ 353871 w 1188081"/>
                  <a:gd name="connsiteY103" fmla="*/ 286026 h 905980"/>
                  <a:gd name="connsiteX104" fmla="*/ 57676 w 1188081"/>
                  <a:gd name="connsiteY104" fmla="*/ 222619 h 905980"/>
                  <a:gd name="connsiteX105" fmla="*/ 48989 w 1188081"/>
                  <a:gd name="connsiteY105" fmla="*/ 217394 h 905980"/>
                  <a:gd name="connsiteX106" fmla="*/ 42214 w 1188081"/>
                  <a:gd name="connsiteY106" fmla="*/ 224884 h 905980"/>
                  <a:gd name="connsiteX107" fmla="*/ 353871 w 1188081"/>
                  <a:gd name="connsiteY107" fmla="*/ 26652 h 905980"/>
                  <a:gd name="connsiteX108" fmla="*/ 26753 w 1188081"/>
                  <a:gd name="connsiteY108" fmla="*/ 143013 h 905980"/>
                  <a:gd name="connsiteX109" fmla="*/ 353871 w 1188081"/>
                  <a:gd name="connsiteY109" fmla="*/ 259374 h 905980"/>
                  <a:gd name="connsiteX110" fmla="*/ 680988 w 1188081"/>
                  <a:gd name="connsiteY110" fmla="*/ 143013 h 905980"/>
                  <a:gd name="connsiteX111" fmla="*/ 353871 w 1188081"/>
                  <a:gd name="connsiteY111" fmla="*/ 26652 h 90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88081" h="905980">
                    <a:moveTo>
                      <a:pt x="848629" y="905981"/>
                    </a:moveTo>
                    <a:cubicBezTo>
                      <a:pt x="726677" y="905981"/>
                      <a:pt x="613237" y="839613"/>
                      <a:pt x="552955" y="732832"/>
                    </a:cubicBezTo>
                    <a:lnTo>
                      <a:pt x="548439" y="724819"/>
                    </a:lnTo>
                    <a:lnTo>
                      <a:pt x="539405" y="726910"/>
                    </a:lnTo>
                    <a:cubicBezTo>
                      <a:pt x="483641" y="740323"/>
                      <a:pt x="419364" y="747465"/>
                      <a:pt x="353871" y="747465"/>
                    </a:cubicBezTo>
                    <a:cubicBezTo>
                      <a:pt x="180149" y="747465"/>
                      <a:pt x="347" y="693987"/>
                      <a:pt x="347" y="604626"/>
                    </a:cubicBezTo>
                    <a:cubicBezTo>
                      <a:pt x="347" y="587381"/>
                      <a:pt x="7296" y="570658"/>
                      <a:pt x="20847" y="555155"/>
                    </a:cubicBezTo>
                    <a:lnTo>
                      <a:pt x="27969" y="546968"/>
                    </a:lnTo>
                    <a:lnTo>
                      <a:pt x="20847" y="538781"/>
                    </a:lnTo>
                    <a:cubicBezTo>
                      <a:pt x="3822" y="519271"/>
                      <a:pt x="174" y="500981"/>
                      <a:pt x="174" y="489136"/>
                    </a:cubicBezTo>
                    <a:cubicBezTo>
                      <a:pt x="174" y="471890"/>
                      <a:pt x="7123" y="455168"/>
                      <a:pt x="20673" y="439664"/>
                    </a:cubicBezTo>
                    <a:lnTo>
                      <a:pt x="27795" y="431477"/>
                    </a:lnTo>
                    <a:lnTo>
                      <a:pt x="20673" y="423290"/>
                    </a:lnTo>
                    <a:cubicBezTo>
                      <a:pt x="6949" y="407613"/>
                      <a:pt x="0" y="390890"/>
                      <a:pt x="0" y="373645"/>
                    </a:cubicBezTo>
                    <a:cubicBezTo>
                      <a:pt x="0" y="356400"/>
                      <a:pt x="6949" y="339677"/>
                      <a:pt x="20499" y="324174"/>
                    </a:cubicBezTo>
                    <a:lnTo>
                      <a:pt x="27622" y="315987"/>
                    </a:lnTo>
                    <a:lnTo>
                      <a:pt x="20499" y="307800"/>
                    </a:lnTo>
                    <a:cubicBezTo>
                      <a:pt x="6949" y="292123"/>
                      <a:pt x="0" y="275574"/>
                      <a:pt x="0" y="258329"/>
                    </a:cubicBezTo>
                    <a:cubicBezTo>
                      <a:pt x="0" y="241084"/>
                      <a:pt x="6949" y="224361"/>
                      <a:pt x="20499" y="208858"/>
                    </a:cubicBezTo>
                    <a:lnTo>
                      <a:pt x="27622" y="200671"/>
                    </a:lnTo>
                    <a:lnTo>
                      <a:pt x="20499" y="192484"/>
                    </a:lnTo>
                    <a:cubicBezTo>
                      <a:pt x="6949" y="176981"/>
                      <a:pt x="0" y="160258"/>
                      <a:pt x="0" y="142839"/>
                    </a:cubicBezTo>
                    <a:cubicBezTo>
                      <a:pt x="0" y="53477"/>
                      <a:pt x="179802" y="0"/>
                      <a:pt x="353523" y="0"/>
                    </a:cubicBezTo>
                    <a:cubicBezTo>
                      <a:pt x="527245" y="0"/>
                      <a:pt x="707046" y="53477"/>
                      <a:pt x="707046" y="142839"/>
                    </a:cubicBezTo>
                    <a:cubicBezTo>
                      <a:pt x="707046" y="160258"/>
                      <a:pt x="700097" y="176981"/>
                      <a:pt x="686547" y="192484"/>
                    </a:cubicBezTo>
                    <a:lnTo>
                      <a:pt x="679425" y="200671"/>
                    </a:lnTo>
                    <a:lnTo>
                      <a:pt x="686547" y="208858"/>
                    </a:lnTo>
                    <a:cubicBezTo>
                      <a:pt x="695581" y="219136"/>
                      <a:pt x="701661" y="230110"/>
                      <a:pt x="704614" y="241258"/>
                    </a:cubicBezTo>
                    <a:lnTo>
                      <a:pt x="708262" y="254671"/>
                    </a:lnTo>
                    <a:lnTo>
                      <a:pt x="721118" y="249445"/>
                    </a:lnTo>
                    <a:cubicBezTo>
                      <a:pt x="761595" y="232897"/>
                      <a:pt x="804504" y="224710"/>
                      <a:pt x="848456" y="224710"/>
                    </a:cubicBezTo>
                    <a:cubicBezTo>
                      <a:pt x="1035727" y="224710"/>
                      <a:pt x="1188081" y="377477"/>
                      <a:pt x="1188081" y="565258"/>
                    </a:cubicBezTo>
                    <a:cubicBezTo>
                      <a:pt x="1188081" y="753039"/>
                      <a:pt x="1035727" y="905806"/>
                      <a:pt x="848456" y="905806"/>
                    </a:cubicBezTo>
                    <a:close/>
                    <a:moveTo>
                      <a:pt x="848629" y="251187"/>
                    </a:moveTo>
                    <a:cubicBezTo>
                      <a:pt x="675950" y="251187"/>
                      <a:pt x="535410" y="392110"/>
                      <a:pt x="535410" y="565258"/>
                    </a:cubicBezTo>
                    <a:cubicBezTo>
                      <a:pt x="535410" y="738406"/>
                      <a:pt x="675950" y="879329"/>
                      <a:pt x="848629" y="879329"/>
                    </a:cubicBezTo>
                    <a:cubicBezTo>
                      <a:pt x="1021309" y="879329"/>
                      <a:pt x="1161849" y="738406"/>
                      <a:pt x="1161849" y="565258"/>
                    </a:cubicBezTo>
                    <a:cubicBezTo>
                      <a:pt x="1161849" y="392110"/>
                      <a:pt x="1021309" y="251187"/>
                      <a:pt x="848629" y="251187"/>
                    </a:cubicBezTo>
                    <a:close/>
                    <a:moveTo>
                      <a:pt x="42214" y="570832"/>
                    </a:moveTo>
                    <a:cubicBezTo>
                      <a:pt x="31965" y="581981"/>
                      <a:pt x="26753" y="593303"/>
                      <a:pt x="26753" y="604626"/>
                    </a:cubicBezTo>
                    <a:cubicBezTo>
                      <a:pt x="26753" y="660716"/>
                      <a:pt x="158087" y="720987"/>
                      <a:pt x="353871" y="720987"/>
                    </a:cubicBezTo>
                    <a:cubicBezTo>
                      <a:pt x="413283" y="720987"/>
                      <a:pt x="471654" y="714890"/>
                      <a:pt x="522728" y="703568"/>
                    </a:cubicBezTo>
                    <a:lnTo>
                      <a:pt x="536626" y="700432"/>
                    </a:lnTo>
                    <a:lnTo>
                      <a:pt x="531414" y="687019"/>
                    </a:lnTo>
                    <a:cubicBezTo>
                      <a:pt x="524291" y="668381"/>
                      <a:pt x="518732" y="649045"/>
                      <a:pt x="515084" y="629361"/>
                    </a:cubicBezTo>
                    <a:lnTo>
                      <a:pt x="512826" y="617342"/>
                    </a:lnTo>
                    <a:lnTo>
                      <a:pt x="500839" y="619432"/>
                    </a:lnTo>
                    <a:cubicBezTo>
                      <a:pt x="455324" y="627619"/>
                      <a:pt x="404424" y="631974"/>
                      <a:pt x="353871" y="631974"/>
                    </a:cubicBezTo>
                    <a:cubicBezTo>
                      <a:pt x="233134" y="631974"/>
                      <a:pt x="122474" y="608284"/>
                      <a:pt x="57849" y="568742"/>
                    </a:cubicBezTo>
                    <a:lnTo>
                      <a:pt x="49337" y="563516"/>
                    </a:lnTo>
                    <a:lnTo>
                      <a:pt x="42562" y="571006"/>
                    </a:lnTo>
                    <a:close/>
                    <a:moveTo>
                      <a:pt x="42214" y="455516"/>
                    </a:moveTo>
                    <a:cubicBezTo>
                      <a:pt x="31965" y="466665"/>
                      <a:pt x="26753" y="477987"/>
                      <a:pt x="26753" y="489310"/>
                    </a:cubicBezTo>
                    <a:cubicBezTo>
                      <a:pt x="26753" y="505161"/>
                      <a:pt x="37350" y="521361"/>
                      <a:pt x="57328" y="536516"/>
                    </a:cubicBezTo>
                    <a:cubicBezTo>
                      <a:pt x="112398" y="578497"/>
                      <a:pt x="228791" y="605671"/>
                      <a:pt x="353871" y="605671"/>
                    </a:cubicBezTo>
                    <a:cubicBezTo>
                      <a:pt x="404250" y="605671"/>
                      <a:pt x="454455" y="601316"/>
                      <a:pt x="499275" y="592955"/>
                    </a:cubicBezTo>
                    <a:lnTo>
                      <a:pt x="509699" y="591039"/>
                    </a:lnTo>
                    <a:lnTo>
                      <a:pt x="509351" y="580413"/>
                    </a:lnTo>
                    <a:cubicBezTo>
                      <a:pt x="509178" y="575536"/>
                      <a:pt x="509004" y="570484"/>
                      <a:pt x="509004" y="565607"/>
                    </a:cubicBezTo>
                    <a:cubicBezTo>
                      <a:pt x="509004" y="549929"/>
                      <a:pt x="510046" y="534252"/>
                      <a:pt x="512131" y="518574"/>
                    </a:cubicBezTo>
                    <a:lnTo>
                      <a:pt x="514389" y="501852"/>
                    </a:lnTo>
                    <a:lnTo>
                      <a:pt x="497712" y="504813"/>
                    </a:lnTo>
                    <a:cubicBezTo>
                      <a:pt x="452371" y="512826"/>
                      <a:pt x="403902" y="516832"/>
                      <a:pt x="353697" y="516832"/>
                    </a:cubicBezTo>
                    <a:cubicBezTo>
                      <a:pt x="298627" y="516832"/>
                      <a:pt x="245816" y="511955"/>
                      <a:pt x="196653" y="502374"/>
                    </a:cubicBezTo>
                    <a:cubicBezTo>
                      <a:pt x="139846" y="491400"/>
                      <a:pt x="91725" y="474503"/>
                      <a:pt x="57502" y="453426"/>
                    </a:cubicBezTo>
                    <a:lnTo>
                      <a:pt x="48816" y="448200"/>
                    </a:lnTo>
                    <a:lnTo>
                      <a:pt x="42041" y="455690"/>
                    </a:lnTo>
                    <a:close/>
                    <a:moveTo>
                      <a:pt x="42214" y="340200"/>
                    </a:moveTo>
                    <a:cubicBezTo>
                      <a:pt x="31965" y="351348"/>
                      <a:pt x="26927" y="362671"/>
                      <a:pt x="26927" y="373819"/>
                    </a:cubicBezTo>
                    <a:cubicBezTo>
                      <a:pt x="26927" y="389845"/>
                      <a:pt x="37176" y="405697"/>
                      <a:pt x="57328" y="421026"/>
                    </a:cubicBezTo>
                    <a:cubicBezTo>
                      <a:pt x="88251" y="444542"/>
                      <a:pt x="139672" y="464226"/>
                      <a:pt x="201864" y="476245"/>
                    </a:cubicBezTo>
                    <a:cubicBezTo>
                      <a:pt x="247727" y="485129"/>
                      <a:pt x="300364" y="489832"/>
                      <a:pt x="353871" y="489832"/>
                    </a:cubicBezTo>
                    <a:cubicBezTo>
                      <a:pt x="407377" y="489832"/>
                      <a:pt x="460014" y="485129"/>
                      <a:pt x="505703" y="476245"/>
                    </a:cubicBezTo>
                    <a:cubicBezTo>
                      <a:pt x="508656" y="475723"/>
                      <a:pt x="511610" y="475200"/>
                      <a:pt x="514389" y="474503"/>
                    </a:cubicBezTo>
                    <a:lnTo>
                      <a:pt x="521512" y="472936"/>
                    </a:lnTo>
                    <a:lnTo>
                      <a:pt x="523597" y="465968"/>
                    </a:lnTo>
                    <a:cubicBezTo>
                      <a:pt x="530719" y="442626"/>
                      <a:pt x="540448" y="420155"/>
                      <a:pt x="552261" y="398903"/>
                    </a:cubicBezTo>
                    <a:lnTo>
                      <a:pt x="566158" y="374168"/>
                    </a:lnTo>
                    <a:lnTo>
                      <a:pt x="538710" y="380787"/>
                    </a:lnTo>
                    <a:cubicBezTo>
                      <a:pt x="529851" y="382877"/>
                      <a:pt x="520643" y="384968"/>
                      <a:pt x="511262" y="386710"/>
                    </a:cubicBezTo>
                    <a:lnTo>
                      <a:pt x="508830" y="387232"/>
                    </a:lnTo>
                    <a:cubicBezTo>
                      <a:pt x="460362" y="396465"/>
                      <a:pt x="408245" y="401168"/>
                      <a:pt x="353697" y="401168"/>
                    </a:cubicBezTo>
                    <a:cubicBezTo>
                      <a:pt x="299148" y="401168"/>
                      <a:pt x="245121" y="396290"/>
                      <a:pt x="196305" y="386884"/>
                    </a:cubicBezTo>
                    <a:cubicBezTo>
                      <a:pt x="139498" y="375735"/>
                      <a:pt x="91551" y="358839"/>
                      <a:pt x="57502" y="337936"/>
                    </a:cubicBezTo>
                    <a:lnTo>
                      <a:pt x="48816" y="332710"/>
                    </a:lnTo>
                    <a:lnTo>
                      <a:pt x="41867" y="340200"/>
                    </a:lnTo>
                    <a:close/>
                    <a:moveTo>
                      <a:pt x="42214" y="224710"/>
                    </a:moveTo>
                    <a:cubicBezTo>
                      <a:pt x="31965" y="235858"/>
                      <a:pt x="26753" y="247355"/>
                      <a:pt x="26753" y="258503"/>
                    </a:cubicBezTo>
                    <a:cubicBezTo>
                      <a:pt x="26753" y="274529"/>
                      <a:pt x="37003" y="290381"/>
                      <a:pt x="57154" y="305536"/>
                    </a:cubicBezTo>
                    <a:cubicBezTo>
                      <a:pt x="87729" y="329052"/>
                      <a:pt x="138977" y="348735"/>
                      <a:pt x="201517" y="360929"/>
                    </a:cubicBezTo>
                    <a:cubicBezTo>
                      <a:pt x="247379" y="369813"/>
                      <a:pt x="300017" y="374516"/>
                      <a:pt x="353871" y="374516"/>
                    </a:cubicBezTo>
                    <a:cubicBezTo>
                      <a:pt x="407724" y="374516"/>
                      <a:pt x="460362" y="369813"/>
                      <a:pt x="506224" y="360929"/>
                    </a:cubicBezTo>
                    <a:lnTo>
                      <a:pt x="508656" y="360407"/>
                    </a:lnTo>
                    <a:cubicBezTo>
                      <a:pt x="542011" y="353787"/>
                      <a:pt x="571891" y="345077"/>
                      <a:pt x="597602" y="334626"/>
                    </a:cubicBezTo>
                    <a:lnTo>
                      <a:pt x="600034" y="333581"/>
                    </a:lnTo>
                    <a:lnTo>
                      <a:pt x="601945" y="331665"/>
                    </a:lnTo>
                    <a:cubicBezTo>
                      <a:pt x="623486" y="308845"/>
                      <a:pt x="647981" y="289161"/>
                      <a:pt x="674561" y="272961"/>
                    </a:cubicBezTo>
                    <a:lnTo>
                      <a:pt x="679251" y="270174"/>
                    </a:lnTo>
                    <a:lnTo>
                      <a:pt x="680293" y="264774"/>
                    </a:lnTo>
                    <a:cubicBezTo>
                      <a:pt x="680641" y="262684"/>
                      <a:pt x="680815" y="260594"/>
                      <a:pt x="680815" y="258503"/>
                    </a:cubicBezTo>
                    <a:cubicBezTo>
                      <a:pt x="680815" y="247181"/>
                      <a:pt x="675603" y="235858"/>
                      <a:pt x="665353" y="224710"/>
                    </a:cubicBezTo>
                    <a:lnTo>
                      <a:pt x="658578" y="217394"/>
                    </a:lnTo>
                    <a:lnTo>
                      <a:pt x="649892" y="222619"/>
                    </a:lnTo>
                    <a:cubicBezTo>
                      <a:pt x="585615" y="261639"/>
                      <a:pt x="472175" y="286026"/>
                      <a:pt x="353871" y="286026"/>
                    </a:cubicBezTo>
                    <a:cubicBezTo>
                      <a:pt x="235566" y="286026"/>
                      <a:pt x="121953" y="261813"/>
                      <a:pt x="57676" y="222619"/>
                    </a:cubicBezTo>
                    <a:lnTo>
                      <a:pt x="48989" y="217394"/>
                    </a:lnTo>
                    <a:lnTo>
                      <a:pt x="42214" y="224884"/>
                    </a:lnTo>
                    <a:close/>
                    <a:moveTo>
                      <a:pt x="353871" y="26652"/>
                    </a:moveTo>
                    <a:cubicBezTo>
                      <a:pt x="158260" y="26652"/>
                      <a:pt x="26753" y="86748"/>
                      <a:pt x="26753" y="143013"/>
                    </a:cubicBezTo>
                    <a:cubicBezTo>
                      <a:pt x="26753" y="199277"/>
                      <a:pt x="158087" y="259374"/>
                      <a:pt x="353871" y="259374"/>
                    </a:cubicBezTo>
                    <a:cubicBezTo>
                      <a:pt x="549655" y="259374"/>
                      <a:pt x="680988" y="199277"/>
                      <a:pt x="680988" y="143013"/>
                    </a:cubicBezTo>
                    <a:cubicBezTo>
                      <a:pt x="680988" y="86748"/>
                      <a:pt x="549655" y="26652"/>
                      <a:pt x="353871" y="26652"/>
                    </a:cubicBezTo>
                    <a:close/>
                  </a:path>
                </a:pathLst>
              </a:custGeom>
              <a:solidFill>
                <a:srgbClr val="164194"/>
              </a:solidFill>
              <a:ln w="5204" cap="flat">
                <a:solidFill>
                  <a:srgbClr val="104493"/>
                </a:solidFill>
                <a:prstDash val="solid"/>
                <a:miter/>
              </a:ln>
            </p:spPr>
            <p:txBody>
              <a:bodyPr rtlCol="0" anchor="ctr"/>
              <a:lstStyle/>
              <a:p>
                <a:endParaRPr lang="fr-FR"/>
              </a:p>
            </p:txBody>
          </p:sp>
        </p:grpSp>
      </p:grpSp>
      <p:grpSp>
        <p:nvGrpSpPr>
          <p:cNvPr id="35" name="Groupe 34">
            <a:extLst>
              <a:ext uri="{FF2B5EF4-FFF2-40B4-BE49-F238E27FC236}">
                <a16:creationId xmlns:a16="http://schemas.microsoft.com/office/drawing/2014/main" id="{5AF76125-5F99-C7EC-23C0-BE7433F67CBE}"/>
              </a:ext>
            </a:extLst>
          </p:cNvPr>
          <p:cNvGrpSpPr/>
          <p:nvPr/>
        </p:nvGrpSpPr>
        <p:grpSpPr>
          <a:xfrm>
            <a:off x="8681487" y="2005820"/>
            <a:ext cx="1230842" cy="889720"/>
            <a:chOff x="8681487" y="1719062"/>
            <a:chExt cx="1230842" cy="889720"/>
          </a:xfrm>
        </p:grpSpPr>
        <p:sp>
          <p:nvSpPr>
            <p:cNvPr id="26" name="Forme libre 25">
              <a:extLst>
                <a:ext uri="{FF2B5EF4-FFF2-40B4-BE49-F238E27FC236}">
                  <a16:creationId xmlns:a16="http://schemas.microsoft.com/office/drawing/2014/main" id="{6ED3EB6C-6B53-EC8E-2152-D00898C7E2F6}"/>
                </a:ext>
              </a:extLst>
            </p:cNvPr>
            <p:cNvSpPr/>
            <p:nvPr/>
          </p:nvSpPr>
          <p:spPr>
            <a:xfrm>
              <a:off x="9184892" y="2091140"/>
              <a:ext cx="601229" cy="517642"/>
            </a:xfrm>
            <a:custGeom>
              <a:avLst/>
              <a:gdLst>
                <a:gd name="connsiteX0" fmla="*/ 73547 w 601229"/>
                <a:gd name="connsiteY0" fmla="*/ 517643 h 517642"/>
                <a:gd name="connsiteX1" fmla="*/ 0 w 601229"/>
                <a:gd name="connsiteY1" fmla="*/ 390895 h 517642"/>
                <a:gd name="connsiteX2" fmla="*/ 227068 w 601229"/>
                <a:gd name="connsiteY2" fmla="*/ 0 h 517642"/>
                <a:gd name="connsiteX3" fmla="*/ 374162 w 601229"/>
                <a:gd name="connsiteY3" fmla="*/ 0 h 517642"/>
                <a:gd name="connsiteX4" fmla="*/ 601230 w 601229"/>
                <a:gd name="connsiteY4" fmla="*/ 390895 h 517642"/>
                <a:gd name="connsiteX5" fmla="*/ 527683 w 601229"/>
                <a:gd name="connsiteY5" fmla="*/ 517643 h 517642"/>
                <a:gd name="connsiteX6" fmla="*/ 73547 w 601229"/>
                <a:gd name="connsiteY6" fmla="*/ 517643 h 51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229" h="517642">
                  <a:moveTo>
                    <a:pt x="73547" y="517643"/>
                  </a:moveTo>
                  <a:lnTo>
                    <a:pt x="0" y="390895"/>
                  </a:lnTo>
                  <a:lnTo>
                    <a:pt x="227068" y="0"/>
                  </a:lnTo>
                  <a:lnTo>
                    <a:pt x="374162" y="0"/>
                  </a:lnTo>
                  <a:lnTo>
                    <a:pt x="601230" y="390895"/>
                  </a:lnTo>
                  <a:lnTo>
                    <a:pt x="527683" y="517643"/>
                  </a:lnTo>
                  <a:lnTo>
                    <a:pt x="73547" y="517643"/>
                  </a:lnTo>
                  <a:close/>
                </a:path>
              </a:pathLst>
            </a:custGeom>
            <a:solidFill>
              <a:srgbClr val="E30613"/>
            </a:solidFill>
            <a:ln w="17811" cap="flat">
              <a:noFill/>
              <a:prstDash val="solid"/>
              <a:miter/>
            </a:ln>
          </p:spPr>
          <p:txBody>
            <a:bodyPr rtlCol="0" anchor="ctr"/>
            <a:lstStyle/>
            <a:p>
              <a:endParaRPr lang="fr-FR"/>
            </a:p>
          </p:txBody>
        </p:sp>
        <p:grpSp>
          <p:nvGrpSpPr>
            <p:cNvPr id="27" name="Image 10">
              <a:extLst>
                <a:ext uri="{FF2B5EF4-FFF2-40B4-BE49-F238E27FC236}">
                  <a16:creationId xmlns:a16="http://schemas.microsoft.com/office/drawing/2014/main" id="{AEC5F047-7662-D39A-1E1A-5CCBEE8650C3}"/>
                </a:ext>
              </a:extLst>
            </p:cNvPr>
            <p:cNvGrpSpPr/>
            <p:nvPr/>
          </p:nvGrpSpPr>
          <p:grpSpPr>
            <a:xfrm>
              <a:off x="8681487" y="1958889"/>
              <a:ext cx="972178" cy="528116"/>
              <a:chOff x="8681487" y="1958889"/>
              <a:chExt cx="972178" cy="528116"/>
            </a:xfrm>
            <a:solidFill>
              <a:srgbClr val="164194"/>
            </a:solidFill>
          </p:grpSpPr>
          <p:sp>
            <p:nvSpPr>
              <p:cNvPr id="28" name="Forme libre 27">
                <a:extLst>
                  <a:ext uri="{FF2B5EF4-FFF2-40B4-BE49-F238E27FC236}">
                    <a16:creationId xmlns:a16="http://schemas.microsoft.com/office/drawing/2014/main" id="{58AD4CF8-484B-2FC1-76BE-ED46CA030B75}"/>
                  </a:ext>
                </a:extLst>
              </p:cNvPr>
              <p:cNvSpPr/>
              <p:nvPr/>
            </p:nvSpPr>
            <p:spPr>
              <a:xfrm>
                <a:off x="8681487" y="1958889"/>
                <a:ext cx="972178" cy="528116"/>
              </a:xfrm>
              <a:custGeom>
                <a:avLst/>
                <a:gdLst>
                  <a:gd name="connsiteX0" fmla="*/ 954684 w 972178"/>
                  <a:gd name="connsiteY0" fmla="*/ 301603 h 528116"/>
                  <a:gd name="connsiteX1" fmla="*/ 937190 w 972178"/>
                  <a:gd name="connsiteY1" fmla="*/ 319000 h 528116"/>
                  <a:gd name="connsiteX2" fmla="*/ 937190 w 972178"/>
                  <a:gd name="connsiteY2" fmla="*/ 357166 h 528116"/>
                  <a:gd name="connsiteX3" fmla="*/ 928800 w 972178"/>
                  <a:gd name="connsiteY3" fmla="*/ 358587 h 528116"/>
                  <a:gd name="connsiteX4" fmla="*/ 801699 w 972178"/>
                  <a:gd name="connsiteY4" fmla="*/ 484979 h 528116"/>
                  <a:gd name="connsiteX5" fmla="*/ 800271 w 972178"/>
                  <a:gd name="connsiteY5" fmla="*/ 493323 h 528116"/>
                  <a:gd name="connsiteX6" fmla="*/ 172086 w 972178"/>
                  <a:gd name="connsiteY6" fmla="*/ 493323 h 528116"/>
                  <a:gd name="connsiteX7" fmla="*/ 170658 w 972178"/>
                  <a:gd name="connsiteY7" fmla="*/ 484979 h 528116"/>
                  <a:gd name="connsiteX8" fmla="*/ 43557 w 972178"/>
                  <a:gd name="connsiteY8" fmla="*/ 358587 h 528116"/>
                  <a:gd name="connsiteX9" fmla="*/ 35167 w 972178"/>
                  <a:gd name="connsiteY9" fmla="*/ 357166 h 528116"/>
                  <a:gd name="connsiteX10" fmla="*/ 35167 w 972178"/>
                  <a:gd name="connsiteY10" fmla="*/ 172193 h 528116"/>
                  <a:gd name="connsiteX11" fmla="*/ 43557 w 972178"/>
                  <a:gd name="connsiteY11" fmla="*/ 170772 h 528116"/>
                  <a:gd name="connsiteX12" fmla="*/ 170836 w 972178"/>
                  <a:gd name="connsiteY12" fmla="*/ 43137 h 528116"/>
                  <a:gd name="connsiteX13" fmla="*/ 172264 w 972178"/>
                  <a:gd name="connsiteY13" fmla="*/ 34794 h 528116"/>
                  <a:gd name="connsiteX14" fmla="*/ 679240 w 972178"/>
                  <a:gd name="connsiteY14" fmla="*/ 34794 h 528116"/>
                  <a:gd name="connsiteX15" fmla="*/ 696734 w 972178"/>
                  <a:gd name="connsiteY15" fmla="*/ 17397 h 528116"/>
                  <a:gd name="connsiteX16" fmla="*/ 679240 w 972178"/>
                  <a:gd name="connsiteY16" fmla="*/ 0 h 528116"/>
                  <a:gd name="connsiteX17" fmla="*/ 17494 w 972178"/>
                  <a:gd name="connsiteY17" fmla="*/ 0 h 528116"/>
                  <a:gd name="connsiteX18" fmla="*/ 0 w 972178"/>
                  <a:gd name="connsiteY18" fmla="*/ 17397 h 528116"/>
                  <a:gd name="connsiteX19" fmla="*/ 0 w 972178"/>
                  <a:gd name="connsiteY19" fmla="*/ 510720 h 528116"/>
                  <a:gd name="connsiteX20" fmla="*/ 17494 w 972178"/>
                  <a:gd name="connsiteY20" fmla="*/ 528116 h 528116"/>
                  <a:gd name="connsiteX21" fmla="*/ 954684 w 972178"/>
                  <a:gd name="connsiteY21" fmla="*/ 528116 h 528116"/>
                  <a:gd name="connsiteX22" fmla="*/ 972178 w 972178"/>
                  <a:gd name="connsiteY22" fmla="*/ 510720 h 528116"/>
                  <a:gd name="connsiteX23" fmla="*/ 972178 w 972178"/>
                  <a:gd name="connsiteY23" fmla="*/ 318823 h 528116"/>
                  <a:gd name="connsiteX24" fmla="*/ 954684 w 972178"/>
                  <a:gd name="connsiteY24" fmla="*/ 301426 h 528116"/>
                  <a:gd name="connsiteX25" fmla="*/ 34988 w 972178"/>
                  <a:gd name="connsiteY25" fmla="*/ 34794 h 528116"/>
                  <a:gd name="connsiteX26" fmla="*/ 137455 w 972178"/>
                  <a:gd name="connsiteY26" fmla="*/ 34794 h 528116"/>
                  <a:gd name="connsiteX27" fmla="*/ 134241 w 972178"/>
                  <a:gd name="connsiteY27" fmla="*/ 47397 h 528116"/>
                  <a:gd name="connsiteX28" fmla="*/ 47663 w 972178"/>
                  <a:gd name="connsiteY28" fmla="*/ 134381 h 528116"/>
                  <a:gd name="connsiteX29" fmla="*/ 34988 w 972178"/>
                  <a:gd name="connsiteY29" fmla="*/ 137577 h 528116"/>
                  <a:gd name="connsiteX30" fmla="*/ 34988 w 972178"/>
                  <a:gd name="connsiteY30" fmla="*/ 34794 h 528116"/>
                  <a:gd name="connsiteX31" fmla="*/ 34988 w 972178"/>
                  <a:gd name="connsiteY31" fmla="*/ 493500 h 528116"/>
                  <a:gd name="connsiteX32" fmla="*/ 34988 w 972178"/>
                  <a:gd name="connsiteY32" fmla="*/ 391605 h 528116"/>
                  <a:gd name="connsiteX33" fmla="*/ 47484 w 972178"/>
                  <a:gd name="connsiteY33" fmla="*/ 394800 h 528116"/>
                  <a:gd name="connsiteX34" fmla="*/ 134063 w 972178"/>
                  <a:gd name="connsiteY34" fmla="*/ 480896 h 528116"/>
                  <a:gd name="connsiteX35" fmla="*/ 137276 w 972178"/>
                  <a:gd name="connsiteY35" fmla="*/ 493500 h 528116"/>
                  <a:gd name="connsiteX36" fmla="*/ 34810 w 972178"/>
                  <a:gd name="connsiteY36" fmla="*/ 493500 h 528116"/>
                  <a:gd name="connsiteX37" fmla="*/ 937368 w 972178"/>
                  <a:gd name="connsiteY37" fmla="*/ 493500 h 528116"/>
                  <a:gd name="connsiteX38" fmla="*/ 834902 w 972178"/>
                  <a:gd name="connsiteY38" fmla="*/ 493500 h 528116"/>
                  <a:gd name="connsiteX39" fmla="*/ 838116 w 972178"/>
                  <a:gd name="connsiteY39" fmla="*/ 480896 h 528116"/>
                  <a:gd name="connsiteX40" fmla="*/ 924694 w 972178"/>
                  <a:gd name="connsiteY40" fmla="*/ 394800 h 528116"/>
                  <a:gd name="connsiteX41" fmla="*/ 937190 w 972178"/>
                  <a:gd name="connsiteY41" fmla="*/ 391605 h 528116"/>
                  <a:gd name="connsiteX42" fmla="*/ 937190 w 972178"/>
                  <a:gd name="connsiteY42" fmla="*/ 493500 h 52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2178" h="528116">
                    <a:moveTo>
                      <a:pt x="954684" y="301603"/>
                    </a:moveTo>
                    <a:cubicBezTo>
                      <a:pt x="945044" y="301603"/>
                      <a:pt x="937190" y="309414"/>
                      <a:pt x="937190" y="319000"/>
                    </a:cubicBezTo>
                    <a:lnTo>
                      <a:pt x="937190" y="357166"/>
                    </a:lnTo>
                    <a:lnTo>
                      <a:pt x="928800" y="358587"/>
                    </a:lnTo>
                    <a:cubicBezTo>
                      <a:pt x="863643" y="369593"/>
                      <a:pt x="812588" y="420363"/>
                      <a:pt x="801699" y="484979"/>
                    </a:cubicBezTo>
                    <a:lnTo>
                      <a:pt x="800271" y="493323"/>
                    </a:lnTo>
                    <a:lnTo>
                      <a:pt x="172086" y="493323"/>
                    </a:lnTo>
                    <a:lnTo>
                      <a:pt x="170658" y="484979"/>
                    </a:lnTo>
                    <a:cubicBezTo>
                      <a:pt x="159590" y="420185"/>
                      <a:pt x="108536" y="369415"/>
                      <a:pt x="43557" y="358587"/>
                    </a:cubicBezTo>
                    <a:lnTo>
                      <a:pt x="35167" y="357166"/>
                    </a:lnTo>
                    <a:lnTo>
                      <a:pt x="35167" y="172193"/>
                    </a:lnTo>
                    <a:lnTo>
                      <a:pt x="43557" y="170772"/>
                    </a:lnTo>
                    <a:cubicBezTo>
                      <a:pt x="108893" y="159766"/>
                      <a:pt x="159947" y="108641"/>
                      <a:pt x="170836" y="43137"/>
                    </a:cubicBezTo>
                    <a:lnTo>
                      <a:pt x="172264" y="34794"/>
                    </a:lnTo>
                    <a:lnTo>
                      <a:pt x="679240" y="34794"/>
                    </a:lnTo>
                    <a:cubicBezTo>
                      <a:pt x="688879" y="34794"/>
                      <a:pt x="696734" y="26983"/>
                      <a:pt x="696734" y="17397"/>
                    </a:cubicBezTo>
                    <a:cubicBezTo>
                      <a:pt x="696734" y="7811"/>
                      <a:pt x="688879" y="0"/>
                      <a:pt x="679240" y="0"/>
                    </a:cubicBezTo>
                    <a:lnTo>
                      <a:pt x="17494" y="0"/>
                    </a:lnTo>
                    <a:cubicBezTo>
                      <a:pt x="7855" y="0"/>
                      <a:pt x="0" y="7811"/>
                      <a:pt x="0" y="17397"/>
                    </a:cubicBezTo>
                    <a:lnTo>
                      <a:pt x="0" y="510720"/>
                    </a:lnTo>
                    <a:cubicBezTo>
                      <a:pt x="0" y="520306"/>
                      <a:pt x="7855" y="528116"/>
                      <a:pt x="17494" y="528116"/>
                    </a:cubicBezTo>
                    <a:lnTo>
                      <a:pt x="954684" y="528116"/>
                    </a:lnTo>
                    <a:cubicBezTo>
                      <a:pt x="964324" y="528116"/>
                      <a:pt x="972178" y="520306"/>
                      <a:pt x="972178" y="510720"/>
                    </a:cubicBezTo>
                    <a:lnTo>
                      <a:pt x="972178" y="318823"/>
                    </a:lnTo>
                    <a:cubicBezTo>
                      <a:pt x="972178" y="309237"/>
                      <a:pt x="964324" y="301426"/>
                      <a:pt x="954684" y="301426"/>
                    </a:cubicBezTo>
                    <a:close/>
                    <a:moveTo>
                      <a:pt x="34988" y="34794"/>
                    </a:moveTo>
                    <a:lnTo>
                      <a:pt x="137455" y="34794"/>
                    </a:lnTo>
                    <a:lnTo>
                      <a:pt x="134241" y="47397"/>
                    </a:lnTo>
                    <a:cubicBezTo>
                      <a:pt x="123352" y="90179"/>
                      <a:pt x="90149" y="123553"/>
                      <a:pt x="47663" y="134381"/>
                    </a:cubicBezTo>
                    <a:lnTo>
                      <a:pt x="34988" y="137577"/>
                    </a:lnTo>
                    <a:lnTo>
                      <a:pt x="34988" y="34794"/>
                    </a:lnTo>
                    <a:close/>
                    <a:moveTo>
                      <a:pt x="34988" y="493500"/>
                    </a:moveTo>
                    <a:lnTo>
                      <a:pt x="34988" y="391605"/>
                    </a:lnTo>
                    <a:lnTo>
                      <a:pt x="47484" y="394800"/>
                    </a:lnTo>
                    <a:cubicBezTo>
                      <a:pt x="89970" y="405629"/>
                      <a:pt x="123174" y="438647"/>
                      <a:pt x="134063" y="480896"/>
                    </a:cubicBezTo>
                    <a:lnTo>
                      <a:pt x="137276" y="493500"/>
                    </a:lnTo>
                    <a:lnTo>
                      <a:pt x="34810" y="493500"/>
                    </a:lnTo>
                    <a:close/>
                    <a:moveTo>
                      <a:pt x="937368" y="493500"/>
                    </a:moveTo>
                    <a:lnTo>
                      <a:pt x="834902" y="493500"/>
                    </a:lnTo>
                    <a:lnTo>
                      <a:pt x="838116" y="480896"/>
                    </a:lnTo>
                    <a:cubicBezTo>
                      <a:pt x="849183" y="438647"/>
                      <a:pt x="882208" y="405806"/>
                      <a:pt x="924694" y="394800"/>
                    </a:cubicBezTo>
                    <a:lnTo>
                      <a:pt x="937190" y="391605"/>
                    </a:lnTo>
                    <a:lnTo>
                      <a:pt x="937190" y="493500"/>
                    </a:lnTo>
                    <a:close/>
                  </a:path>
                </a:pathLst>
              </a:custGeom>
              <a:solidFill>
                <a:srgbClr val="164194"/>
              </a:solidFill>
              <a:ln w="17811" cap="flat">
                <a:noFill/>
                <a:prstDash val="solid"/>
                <a:miter/>
              </a:ln>
            </p:spPr>
            <p:txBody>
              <a:bodyPr rtlCol="0" anchor="ctr"/>
              <a:lstStyle/>
              <a:p>
                <a:endParaRPr lang="fr-FR"/>
              </a:p>
            </p:txBody>
          </p:sp>
          <p:sp>
            <p:nvSpPr>
              <p:cNvPr id="29" name="Forme libre 28">
                <a:extLst>
                  <a:ext uri="{FF2B5EF4-FFF2-40B4-BE49-F238E27FC236}">
                    <a16:creationId xmlns:a16="http://schemas.microsoft.com/office/drawing/2014/main" id="{FCB657A2-A405-88BE-8F40-743BD294FE90}"/>
                  </a:ext>
                </a:extLst>
              </p:cNvPr>
              <p:cNvSpPr/>
              <p:nvPr/>
            </p:nvSpPr>
            <p:spPr>
              <a:xfrm>
                <a:off x="9095100" y="2099306"/>
                <a:ext cx="179406" cy="260419"/>
              </a:xfrm>
              <a:custGeom>
                <a:avLst/>
                <a:gdLst>
                  <a:gd name="connsiteX0" fmla="*/ 137812 w 179406"/>
                  <a:gd name="connsiteY0" fmla="*/ 46865 h 260419"/>
                  <a:gd name="connsiteX1" fmla="*/ 152985 w 179406"/>
                  <a:gd name="connsiteY1" fmla="*/ 48640 h 260419"/>
                  <a:gd name="connsiteX2" fmla="*/ 178869 w 179406"/>
                  <a:gd name="connsiteY2" fmla="*/ 31243 h 260419"/>
                  <a:gd name="connsiteX3" fmla="*/ 178869 w 179406"/>
                  <a:gd name="connsiteY3" fmla="*/ 31243 h 260419"/>
                  <a:gd name="connsiteX4" fmla="*/ 163874 w 179406"/>
                  <a:gd name="connsiteY4" fmla="*/ 4970 h 260419"/>
                  <a:gd name="connsiteX5" fmla="*/ 129600 w 179406"/>
                  <a:gd name="connsiteY5" fmla="*/ 0 h 260419"/>
                  <a:gd name="connsiteX6" fmla="*/ 30347 w 179406"/>
                  <a:gd name="connsiteY6" fmla="*/ 90002 h 260419"/>
                  <a:gd name="connsiteX7" fmla="*/ 15174 w 179406"/>
                  <a:gd name="connsiteY7" fmla="*/ 90002 h 260419"/>
                  <a:gd name="connsiteX8" fmla="*/ 0 w 179406"/>
                  <a:gd name="connsiteY8" fmla="*/ 105091 h 260419"/>
                  <a:gd name="connsiteX9" fmla="*/ 0 w 179406"/>
                  <a:gd name="connsiteY9" fmla="*/ 105091 h 260419"/>
                  <a:gd name="connsiteX10" fmla="*/ 15174 w 179406"/>
                  <a:gd name="connsiteY10" fmla="*/ 120180 h 260419"/>
                  <a:gd name="connsiteX11" fmla="*/ 26420 w 179406"/>
                  <a:gd name="connsiteY11" fmla="*/ 120180 h 260419"/>
                  <a:gd name="connsiteX12" fmla="*/ 26420 w 179406"/>
                  <a:gd name="connsiteY12" fmla="*/ 138997 h 260419"/>
                  <a:gd name="connsiteX13" fmla="*/ 15174 w 179406"/>
                  <a:gd name="connsiteY13" fmla="*/ 138997 h 260419"/>
                  <a:gd name="connsiteX14" fmla="*/ 0 w 179406"/>
                  <a:gd name="connsiteY14" fmla="*/ 154086 h 260419"/>
                  <a:gd name="connsiteX15" fmla="*/ 0 w 179406"/>
                  <a:gd name="connsiteY15" fmla="*/ 154086 h 260419"/>
                  <a:gd name="connsiteX16" fmla="*/ 15174 w 179406"/>
                  <a:gd name="connsiteY16" fmla="*/ 169175 h 260419"/>
                  <a:gd name="connsiteX17" fmla="*/ 29990 w 179406"/>
                  <a:gd name="connsiteY17" fmla="*/ 169175 h 260419"/>
                  <a:gd name="connsiteX18" fmla="*/ 129600 w 179406"/>
                  <a:gd name="connsiteY18" fmla="*/ 260419 h 260419"/>
                  <a:gd name="connsiteX19" fmla="*/ 154592 w 179406"/>
                  <a:gd name="connsiteY19" fmla="*/ 258111 h 260419"/>
                  <a:gd name="connsiteX20" fmla="*/ 172086 w 179406"/>
                  <a:gd name="connsiteY20" fmla="*/ 238407 h 260419"/>
                  <a:gd name="connsiteX21" fmla="*/ 172086 w 179406"/>
                  <a:gd name="connsiteY21" fmla="*/ 238407 h 260419"/>
                  <a:gd name="connsiteX22" fmla="*/ 148344 w 179406"/>
                  <a:gd name="connsiteY22" fmla="*/ 213554 h 260419"/>
                  <a:gd name="connsiteX23" fmla="*/ 141739 w 179406"/>
                  <a:gd name="connsiteY23" fmla="*/ 213909 h 260419"/>
                  <a:gd name="connsiteX24" fmla="*/ 86936 w 179406"/>
                  <a:gd name="connsiteY24" fmla="*/ 169175 h 260419"/>
                  <a:gd name="connsiteX25" fmla="*/ 123888 w 179406"/>
                  <a:gd name="connsiteY25" fmla="*/ 169175 h 260419"/>
                  <a:gd name="connsiteX26" fmla="*/ 138704 w 179406"/>
                  <a:gd name="connsiteY26" fmla="*/ 157104 h 260419"/>
                  <a:gd name="connsiteX27" fmla="*/ 138704 w 179406"/>
                  <a:gd name="connsiteY27" fmla="*/ 157104 h 260419"/>
                  <a:gd name="connsiteX28" fmla="*/ 123888 w 179406"/>
                  <a:gd name="connsiteY28" fmla="*/ 138997 h 260419"/>
                  <a:gd name="connsiteX29" fmla="*/ 82294 w 179406"/>
                  <a:gd name="connsiteY29" fmla="*/ 138997 h 260419"/>
                  <a:gd name="connsiteX30" fmla="*/ 82294 w 179406"/>
                  <a:gd name="connsiteY30" fmla="*/ 120180 h 260419"/>
                  <a:gd name="connsiteX31" fmla="*/ 127815 w 179406"/>
                  <a:gd name="connsiteY31" fmla="*/ 120180 h 260419"/>
                  <a:gd name="connsiteX32" fmla="*/ 142631 w 179406"/>
                  <a:gd name="connsiteY32" fmla="*/ 108109 h 260419"/>
                  <a:gd name="connsiteX33" fmla="*/ 142631 w 179406"/>
                  <a:gd name="connsiteY33" fmla="*/ 108109 h 260419"/>
                  <a:gd name="connsiteX34" fmla="*/ 127815 w 179406"/>
                  <a:gd name="connsiteY34" fmla="*/ 90002 h 260419"/>
                  <a:gd name="connsiteX35" fmla="*/ 86936 w 179406"/>
                  <a:gd name="connsiteY35" fmla="*/ 90002 h 260419"/>
                  <a:gd name="connsiteX36" fmla="*/ 137812 w 179406"/>
                  <a:gd name="connsiteY36" fmla="*/ 46865 h 260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79406" h="260419">
                    <a:moveTo>
                      <a:pt x="137812" y="46865"/>
                    </a:moveTo>
                    <a:cubicBezTo>
                      <a:pt x="142810" y="46865"/>
                      <a:pt x="147987" y="47397"/>
                      <a:pt x="152985" y="48640"/>
                    </a:cubicBezTo>
                    <a:cubicBezTo>
                      <a:pt x="164767" y="51303"/>
                      <a:pt x="176370" y="42959"/>
                      <a:pt x="178869" y="31243"/>
                    </a:cubicBezTo>
                    <a:lnTo>
                      <a:pt x="178869" y="31243"/>
                    </a:lnTo>
                    <a:cubicBezTo>
                      <a:pt x="181369" y="20060"/>
                      <a:pt x="174942" y="8698"/>
                      <a:pt x="163874" y="4970"/>
                    </a:cubicBezTo>
                    <a:cubicBezTo>
                      <a:pt x="154056" y="1775"/>
                      <a:pt x="142810" y="0"/>
                      <a:pt x="129600" y="0"/>
                    </a:cubicBezTo>
                    <a:cubicBezTo>
                      <a:pt x="84258" y="0"/>
                      <a:pt x="43021" y="31243"/>
                      <a:pt x="30347" y="90002"/>
                    </a:cubicBezTo>
                    <a:lnTo>
                      <a:pt x="15174" y="90002"/>
                    </a:lnTo>
                    <a:cubicBezTo>
                      <a:pt x="6783" y="90002"/>
                      <a:pt x="0" y="96747"/>
                      <a:pt x="0" y="105091"/>
                    </a:cubicBezTo>
                    <a:lnTo>
                      <a:pt x="0" y="105091"/>
                    </a:lnTo>
                    <a:cubicBezTo>
                      <a:pt x="0" y="113434"/>
                      <a:pt x="6783" y="120180"/>
                      <a:pt x="15174" y="120180"/>
                    </a:cubicBezTo>
                    <a:lnTo>
                      <a:pt x="26420" y="120180"/>
                    </a:lnTo>
                    <a:lnTo>
                      <a:pt x="26420" y="138997"/>
                    </a:lnTo>
                    <a:lnTo>
                      <a:pt x="15174" y="138997"/>
                    </a:lnTo>
                    <a:cubicBezTo>
                      <a:pt x="6783" y="138997"/>
                      <a:pt x="0" y="145742"/>
                      <a:pt x="0" y="154086"/>
                    </a:cubicBezTo>
                    <a:lnTo>
                      <a:pt x="0" y="154086"/>
                    </a:lnTo>
                    <a:cubicBezTo>
                      <a:pt x="0" y="162429"/>
                      <a:pt x="6783" y="169175"/>
                      <a:pt x="15174" y="169175"/>
                    </a:cubicBezTo>
                    <a:lnTo>
                      <a:pt x="29990" y="169175"/>
                    </a:lnTo>
                    <a:cubicBezTo>
                      <a:pt x="42664" y="229531"/>
                      <a:pt x="84615" y="260419"/>
                      <a:pt x="129600" y="260419"/>
                    </a:cubicBezTo>
                    <a:cubicBezTo>
                      <a:pt x="138347" y="260419"/>
                      <a:pt x="146916" y="259709"/>
                      <a:pt x="154592" y="258111"/>
                    </a:cubicBezTo>
                    <a:cubicBezTo>
                      <a:pt x="164053" y="256159"/>
                      <a:pt x="171015" y="248170"/>
                      <a:pt x="172086" y="238407"/>
                    </a:cubicBezTo>
                    <a:lnTo>
                      <a:pt x="172086" y="238407"/>
                    </a:lnTo>
                    <a:cubicBezTo>
                      <a:pt x="173514" y="224383"/>
                      <a:pt x="162268" y="212312"/>
                      <a:pt x="148344" y="213554"/>
                    </a:cubicBezTo>
                    <a:cubicBezTo>
                      <a:pt x="146202" y="213732"/>
                      <a:pt x="144059" y="213909"/>
                      <a:pt x="141739" y="213909"/>
                    </a:cubicBezTo>
                    <a:cubicBezTo>
                      <a:pt x="116569" y="213909"/>
                      <a:pt x="96040" y="200240"/>
                      <a:pt x="86936" y="169175"/>
                    </a:cubicBezTo>
                    <a:lnTo>
                      <a:pt x="123888" y="169175"/>
                    </a:lnTo>
                    <a:cubicBezTo>
                      <a:pt x="131028" y="169175"/>
                      <a:pt x="137276" y="164204"/>
                      <a:pt x="138704" y="157104"/>
                    </a:cubicBezTo>
                    <a:lnTo>
                      <a:pt x="138704" y="157104"/>
                    </a:lnTo>
                    <a:cubicBezTo>
                      <a:pt x="140668" y="147695"/>
                      <a:pt x="133527" y="138997"/>
                      <a:pt x="123888" y="138997"/>
                    </a:cubicBezTo>
                    <a:lnTo>
                      <a:pt x="82294" y="138997"/>
                    </a:lnTo>
                    <a:lnTo>
                      <a:pt x="82294" y="120180"/>
                    </a:lnTo>
                    <a:lnTo>
                      <a:pt x="127815" y="120180"/>
                    </a:lnTo>
                    <a:cubicBezTo>
                      <a:pt x="134955" y="120180"/>
                      <a:pt x="141203" y="115209"/>
                      <a:pt x="142631" y="108109"/>
                    </a:cubicBezTo>
                    <a:lnTo>
                      <a:pt x="142631" y="108109"/>
                    </a:lnTo>
                    <a:cubicBezTo>
                      <a:pt x="144595" y="98700"/>
                      <a:pt x="137455" y="90002"/>
                      <a:pt x="127815" y="90002"/>
                    </a:cubicBezTo>
                    <a:lnTo>
                      <a:pt x="86936" y="90002"/>
                    </a:lnTo>
                    <a:cubicBezTo>
                      <a:pt x="95683" y="60179"/>
                      <a:pt x="114069" y="46865"/>
                      <a:pt x="137812" y="46865"/>
                    </a:cubicBezTo>
                    <a:close/>
                  </a:path>
                </a:pathLst>
              </a:custGeom>
              <a:solidFill>
                <a:srgbClr val="164194"/>
              </a:solidFill>
              <a:ln w="17811" cap="flat">
                <a:noFill/>
                <a:prstDash val="solid"/>
                <a:miter/>
              </a:ln>
            </p:spPr>
            <p:txBody>
              <a:bodyPr rtlCol="0" anchor="ctr"/>
              <a:lstStyle/>
              <a:p>
                <a:endParaRPr lang="fr-FR"/>
              </a:p>
            </p:txBody>
          </p:sp>
        </p:grpSp>
        <p:sp>
          <p:nvSpPr>
            <p:cNvPr id="30" name="Forme libre 29">
              <a:extLst>
                <a:ext uri="{FF2B5EF4-FFF2-40B4-BE49-F238E27FC236}">
                  <a16:creationId xmlns:a16="http://schemas.microsoft.com/office/drawing/2014/main" id="{50A8B310-AF2F-B435-A7F5-B11AAD436544}"/>
                </a:ext>
              </a:extLst>
            </p:cNvPr>
            <p:cNvSpPr/>
            <p:nvPr/>
          </p:nvSpPr>
          <p:spPr>
            <a:xfrm>
              <a:off x="9395001" y="1719062"/>
              <a:ext cx="517328" cy="514447"/>
            </a:xfrm>
            <a:custGeom>
              <a:avLst/>
              <a:gdLst>
                <a:gd name="connsiteX0" fmla="*/ 258664 w 517328"/>
                <a:gd name="connsiteY0" fmla="*/ 514447 h 514447"/>
                <a:gd name="connsiteX1" fmla="*/ 0 w 517328"/>
                <a:gd name="connsiteY1" fmla="*/ 257224 h 514447"/>
                <a:gd name="connsiteX2" fmla="*/ 258664 w 517328"/>
                <a:gd name="connsiteY2" fmla="*/ 0 h 514447"/>
                <a:gd name="connsiteX3" fmla="*/ 517329 w 517328"/>
                <a:gd name="connsiteY3" fmla="*/ 257224 h 514447"/>
                <a:gd name="connsiteX4" fmla="*/ 258664 w 517328"/>
                <a:gd name="connsiteY4" fmla="*/ 514447 h 514447"/>
                <a:gd name="connsiteX5" fmla="*/ 258664 w 517328"/>
                <a:gd name="connsiteY5" fmla="*/ 31598 h 514447"/>
                <a:gd name="connsiteX6" fmla="*/ 31597 w 517328"/>
                <a:gd name="connsiteY6" fmla="*/ 257401 h 514447"/>
                <a:gd name="connsiteX7" fmla="*/ 258664 w 517328"/>
                <a:gd name="connsiteY7" fmla="*/ 483027 h 514447"/>
                <a:gd name="connsiteX8" fmla="*/ 485554 w 517328"/>
                <a:gd name="connsiteY8" fmla="*/ 257401 h 514447"/>
                <a:gd name="connsiteX9" fmla="*/ 258664 w 517328"/>
                <a:gd name="connsiteY9" fmla="*/ 31598 h 51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7328" h="514447">
                  <a:moveTo>
                    <a:pt x="258664" y="514447"/>
                  </a:moveTo>
                  <a:cubicBezTo>
                    <a:pt x="116033" y="514447"/>
                    <a:pt x="0" y="399061"/>
                    <a:pt x="0" y="257224"/>
                  </a:cubicBezTo>
                  <a:cubicBezTo>
                    <a:pt x="0" y="115387"/>
                    <a:pt x="116033" y="0"/>
                    <a:pt x="258664" y="0"/>
                  </a:cubicBezTo>
                  <a:cubicBezTo>
                    <a:pt x="401296" y="0"/>
                    <a:pt x="517329" y="115387"/>
                    <a:pt x="517329" y="257224"/>
                  </a:cubicBezTo>
                  <a:cubicBezTo>
                    <a:pt x="517329" y="399061"/>
                    <a:pt x="401296" y="514447"/>
                    <a:pt x="258664" y="514447"/>
                  </a:cubicBezTo>
                  <a:close/>
                  <a:moveTo>
                    <a:pt x="258664" y="31598"/>
                  </a:moveTo>
                  <a:cubicBezTo>
                    <a:pt x="133527" y="31598"/>
                    <a:pt x="31597" y="132784"/>
                    <a:pt x="31597" y="257401"/>
                  </a:cubicBezTo>
                  <a:cubicBezTo>
                    <a:pt x="31597" y="382019"/>
                    <a:pt x="133349" y="483027"/>
                    <a:pt x="258664" y="483027"/>
                  </a:cubicBezTo>
                  <a:cubicBezTo>
                    <a:pt x="383980" y="483027"/>
                    <a:pt x="485554" y="381841"/>
                    <a:pt x="485554" y="257401"/>
                  </a:cubicBezTo>
                  <a:cubicBezTo>
                    <a:pt x="485554" y="132961"/>
                    <a:pt x="383802" y="31598"/>
                    <a:pt x="258664" y="31598"/>
                  </a:cubicBezTo>
                  <a:close/>
                </a:path>
              </a:pathLst>
            </a:custGeom>
            <a:solidFill>
              <a:srgbClr val="164194"/>
            </a:solidFill>
            <a:ln w="17811" cap="flat">
              <a:noFill/>
              <a:prstDash val="solid"/>
              <a:miter/>
            </a:ln>
          </p:spPr>
          <p:txBody>
            <a:bodyPr rtlCol="0" anchor="ctr"/>
            <a:lstStyle/>
            <a:p>
              <a:endParaRPr lang="fr-FR"/>
            </a:p>
          </p:txBody>
        </p:sp>
        <p:sp>
          <p:nvSpPr>
            <p:cNvPr id="31" name="Forme libre 30">
              <a:extLst>
                <a:ext uri="{FF2B5EF4-FFF2-40B4-BE49-F238E27FC236}">
                  <a16:creationId xmlns:a16="http://schemas.microsoft.com/office/drawing/2014/main" id="{B551B03A-46A4-827D-FE73-CCFAD78A4F46}"/>
                </a:ext>
              </a:extLst>
            </p:cNvPr>
            <p:cNvSpPr/>
            <p:nvPr/>
          </p:nvSpPr>
          <p:spPr>
            <a:xfrm>
              <a:off x="9645275" y="1885752"/>
              <a:ext cx="93004" cy="90534"/>
            </a:xfrm>
            <a:custGeom>
              <a:avLst/>
              <a:gdLst>
                <a:gd name="connsiteX0" fmla="*/ 0 w 93004"/>
                <a:gd name="connsiteY0" fmla="*/ 0 h 90534"/>
                <a:gd name="connsiteX1" fmla="*/ 0 w 93004"/>
                <a:gd name="connsiteY1" fmla="*/ 90534 h 90534"/>
                <a:gd name="connsiteX2" fmla="*/ 93005 w 93004"/>
                <a:gd name="connsiteY2" fmla="*/ 90534 h 90534"/>
              </a:gdLst>
              <a:ahLst/>
              <a:cxnLst>
                <a:cxn ang="0">
                  <a:pos x="connsiteX0" y="connsiteY0"/>
                </a:cxn>
                <a:cxn ang="0">
                  <a:pos x="connsiteX1" y="connsiteY1"/>
                </a:cxn>
                <a:cxn ang="0">
                  <a:pos x="connsiteX2" y="connsiteY2"/>
                </a:cxn>
              </a:cxnLst>
              <a:rect l="l" t="t" r="r" b="b"/>
              <a:pathLst>
                <a:path w="93004" h="90534">
                  <a:moveTo>
                    <a:pt x="0" y="0"/>
                  </a:moveTo>
                  <a:lnTo>
                    <a:pt x="0" y="90534"/>
                  </a:lnTo>
                  <a:lnTo>
                    <a:pt x="93005" y="90534"/>
                  </a:lnTo>
                </a:path>
              </a:pathLst>
            </a:custGeom>
            <a:noFill/>
            <a:ln w="35622" cap="rnd">
              <a:solidFill>
                <a:srgbClr val="164194"/>
              </a:solidFill>
              <a:prstDash val="solid"/>
              <a:round/>
            </a:ln>
          </p:spPr>
          <p:txBody>
            <a:bodyPr rtlCol="0" anchor="ctr"/>
            <a:lstStyle/>
            <a:p>
              <a:endParaRPr lang="fr-FR"/>
            </a:p>
          </p:txBody>
        </p:sp>
      </p:grpSp>
      <p:grpSp>
        <p:nvGrpSpPr>
          <p:cNvPr id="32" name="Groupe 31">
            <a:extLst>
              <a:ext uri="{FF2B5EF4-FFF2-40B4-BE49-F238E27FC236}">
                <a16:creationId xmlns:a16="http://schemas.microsoft.com/office/drawing/2014/main" id="{BC461B5A-B407-87DF-5854-A1F824959EB4}"/>
              </a:ext>
            </a:extLst>
          </p:cNvPr>
          <p:cNvGrpSpPr/>
          <p:nvPr/>
        </p:nvGrpSpPr>
        <p:grpSpPr>
          <a:xfrm>
            <a:off x="1891151" y="1940856"/>
            <a:ext cx="1215483" cy="1184864"/>
            <a:chOff x="1891151" y="1654098"/>
            <a:chExt cx="1215483" cy="1184864"/>
          </a:xfrm>
        </p:grpSpPr>
        <p:grpSp>
          <p:nvGrpSpPr>
            <p:cNvPr id="10" name="Image 14">
              <a:extLst>
                <a:ext uri="{FF2B5EF4-FFF2-40B4-BE49-F238E27FC236}">
                  <a16:creationId xmlns:a16="http://schemas.microsoft.com/office/drawing/2014/main" id="{E06009A4-F680-1A29-88DD-519A391D96A4}"/>
                </a:ext>
              </a:extLst>
            </p:cNvPr>
            <p:cNvGrpSpPr/>
            <p:nvPr/>
          </p:nvGrpSpPr>
          <p:grpSpPr>
            <a:xfrm>
              <a:off x="1891151" y="1654098"/>
              <a:ext cx="1215483" cy="1184864"/>
              <a:chOff x="1891151" y="1654098"/>
              <a:chExt cx="1215483" cy="1184864"/>
            </a:xfrm>
          </p:grpSpPr>
          <p:sp>
            <p:nvSpPr>
              <p:cNvPr id="13" name="Forme libre 12">
                <a:extLst>
                  <a:ext uri="{FF2B5EF4-FFF2-40B4-BE49-F238E27FC236}">
                    <a16:creationId xmlns:a16="http://schemas.microsoft.com/office/drawing/2014/main" id="{E8DC75C9-86F4-5C05-D19C-721567649A73}"/>
                  </a:ext>
                </a:extLst>
              </p:cNvPr>
              <p:cNvSpPr/>
              <p:nvPr/>
            </p:nvSpPr>
            <p:spPr>
              <a:xfrm>
                <a:off x="1891151" y="1654098"/>
                <a:ext cx="575539" cy="499761"/>
              </a:xfrm>
              <a:custGeom>
                <a:avLst/>
                <a:gdLst>
                  <a:gd name="connsiteX0" fmla="*/ 70357 w 575539"/>
                  <a:gd name="connsiteY0" fmla="*/ 499761 h 499761"/>
                  <a:gd name="connsiteX1" fmla="*/ 0 w 575539"/>
                  <a:gd name="connsiteY1" fmla="*/ 377303 h 499761"/>
                  <a:gd name="connsiteX2" fmla="*/ 217326 w 575539"/>
                  <a:gd name="connsiteY2" fmla="*/ 0 h 499761"/>
                  <a:gd name="connsiteX3" fmla="*/ 358214 w 575539"/>
                  <a:gd name="connsiteY3" fmla="*/ 0 h 499761"/>
                  <a:gd name="connsiteX4" fmla="*/ 575539 w 575539"/>
                  <a:gd name="connsiteY4" fmla="*/ 377303 h 499761"/>
                  <a:gd name="connsiteX5" fmla="*/ 505008 w 575539"/>
                  <a:gd name="connsiteY5" fmla="*/ 499761 h 499761"/>
                  <a:gd name="connsiteX6" fmla="*/ 70357 w 575539"/>
                  <a:gd name="connsiteY6" fmla="*/ 499761 h 499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539" h="499761">
                    <a:moveTo>
                      <a:pt x="70357" y="499761"/>
                    </a:moveTo>
                    <a:lnTo>
                      <a:pt x="0" y="377303"/>
                    </a:lnTo>
                    <a:lnTo>
                      <a:pt x="217326" y="0"/>
                    </a:lnTo>
                    <a:lnTo>
                      <a:pt x="358214" y="0"/>
                    </a:lnTo>
                    <a:lnTo>
                      <a:pt x="575539" y="377303"/>
                    </a:lnTo>
                    <a:lnTo>
                      <a:pt x="505008" y="499761"/>
                    </a:lnTo>
                    <a:lnTo>
                      <a:pt x="70357" y="499761"/>
                    </a:lnTo>
                    <a:close/>
                  </a:path>
                </a:pathLst>
              </a:custGeom>
              <a:solidFill>
                <a:srgbClr val="E30613"/>
              </a:solidFill>
              <a:ln w="17346" cap="flat">
                <a:noFill/>
                <a:prstDash val="solid"/>
                <a:miter/>
              </a:ln>
            </p:spPr>
            <p:txBody>
              <a:bodyPr rtlCol="0" anchor="ctr"/>
              <a:lstStyle/>
              <a:p>
                <a:endParaRPr lang="fr-FR"/>
              </a:p>
            </p:txBody>
          </p:sp>
          <p:sp>
            <p:nvSpPr>
              <p:cNvPr id="16" name="Forme libre 15">
                <a:extLst>
                  <a:ext uri="{FF2B5EF4-FFF2-40B4-BE49-F238E27FC236}">
                    <a16:creationId xmlns:a16="http://schemas.microsoft.com/office/drawing/2014/main" id="{49327B74-E70A-4D5D-1EC8-5DA2C1B725BF}"/>
                  </a:ext>
                </a:extLst>
              </p:cNvPr>
              <p:cNvSpPr/>
              <p:nvPr/>
            </p:nvSpPr>
            <p:spPr>
              <a:xfrm>
                <a:off x="1907179" y="1700434"/>
                <a:ext cx="1199454" cy="1138529"/>
              </a:xfrm>
              <a:custGeom>
                <a:avLst/>
                <a:gdLst>
                  <a:gd name="connsiteX0" fmla="*/ 235347 w 1199454"/>
                  <a:gd name="connsiteY0" fmla="*/ 1138181 h 1138529"/>
                  <a:gd name="connsiteX1" fmla="*/ 191221 w 1199454"/>
                  <a:gd name="connsiteY1" fmla="*/ 1112574 h 1138529"/>
                  <a:gd name="connsiteX2" fmla="*/ 6556 w 1199454"/>
                  <a:gd name="connsiteY2" fmla="*/ 785439 h 1138529"/>
                  <a:gd name="connsiteX3" fmla="*/ 25665 w 1199454"/>
                  <a:gd name="connsiteY3" fmla="*/ 716458 h 1138529"/>
                  <a:gd name="connsiteX4" fmla="*/ 88552 w 1199454"/>
                  <a:gd name="connsiteY4" fmla="*/ 680748 h 1138529"/>
                  <a:gd name="connsiteX5" fmla="*/ 113220 w 1199454"/>
                  <a:gd name="connsiteY5" fmla="*/ 674129 h 1138529"/>
                  <a:gd name="connsiteX6" fmla="*/ 126944 w 1199454"/>
                  <a:gd name="connsiteY6" fmla="*/ 676045 h 1138529"/>
                  <a:gd name="connsiteX7" fmla="*/ 157519 w 1199454"/>
                  <a:gd name="connsiteY7" fmla="*/ 699910 h 1138529"/>
                  <a:gd name="connsiteX8" fmla="*/ 176976 w 1199454"/>
                  <a:gd name="connsiteY8" fmla="*/ 734574 h 1138529"/>
                  <a:gd name="connsiteX9" fmla="*/ 345486 w 1199454"/>
                  <a:gd name="connsiteY9" fmla="*/ 636678 h 1138529"/>
                  <a:gd name="connsiteX10" fmla="*/ 453888 w 1199454"/>
                  <a:gd name="connsiteY10" fmla="*/ 600794 h 1138529"/>
                  <a:gd name="connsiteX11" fmla="*/ 495929 w 1199454"/>
                  <a:gd name="connsiteY11" fmla="*/ 607413 h 1138529"/>
                  <a:gd name="connsiteX12" fmla="*/ 540402 w 1199454"/>
                  <a:gd name="connsiteY12" fmla="*/ 622568 h 1138529"/>
                  <a:gd name="connsiteX13" fmla="*/ 724373 w 1199454"/>
                  <a:gd name="connsiteY13" fmla="*/ 677961 h 1138529"/>
                  <a:gd name="connsiteX14" fmla="*/ 773015 w 1199454"/>
                  <a:gd name="connsiteY14" fmla="*/ 713323 h 1138529"/>
                  <a:gd name="connsiteX15" fmla="*/ 782222 w 1199454"/>
                  <a:gd name="connsiteY15" fmla="*/ 777426 h 1138529"/>
                  <a:gd name="connsiteX16" fmla="*/ 780658 w 1199454"/>
                  <a:gd name="connsiteY16" fmla="*/ 782652 h 1138529"/>
                  <a:gd name="connsiteX17" fmla="*/ 772146 w 1199454"/>
                  <a:gd name="connsiteY17" fmla="*/ 807736 h 1138529"/>
                  <a:gd name="connsiteX18" fmla="*/ 796293 w 1199454"/>
                  <a:gd name="connsiteY18" fmla="*/ 797110 h 1138529"/>
                  <a:gd name="connsiteX19" fmla="*/ 810017 w 1199454"/>
                  <a:gd name="connsiteY19" fmla="*/ 790142 h 1138529"/>
                  <a:gd name="connsiteX20" fmla="*/ 1003543 w 1199454"/>
                  <a:gd name="connsiteY20" fmla="*/ 678136 h 1138529"/>
                  <a:gd name="connsiteX21" fmla="*/ 1112640 w 1199454"/>
                  <a:gd name="connsiteY21" fmla="*/ 642077 h 1138529"/>
                  <a:gd name="connsiteX22" fmla="*/ 1187340 w 1199454"/>
                  <a:gd name="connsiteY22" fmla="*/ 681445 h 1138529"/>
                  <a:gd name="connsiteX23" fmla="*/ 1163193 w 1199454"/>
                  <a:gd name="connsiteY23" fmla="*/ 798677 h 1138529"/>
                  <a:gd name="connsiteX24" fmla="*/ 787433 w 1199454"/>
                  <a:gd name="connsiteY24" fmla="*/ 1030703 h 1138529"/>
                  <a:gd name="connsiteX25" fmla="*/ 699530 w 1199454"/>
                  <a:gd name="connsiteY25" fmla="*/ 1056135 h 1138529"/>
                  <a:gd name="connsiteX26" fmla="*/ 653147 w 1199454"/>
                  <a:gd name="connsiteY26" fmla="*/ 1049865 h 1138529"/>
                  <a:gd name="connsiteX27" fmla="*/ 365464 w 1199454"/>
                  <a:gd name="connsiteY27" fmla="*/ 972523 h 1138529"/>
                  <a:gd name="connsiteX28" fmla="*/ 324640 w 1199454"/>
                  <a:gd name="connsiteY28" fmla="*/ 996213 h 1138529"/>
                  <a:gd name="connsiteX29" fmla="*/ 342185 w 1199454"/>
                  <a:gd name="connsiteY29" fmla="*/ 1027219 h 1138529"/>
                  <a:gd name="connsiteX30" fmla="*/ 346876 w 1199454"/>
                  <a:gd name="connsiteY30" fmla="*/ 1065716 h 1138529"/>
                  <a:gd name="connsiteX31" fmla="*/ 323076 w 1199454"/>
                  <a:gd name="connsiteY31" fmla="*/ 1096200 h 1138529"/>
                  <a:gd name="connsiteX32" fmla="*/ 260189 w 1199454"/>
                  <a:gd name="connsiteY32" fmla="*/ 1131910 h 1138529"/>
                  <a:gd name="connsiteX33" fmla="*/ 235347 w 1199454"/>
                  <a:gd name="connsiteY33" fmla="*/ 1138529 h 1138529"/>
                  <a:gd name="connsiteX34" fmla="*/ 105924 w 1199454"/>
                  <a:gd name="connsiteY34" fmla="*/ 711232 h 1138529"/>
                  <a:gd name="connsiteX35" fmla="*/ 43037 w 1199454"/>
                  <a:gd name="connsiteY35" fmla="*/ 746942 h 1138529"/>
                  <a:gd name="connsiteX36" fmla="*/ 35741 w 1199454"/>
                  <a:gd name="connsiteY36" fmla="*/ 756348 h 1138529"/>
                  <a:gd name="connsiteX37" fmla="*/ 37130 w 1199454"/>
                  <a:gd name="connsiteY37" fmla="*/ 768019 h 1138529"/>
                  <a:gd name="connsiteX38" fmla="*/ 221796 w 1199454"/>
                  <a:gd name="connsiteY38" fmla="*/ 1095155 h 1138529"/>
                  <a:gd name="connsiteX39" fmla="*/ 235347 w 1199454"/>
                  <a:gd name="connsiteY39" fmla="*/ 1102994 h 1138529"/>
                  <a:gd name="connsiteX40" fmla="*/ 238300 w 1199454"/>
                  <a:gd name="connsiteY40" fmla="*/ 1102994 h 1138529"/>
                  <a:gd name="connsiteX41" fmla="*/ 242643 w 1199454"/>
                  <a:gd name="connsiteY41" fmla="*/ 1101077 h 1138529"/>
                  <a:gd name="connsiteX42" fmla="*/ 305530 w 1199454"/>
                  <a:gd name="connsiteY42" fmla="*/ 1065368 h 1138529"/>
                  <a:gd name="connsiteX43" fmla="*/ 312826 w 1199454"/>
                  <a:gd name="connsiteY43" fmla="*/ 1055961 h 1138529"/>
                  <a:gd name="connsiteX44" fmla="*/ 311437 w 1199454"/>
                  <a:gd name="connsiteY44" fmla="*/ 1044465 h 1138529"/>
                  <a:gd name="connsiteX45" fmla="*/ 126597 w 1199454"/>
                  <a:gd name="connsiteY45" fmla="*/ 717155 h 1138529"/>
                  <a:gd name="connsiteX46" fmla="*/ 117216 w 1199454"/>
                  <a:gd name="connsiteY46" fmla="*/ 709839 h 1138529"/>
                  <a:gd name="connsiteX47" fmla="*/ 115653 w 1199454"/>
                  <a:gd name="connsiteY47" fmla="*/ 709316 h 1138529"/>
                  <a:gd name="connsiteX48" fmla="*/ 113047 w 1199454"/>
                  <a:gd name="connsiteY48" fmla="*/ 709316 h 1138529"/>
                  <a:gd name="connsiteX49" fmla="*/ 110093 w 1199454"/>
                  <a:gd name="connsiteY49" fmla="*/ 709316 h 1138529"/>
                  <a:gd name="connsiteX50" fmla="*/ 105750 w 1199454"/>
                  <a:gd name="connsiteY50" fmla="*/ 711232 h 1138529"/>
                  <a:gd name="connsiteX51" fmla="*/ 362858 w 1199454"/>
                  <a:gd name="connsiteY51" fmla="*/ 935768 h 1138529"/>
                  <a:gd name="connsiteX52" fmla="*/ 367375 w 1199454"/>
                  <a:gd name="connsiteY52" fmla="*/ 936290 h 1138529"/>
                  <a:gd name="connsiteX53" fmla="*/ 662007 w 1199454"/>
                  <a:gd name="connsiteY53" fmla="*/ 1015548 h 1138529"/>
                  <a:gd name="connsiteX54" fmla="*/ 699530 w 1199454"/>
                  <a:gd name="connsiteY54" fmla="*/ 1020600 h 1138529"/>
                  <a:gd name="connsiteX55" fmla="*/ 769019 w 1199454"/>
                  <a:gd name="connsiteY55" fmla="*/ 1000394 h 1138529"/>
                  <a:gd name="connsiteX56" fmla="*/ 1144779 w 1199454"/>
                  <a:gd name="connsiteY56" fmla="*/ 768368 h 1138529"/>
                  <a:gd name="connsiteX57" fmla="*/ 1157113 w 1199454"/>
                  <a:gd name="connsiteY57" fmla="*/ 699039 h 1138529"/>
                  <a:gd name="connsiteX58" fmla="*/ 1112466 w 1199454"/>
                  <a:gd name="connsiteY58" fmla="*/ 676916 h 1138529"/>
                  <a:gd name="connsiteX59" fmla="*/ 1021089 w 1199454"/>
                  <a:gd name="connsiteY59" fmla="*/ 708097 h 1138529"/>
                  <a:gd name="connsiteX60" fmla="*/ 827737 w 1199454"/>
                  <a:gd name="connsiteY60" fmla="*/ 820103 h 1138529"/>
                  <a:gd name="connsiteX61" fmla="*/ 746609 w 1199454"/>
                  <a:gd name="connsiteY61" fmla="*/ 842226 h 1138529"/>
                  <a:gd name="connsiteX62" fmla="*/ 716381 w 1199454"/>
                  <a:gd name="connsiteY62" fmla="*/ 839787 h 1138529"/>
                  <a:gd name="connsiteX63" fmla="*/ 683201 w 1199454"/>
                  <a:gd name="connsiteY63" fmla="*/ 833690 h 1138529"/>
                  <a:gd name="connsiteX64" fmla="*/ 557079 w 1199454"/>
                  <a:gd name="connsiteY64" fmla="*/ 800594 h 1138529"/>
                  <a:gd name="connsiteX65" fmla="*/ 538664 w 1199454"/>
                  <a:gd name="connsiteY65" fmla="*/ 795542 h 1138529"/>
                  <a:gd name="connsiteX66" fmla="*/ 526330 w 1199454"/>
                  <a:gd name="connsiteY66" fmla="*/ 773942 h 1138529"/>
                  <a:gd name="connsiteX67" fmla="*/ 543355 w 1199454"/>
                  <a:gd name="connsiteY67" fmla="*/ 760877 h 1138529"/>
                  <a:gd name="connsiteX68" fmla="*/ 547872 w 1199454"/>
                  <a:gd name="connsiteY68" fmla="*/ 761574 h 1138529"/>
                  <a:gd name="connsiteX69" fmla="*/ 563333 w 1199454"/>
                  <a:gd name="connsiteY69" fmla="*/ 765755 h 1138529"/>
                  <a:gd name="connsiteX70" fmla="*/ 698141 w 1199454"/>
                  <a:gd name="connsiteY70" fmla="*/ 800768 h 1138529"/>
                  <a:gd name="connsiteX71" fmla="*/ 703873 w 1199454"/>
                  <a:gd name="connsiteY71" fmla="*/ 801116 h 1138529"/>
                  <a:gd name="connsiteX72" fmla="*/ 748520 w 1199454"/>
                  <a:gd name="connsiteY72" fmla="*/ 768019 h 1138529"/>
                  <a:gd name="connsiteX73" fmla="*/ 743308 w 1199454"/>
                  <a:gd name="connsiteY73" fmla="*/ 731264 h 1138529"/>
                  <a:gd name="connsiteX74" fmla="*/ 717076 w 1199454"/>
                  <a:gd name="connsiteY74" fmla="*/ 712103 h 1138529"/>
                  <a:gd name="connsiteX75" fmla="*/ 530847 w 1199454"/>
                  <a:gd name="connsiteY75" fmla="*/ 656187 h 1138529"/>
                  <a:gd name="connsiteX76" fmla="*/ 485332 w 1199454"/>
                  <a:gd name="connsiteY76" fmla="*/ 640684 h 1138529"/>
                  <a:gd name="connsiteX77" fmla="*/ 454409 w 1199454"/>
                  <a:gd name="connsiteY77" fmla="*/ 635806 h 1138529"/>
                  <a:gd name="connsiteX78" fmla="*/ 363379 w 1199454"/>
                  <a:gd name="connsiteY78" fmla="*/ 666987 h 1138529"/>
                  <a:gd name="connsiteX79" fmla="*/ 194522 w 1199454"/>
                  <a:gd name="connsiteY79" fmla="*/ 765058 h 1138529"/>
                  <a:gd name="connsiteX80" fmla="*/ 307615 w 1199454"/>
                  <a:gd name="connsiteY80" fmla="*/ 965381 h 1138529"/>
                  <a:gd name="connsiteX81" fmla="*/ 354346 w 1199454"/>
                  <a:gd name="connsiteY81" fmla="*/ 938381 h 1138529"/>
                  <a:gd name="connsiteX82" fmla="*/ 363206 w 1199454"/>
                  <a:gd name="connsiteY82" fmla="*/ 935942 h 1138529"/>
                  <a:gd name="connsiteX83" fmla="*/ 681116 w 1199454"/>
                  <a:gd name="connsiteY83" fmla="*/ 575013 h 1138529"/>
                  <a:gd name="connsiteX84" fmla="*/ 394476 w 1199454"/>
                  <a:gd name="connsiteY84" fmla="*/ 287594 h 1138529"/>
                  <a:gd name="connsiteX85" fmla="*/ 681116 w 1199454"/>
                  <a:gd name="connsiteY85" fmla="*/ 0 h 1138529"/>
                  <a:gd name="connsiteX86" fmla="*/ 967756 w 1199454"/>
                  <a:gd name="connsiteY86" fmla="*/ 287594 h 1138529"/>
                  <a:gd name="connsiteX87" fmla="*/ 681116 w 1199454"/>
                  <a:gd name="connsiteY87" fmla="*/ 575013 h 1138529"/>
                  <a:gd name="connsiteX88" fmla="*/ 681116 w 1199454"/>
                  <a:gd name="connsiteY88" fmla="*/ 35187 h 1138529"/>
                  <a:gd name="connsiteX89" fmla="*/ 429394 w 1199454"/>
                  <a:gd name="connsiteY89" fmla="*/ 287594 h 1138529"/>
                  <a:gd name="connsiteX90" fmla="*/ 681116 w 1199454"/>
                  <a:gd name="connsiteY90" fmla="*/ 540000 h 1138529"/>
                  <a:gd name="connsiteX91" fmla="*/ 932838 w 1199454"/>
                  <a:gd name="connsiteY91" fmla="*/ 287594 h 1138529"/>
                  <a:gd name="connsiteX92" fmla="*/ 681116 w 1199454"/>
                  <a:gd name="connsiteY92" fmla="*/ 35187 h 113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199454" h="1138529">
                    <a:moveTo>
                      <a:pt x="235347" y="1138181"/>
                    </a:moveTo>
                    <a:cubicBezTo>
                      <a:pt x="217106" y="1138181"/>
                      <a:pt x="200255" y="1128252"/>
                      <a:pt x="191221" y="1112574"/>
                    </a:cubicBezTo>
                    <a:lnTo>
                      <a:pt x="6556" y="785439"/>
                    </a:lnTo>
                    <a:cubicBezTo>
                      <a:pt x="-7169" y="761226"/>
                      <a:pt x="1344" y="730219"/>
                      <a:pt x="25665" y="716458"/>
                    </a:cubicBezTo>
                    <a:lnTo>
                      <a:pt x="88552" y="680748"/>
                    </a:lnTo>
                    <a:cubicBezTo>
                      <a:pt x="96196" y="676394"/>
                      <a:pt x="104708" y="674129"/>
                      <a:pt x="113220" y="674129"/>
                    </a:cubicBezTo>
                    <a:cubicBezTo>
                      <a:pt x="117737" y="674129"/>
                      <a:pt x="122428" y="674826"/>
                      <a:pt x="126944" y="676045"/>
                    </a:cubicBezTo>
                    <a:cubicBezTo>
                      <a:pt x="139974" y="679703"/>
                      <a:pt x="150744" y="688065"/>
                      <a:pt x="157519" y="699910"/>
                    </a:cubicBezTo>
                    <a:lnTo>
                      <a:pt x="176976" y="734574"/>
                    </a:lnTo>
                    <a:lnTo>
                      <a:pt x="345486" y="636678"/>
                    </a:lnTo>
                    <a:cubicBezTo>
                      <a:pt x="376235" y="618910"/>
                      <a:pt x="413064" y="600794"/>
                      <a:pt x="453888" y="600794"/>
                    </a:cubicBezTo>
                    <a:cubicBezTo>
                      <a:pt x="468133" y="600794"/>
                      <a:pt x="482205" y="603058"/>
                      <a:pt x="495929" y="607413"/>
                    </a:cubicBezTo>
                    <a:cubicBezTo>
                      <a:pt x="508958" y="611768"/>
                      <a:pt x="524245" y="616994"/>
                      <a:pt x="540402" y="622568"/>
                    </a:cubicBezTo>
                    <a:cubicBezTo>
                      <a:pt x="593213" y="640858"/>
                      <a:pt x="658358" y="663503"/>
                      <a:pt x="724373" y="677961"/>
                    </a:cubicBezTo>
                    <a:cubicBezTo>
                      <a:pt x="744698" y="682316"/>
                      <a:pt x="761897" y="695032"/>
                      <a:pt x="773015" y="713323"/>
                    </a:cubicBezTo>
                    <a:cubicBezTo>
                      <a:pt x="784654" y="732484"/>
                      <a:pt x="787955" y="755826"/>
                      <a:pt x="782222" y="777426"/>
                    </a:cubicBezTo>
                    <a:cubicBezTo>
                      <a:pt x="781701" y="779342"/>
                      <a:pt x="781179" y="781084"/>
                      <a:pt x="780658" y="782652"/>
                    </a:cubicBezTo>
                    <a:lnTo>
                      <a:pt x="772146" y="807736"/>
                    </a:lnTo>
                    <a:lnTo>
                      <a:pt x="796293" y="797110"/>
                    </a:lnTo>
                    <a:cubicBezTo>
                      <a:pt x="800984" y="795019"/>
                      <a:pt x="805501" y="792755"/>
                      <a:pt x="810017" y="790142"/>
                    </a:cubicBezTo>
                    <a:lnTo>
                      <a:pt x="1003543" y="678136"/>
                    </a:lnTo>
                    <a:cubicBezTo>
                      <a:pt x="1044889" y="654271"/>
                      <a:pt x="1081544" y="642077"/>
                      <a:pt x="1112640" y="642077"/>
                    </a:cubicBezTo>
                    <a:cubicBezTo>
                      <a:pt x="1159024" y="642077"/>
                      <a:pt x="1180391" y="669600"/>
                      <a:pt x="1187340" y="681445"/>
                    </a:cubicBezTo>
                    <a:cubicBezTo>
                      <a:pt x="1210619" y="720639"/>
                      <a:pt x="1199153" y="776555"/>
                      <a:pt x="1163193" y="798677"/>
                    </a:cubicBezTo>
                    <a:lnTo>
                      <a:pt x="787433" y="1030703"/>
                    </a:lnTo>
                    <a:cubicBezTo>
                      <a:pt x="760159" y="1047600"/>
                      <a:pt x="730627" y="1056135"/>
                      <a:pt x="699530" y="1056135"/>
                    </a:cubicBezTo>
                    <a:cubicBezTo>
                      <a:pt x="684243" y="1056135"/>
                      <a:pt x="668608" y="1054045"/>
                      <a:pt x="653147" y="1049865"/>
                    </a:cubicBezTo>
                    <a:lnTo>
                      <a:pt x="365464" y="972523"/>
                    </a:lnTo>
                    <a:lnTo>
                      <a:pt x="324640" y="996213"/>
                    </a:lnTo>
                    <a:lnTo>
                      <a:pt x="342185" y="1027219"/>
                    </a:lnTo>
                    <a:cubicBezTo>
                      <a:pt x="348787" y="1039065"/>
                      <a:pt x="350524" y="1052652"/>
                      <a:pt x="346876" y="1065716"/>
                    </a:cubicBezTo>
                    <a:cubicBezTo>
                      <a:pt x="343228" y="1078781"/>
                      <a:pt x="334889" y="1089581"/>
                      <a:pt x="323076" y="1096200"/>
                    </a:cubicBezTo>
                    <a:lnTo>
                      <a:pt x="260189" y="1131910"/>
                    </a:lnTo>
                    <a:cubicBezTo>
                      <a:pt x="252545" y="1136265"/>
                      <a:pt x="244033" y="1138529"/>
                      <a:pt x="235347" y="1138529"/>
                    </a:cubicBezTo>
                    <a:close/>
                    <a:moveTo>
                      <a:pt x="105924" y="711232"/>
                    </a:moveTo>
                    <a:lnTo>
                      <a:pt x="43037" y="746942"/>
                    </a:lnTo>
                    <a:cubicBezTo>
                      <a:pt x="39563" y="748858"/>
                      <a:pt x="36957" y="752342"/>
                      <a:pt x="35741" y="756348"/>
                    </a:cubicBezTo>
                    <a:cubicBezTo>
                      <a:pt x="34698" y="760355"/>
                      <a:pt x="35220" y="764536"/>
                      <a:pt x="37130" y="768019"/>
                    </a:cubicBezTo>
                    <a:lnTo>
                      <a:pt x="221796" y="1095155"/>
                    </a:lnTo>
                    <a:cubicBezTo>
                      <a:pt x="224402" y="1100032"/>
                      <a:pt x="229614" y="1102994"/>
                      <a:pt x="235347" y="1102994"/>
                    </a:cubicBezTo>
                    <a:lnTo>
                      <a:pt x="238300" y="1102994"/>
                    </a:lnTo>
                    <a:lnTo>
                      <a:pt x="242643" y="1101077"/>
                    </a:lnTo>
                    <a:lnTo>
                      <a:pt x="305530" y="1065368"/>
                    </a:lnTo>
                    <a:cubicBezTo>
                      <a:pt x="309005" y="1063452"/>
                      <a:pt x="311610" y="1060142"/>
                      <a:pt x="312826" y="1055961"/>
                    </a:cubicBezTo>
                    <a:cubicBezTo>
                      <a:pt x="314043" y="1052652"/>
                      <a:pt x="313521" y="1048297"/>
                      <a:pt x="311437" y="1044465"/>
                    </a:cubicBezTo>
                    <a:lnTo>
                      <a:pt x="126597" y="717155"/>
                    </a:lnTo>
                    <a:cubicBezTo>
                      <a:pt x="124686" y="713671"/>
                      <a:pt x="121385" y="711058"/>
                      <a:pt x="117216" y="709839"/>
                    </a:cubicBezTo>
                    <a:lnTo>
                      <a:pt x="115653" y="709316"/>
                    </a:lnTo>
                    <a:lnTo>
                      <a:pt x="113047" y="709316"/>
                    </a:lnTo>
                    <a:cubicBezTo>
                      <a:pt x="113047" y="709316"/>
                      <a:pt x="110093" y="709316"/>
                      <a:pt x="110093" y="709316"/>
                    </a:cubicBezTo>
                    <a:lnTo>
                      <a:pt x="105750" y="711232"/>
                    </a:lnTo>
                    <a:close/>
                    <a:moveTo>
                      <a:pt x="362858" y="935768"/>
                    </a:moveTo>
                    <a:cubicBezTo>
                      <a:pt x="364422" y="935768"/>
                      <a:pt x="365985" y="935942"/>
                      <a:pt x="367375" y="936290"/>
                    </a:cubicBezTo>
                    <a:lnTo>
                      <a:pt x="662007" y="1015548"/>
                    </a:lnTo>
                    <a:cubicBezTo>
                      <a:pt x="674688" y="1018858"/>
                      <a:pt x="687196" y="1020600"/>
                      <a:pt x="699530" y="1020600"/>
                    </a:cubicBezTo>
                    <a:cubicBezTo>
                      <a:pt x="724025" y="1020600"/>
                      <a:pt x="747304" y="1013806"/>
                      <a:pt x="769019" y="1000394"/>
                    </a:cubicBezTo>
                    <a:lnTo>
                      <a:pt x="1144779" y="768368"/>
                    </a:lnTo>
                    <a:cubicBezTo>
                      <a:pt x="1164583" y="756174"/>
                      <a:pt x="1170663" y="721858"/>
                      <a:pt x="1157113" y="699039"/>
                    </a:cubicBezTo>
                    <a:cubicBezTo>
                      <a:pt x="1151206" y="688936"/>
                      <a:pt x="1138525" y="676916"/>
                      <a:pt x="1112466" y="676916"/>
                    </a:cubicBezTo>
                    <a:cubicBezTo>
                      <a:pt x="1087972" y="676916"/>
                      <a:pt x="1056354" y="687716"/>
                      <a:pt x="1021089" y="708097"/>
                    </a:cubicBezTo>
                    <a:lnTo>
                      <a:pt x="827737" y="820103"/>
                    </a:lnTo>
                    <a:cubicBezTo>
                      <a:pt x="802026" y="834910"/>
                      <a:pt x="775620" y="842226"/>
                      <a:pt x="746609" y="842226"/>
                    </a:cubicBezTo>
                    <a:cubicBezTo>
                      <a:pt x="736881" y="842226"/>
                      <a:pt x="726631" y="841355"/>
                      <a:pt x="716381" y="839787"/>
                    </a:cubicBezTo>
                    <a:cubicBezTo>
                      <a:pt x="708911" y="838568"/>
                      <a:pt x="686154" y="834561"/>
                      <a:pt x="683201" y="833690"/>
                    </a:cubicBezTo>
                    <a:cubicBezTo>
                      <a:pt x="655405" y="827942"/>
                      <a:pt x="589044" y="809477"/>
                      <a:pt x="557079" y="800594"/>
                    </a:cubicBezTo>
                    <a:lnTo>
                      <a:pt x="538664" y="795542"/>
                    </a:lnTo>
                    <a:cubicBezTo>
                      <a:pt x="529283" y="793103"/>
                      <a:pt x="523724" y="783348"/>
                      <a:pt x="526330" y="773942"/>
                    </a:cubicBezTo>
                    <a:cubicBezTo>
                      <a:pt x="528415" y="766277"/>
                      <a:pt x="535364" y="760877"/>
                      <a:pt x="543355" y="760877"/>
                    </a:cubicBezTo>
                    <a:cubicBezTo>
                      <a:pt x="544918" y="760877"/>
                      <a:pt x="546482" y="761052"/>
                      <a:pt x="547872" y="761574"/>
                    </a:cubicBezTo>
                    <a:lnTo>
                      <a:pt x="563333" y="765755"/>
                    </a:lnTo>
                    <a:cubicBezTo>
                      <a:pt x="597382" y="775161"/>
                      <a:pt x="668087" y="794845"/>
                      <a:pt x="698141" y="800768"/>
                    </a:cubicBezTo>
                    <a:cubicBezTo>
                      <a:pt x="701094" y="801116"/>
                      <a:pt x="702657" y="801116"/>
                      <a:pt x="703873" y="801116"/>
                    </a:cubicBezTo>
                    <a:cubicBezTo>
                      <a:pt x="720377" y="801116"/>
                      <a:pt x="741397" y="795368"/>
                      <a:pt x="748520" y="768019"/>
                    </a:cubicBezTo>
                    <a:cubicBezTo>
                      <a:pt x="751821" y="755652"/>
                      <a:pt x="749910" y="742239"/>
                      <a:pt x="743308" y="731264"/>
                    </a:cubicBezTo>
                    <a:cubicBezTo>
                      <a:pt x="737054" y="721161"/>
                      <a:pt x="727847" y="714368"/>
                      <a:pt x="717076" y="712103"/>
                    </a:cubicBezTo>
                    <a:cubicBezTo>
                      <a:pt x="649672" y="697297"/>
                      <a:pt x="583832" y="674477"/>
                      <a:pt x="530847" y="656187"/>
                    </a:cubicBezTo>
                    <a:cubicBezTo>
                      <a:pt x="513127" y="650090"/>
                      <a:pt x="498014" y="644864"/>
                      <a:pt x="485332" y="640684"/>
                    </a:cubicBezTo>
                    <a:cubicBezTo>
                      <a:pt x="475082" y="637374"/>
                      <a:pt x="464833" y="635806"/>
                      <a:pt x="454409" y="635806"/>
                    </a:cubicBezTo>
                    <a:cubicBezTo>
                      <a:pt x="428699" y="635806"/>
                      <a:pt x="400556" y="645387"/>
                      <a:pt x="363379" y="666987"/>
                    </a:cubicBezTo>
                    <a:lnTo>
                      <a:pt x="194522" y="765058"/>
                    </a:lnTo>
                    <a:lnTo>
                      <a:pt x="307615" y="965381"/>
                    </a:lnTo>
                    <a:lnTo>
                      <a:pt x="354346" y="938381"/>
                    </a:lnTo>
                    <a:cubicBezTo>
                      <a:pt x="356952" y="936813"/>
                      <a:pt x="360079" y="935942"/>
                      <a:pt x="363206" y="935942"/>
                    </a:cubicBezTo>
                    <a:close/>
                    <a:moveTo>
                      <a:pt x="681116" y="575013"/>
                    </a:moveTo>
                    <a:cubicBezTo>
                      <a:pt x="523029" y="575013"/>
                      <a:pt x="394476" y="446110"/>
                      <a:pt x="394476" y="287594"/>
                    </a:cubicBezTo>
                    <a:cubicBezTo>
                      <a:pt x="394476" y="129077"/>
                      <a:pt x="523029" y="0"/>
                      <a:pt x="681116" y="0"/>
                    </a:cubicBezTo>
                    <a:cubicBezTo>
                      <a:pt x="839203" y="0"/>
                      <a:pt x="967756" y="129077"/>
                      <a:pt x="967756" y="287594"/>
                    </a:cubicBezTo>
                    <a:cubicBezTo>
                      <a:pt x="967756" y="446110"/>
                      <a:pt x="839203" y="575013"/>
                      <a:pt x="681116" y="575013"/>
                    </a:cubicBezTo>
                    <a:close/>
                    <a:moveTo>
                      <a:pt x="681116" y="35187"/>
                    </a:moveTo>
                    <a:cubicBezTo>
                      <a:pt x="542313" y="35187"/>
                      <a:pt x="429394" y="148413"/>
                      <a:pt x="429394" y="287594"/>
                    </a:cubicBezTo>
                    <a:cubicBezTo>
                      <a:pt x="429394" y="426774"/>
                      <a:pt x="542313" y="540000"/>
                      <a:pt x="681116" y="540000"/>
                    </a:cubicBezTo>
                    <a:cubicBezTo>
                      <a:pt x="819919" y="540000"/>
                      <a:pt x="932838" y="426774"/>
                      <a:pt x="932838" y="287594"/>
                    </a:cubicBezTo>
                    <a:cubicBezTo>
                      <a:pt x="932838" y="148413"/>
                      <a:pt x="819919" y="35187"/>
                      <a:pt x="681116" y="35187"/>
                    </a:cubicBezTo>
                    <a:close/>
                  </a:path>
                </a:pathLst>
              </a:custGeom>
              <a:solidFill>
                <a:srgbClr val="164194"/>
              </a:solidFill>
              <a:ln w="17346" cap="flat">
                <a:noFill/>
                <a:prstDash val="solid"/>
                <a:miter/>
              </a:ln>
            </p:spPr>
            <p:txBody>
              <a:bodyPr rtlCol="0" anchor="ctr"/>
              <a:lstStyle/>
              <a:p>
                <a:endParaRPr lang="fr-FR"/>
              </a:p>
            </p:txBody>
          </p:sp>
        </p:grpSp>
        <p:sp>
          <p:nvSpPr>
            <p:cNvPr id="17" name="Forme libre 16">
              <a:extLst>
                <a:ext uri="{FF2B5EF4-FFF2-40B4-BE49-F238E27FC236}">
                  <a16:creationId xmlns:a16="http://schemas.microsoft.com/office/drawing/2014/main" id="{3D10C493-69BD-1F83-219C-B8F43C726B8D}"/>
                </a:ext>
              </a:extLst>
            </p:cNvPr>
            <p:cNvSpPr/>
            <p:nvPr/>
          </p:nvSpPr>
          <p:spPr>
            <a:xfrm>
              <a:off x="2485626" y="1860344"/>
              <a:ext cx="174591" cy="255541"/>
            </a:xfrm>
            <a:custGeom>
              <a:avLst/>
              <a:gdLst>
                <a:gd name="connsiteX0" fmla="*/ 134113 w 174591"/>
                <a:gd name="connsiteY0" fmla="*/ 45987 h 255541"/>
                <a:gd name="connsiteX1" fmla="*/ 148879 w 174591"/>
                <a:gd name="connsiteY1" fmla="*/ 47729 h 255541"/>
                <a:gd name="connsiteX2" fmla="*/ 174069 w 174591"/>
                <a:gd name="connsiteY2" fmla="*/ 30658 h 255541"/>
                <a:gd name="connsiteX3" fmla="*/ 174069 w 174591"/>
                <a:gd name="connsiteY3" fmla="*/ 30658 h 255541"/>
                <a:gd name="connsiteX4" fmla="*/ 159476 w 174591"/>
                <a:gd name="connsiteY4" fmla="*/ 4877 h 255541"/>
                <a:gd name="connsiteX5" fmla="*/ 126122 w 174591"/>
                <a:gd name="connsiteY5" fmla="*/ 0 h 255541"/>
                <a:gd name="connsiteX6" fmla="*/ 29533 w 174591"/>
                <a:gd name="connsiteY6" fmla="*/ 88316 h 255541"/>
                <a:gd name="connsiteX7" fmla="*/ 14766 w 174591"/>
                <a:gd name="connsiteY7" fmla="*/ 88316 h 255541"/>
                <a:gd name="connsiteX8" fmla="*/ 0 w 174591"/>
                <a:gd name="connsiteY8" fmla="*/ 103123 h 255541"/>
                <a:gd name="connsiteX9" fmla="*/ 0 w 174591"/>
                <a:gd name="connsiteY9" fmla="*/ 103123 h 255541"/>
                <a:gd name="connsiteX10" fmla="*/ 14766 w 174591"/>
                <a:gd name="connsiteY10" fmla="*/ 117929 h 255541"/>
                <a:gd name="connsiteX11" fmla="*/ 25711 w 174591"/>
                <a:gd name="connsiteY11" fmla="*/ 117929 h 255541"/>
                <a:gd name="connsiteX12" fmla="*/ 25711 w 174591"/>
                <a:gd name="connsiteY12" fmla="*/ 136394 h 255541"/>
                <a:gd name="connsiteX13" fmla="*/ 14766 w 174591"/>
                <a:gd name="connsiteY13" fmla="*/ 136394 h 255541"/>
                <a:gd name="connsiteX14" fmla="*/ 0 w 174591"/>
                <a:gd name="connsiteY14" fmla="*/ 151200 h 255541"/>
                <a:gd name="connsiteX15" fmla="*/ 0 w 174591"/>
                <a:gd name="connsiteY15" fmla="*/ 151200 h 255541"/>
                <a:gd name="connsiteX16" fmla="*/ 14766 w 174591"/>
                <a:gd name="connsiteY16" fmla="*/ 166006 h 255541"/>
                <a:gd name="connsiteX17" fmla="*/ 29185 w 174591"/>
                <a:gd name="connsiteY17" fmla="*/ 166006 h 255541"/>
                <a:gd name="connsiteX18" fmla="*/ 126122 w 174591"/>
                <a:gd name="connsiteY18" fmla="*/ 255542 h 255541"/>
                <a:gd name="connsiteX19" fmla="*/ 150443 w 174591"/>
                <a:gd name="connsiteY19" fmla="*/ 253277 h 255541"/>
                <a:gd name="connsiteX20" fmla="*/ 167467 w 174591"/>
                <a:gd name="connsiteY20" fmla="*/ 233942 h 255541"/>
                <a:gd name="connsiteX21" fmla="*/ 167467 w 174591"/>
                <a:gd name="connsiteY21" fmla="*/ 233942 h 255541"/>
                <a:gd name="connsiteX22" fmla="*/ 144363 w 174591"/>
                <a:gd name="connsiteY22" fmla="*/ 209555 h 255541"/>
                <a:gd name="connsiteX23" fmla="*/ 137935 w 174591"/>
                <a:gd name="connsiteY23" fmla="*/ 209903 h 255541"/>
                <a:gd name="connsiteX24" fmla="*/ 84602 w 174591"/>
                <a:gd name="connsiteY24" fmla="*/ 166006 h 255541"/>
                <a:gd name="connsiteX25" fmla="*/ 120563 w 174591"/>
                <a:gd name="connsiteY25" fmla="*/ 166006 h 255541"/>
                <a:gd name="connsiteX26" fmla="*/ 134982 w 174591"/>
                <a:gd name="connsiteY26" fmla="*/ 154161 h 255541"/>
                <a:gd name="connsiteX27" fmla="*/ 134982 w 174591"/>
                <a:gd name="connsiteY27" fmla="*/ 154161 h 255541"/>
                <a:gd name="connsiteX28" fmla="*/ 120563 w 174591"/>
                <a:gd name="connsiteY28" fmla="*/ 136394 h 255541"/>
                <a:gd name="connsiteX29" fmla="*/ 80086 w 174591"/>
                <a:gd name="connsiteY29" fmla="*/ 136394 h 255541"/>
                <a:gd name="connsiteX30" fmla="*/ 80086 w 174591"/>
                <a:gd name="connsiteY30" fmla="*/ 117929 h 255541"/>
                <a:gd name="connsiteX31" fmla="*/ 124385 w 174591"/>
                <a:gd name="connsiteY31" fmla="*/ 117929 h 255541"/>
                <a:gd name="connsiteX32" fmla="*/ 138804 w 174591"/>
                <a:gd name="connsiteY32" fmla="*/ 106084 h 255541"/>
                <a:gd name="connsiteX33" fmla="*/ 138804 w 174591"/>
                <a:gd name="connsiteY33" fmla="*/ 106084 h 255541"/>
                <a:gd name="connsiteX34" fmla="*/ 124385 w 174591"/>
                <a:gd name="connsiteY34" fmla="*/ 88316 h 255541"/>
                <a:gd name="connsiteX35" fmla="*/ 84602 w 174591"/>
                <a:gd name="connsiteY35" fmla="*/ 88316 h 255541"/>
                <a:gd name="connsiteX36" fmla="*/ 134113 w 174591"/>
                <a:gd name="connsiteY36" fmla="*/ 45987 h 2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74591" h="255541">
                  <a:moveTo>
                    <a:pt x="134113" y="45987"/>
                  </a:moveTo>
                  <a:cubicBezTo>
                    <a:pt x="138977" y="45987"/>
                    <a:pt x="144015" y="46510"/>
                    <a:pt x="148879" y="47729"/>
                  </a:cubicBezTo>
                  <a:cubicBezTo>
                    <a:pt x="160345" y="50342"/>
                    <a:pt x="171637" y="42155"/>
                    <a:pt x="174069" y="30658"/>
                  </a:cubicBezTo>
                  <a:lnTo>
                    <a:pt x="174069" y="30658"/>
                  </a:lnTo>
                  <a:cubicBezTo>
                    <a:pt x="176501" y="19684"/>
                    <a:pt x="170247" y="8535"/>
                    <a:pt x="159476" y="4877"/>
                  </a:cubicBezTo>
                  <a:cubicBezTo>
                    <a:pt x="149922" y="1742"/>
                    <a:pt x="138977" y="0"/>
                    <a:pt x="126122" y="0"/>
                  </a:cubicBezTo>
                  <a:cubicBezTo>
                    <a:pt x="81997" y="0"/>
                    <a:pt x="41867" y="30658"/>
                    <a:pt x="29533" y="88316"/>
                  </a:cubicBezTo>
                  <a:lnTo>
                    <a:pt x="14766" y="88316"/>
                  </a:lnTo>
                  <a:cubicBezTo>
                    <a:pt x="6601" y="88316"/>
                    <a:pt x="0" y="94936"/>
                    <a:pt x="0" y="103123"/>
                  </a:cubicBezTo>
                  <a:lnTo>
                    <a:pt x="0" y="103123"/>
                  </a:lnTo>
                  <a:cubicBezTo>
                    <a:pt x="0" y="111310"/>
                    <a:pt x="6601" y="117929"/>
                    <a:pt x="14766" y="117929"/>
                  </a:cubicBezTo>
                  <a:lnTo>
                    <a:pt x="25711" y="117929"/>
                  </a:lnTo>
                  <a:lnTo>
                    <a:pt x="25711" y="136394"/>
                  </a:lnTo>
                  <a:lnTo>
                    <a:pt x="14766" y="136394"/>
                  </a:lnTo>
                  <a:cubicBezTo>
                    <a:pt x="6601" y="136394"/>
                    <a:pt x="0" y="143013"/>
                    <a:pt x="0" y="151200"/>
                  </a:cubicBezTo>
                  <a:lnTo>
                    <a:pt x="0" y="151200"/>
                  </a:lnTo>
                  <a:cubicBezTo>
                    <a:pt x="0" y="159387"/>
                    <a:pt x="6601" y="166006"/>
                    <a:pt x="14766" y="166006"/>
                  </a:cubicBezTo>
                  <a:lnTo>
                    <a:pt x="29185" y="166006"/>
                  </a:lnTo>
                  <a:cubicBezTo>
                    <a:pt x="41519" y="225232"/>
                    <a:pt x="82344" y="255542"/>
                    <a:pt x="126122" y="255542"/>
                  </a:cubicBezTo>
                  <a:cubicBezTo>
                    <a:pt x="134634" y="255542"/>
                    <a:pt x="142973" y="254845"/>
                    <a:pt x="150443" y="253277"/>
                  </a:cubicBezTo>
                  <a:cubicBezTo>
                    <a:pt x="159650" y="251361"/>
                    <a:pt x="166425" y="243523"/>
                    <a:pt x="167467" y="233942"/>
                  </a:cubicBezTo>
                  <a:lnTo>
                    <a:pt x="167467" y="233942"/>
                  </a:lnTo>
                  <a:cubicBezTo>
                    <a:pt x="168857" y="220181"/>
                    <a:pt x="157913" y="208335"/>
                    <a:pt x="144363" y="209555"/>
                  </a:cubicBezTo>
                  <a:cubicBezTo>
                    <a:pt x="142278" y="209729"/>
                    <a:pt x="140193" y="209903"/>
                    <a:pt x="137935" y="209903"/>
                  </a:cubicBezTo>
                  <a:cubicBezTo>
                    <a:pt x="113440" y="209903"/>
                    <a:pt x="93462" y="196490"/>
                    <a:pt x="84602" y="166006"/>
                  </a:cubicBezTo>
                  <a:lnTo>
                    <a:pt x="120563" y="166006"/>
                  </a:lnTo>
                  <a:cubicBezTo>
                    <a:pt x="127512" y="166006"/>
                    <a:pt x="133592" y="161129"/>
                    <a:pt x="134982" y="154161"/>
                  </a:cubicBezTo>
                  <a:lnTo>
                    <a:pt x="134982" y="154161"/>
                  </a:lnTo>
                  <a:cubicBezTo>
                    <a:pt x="136893" y="144929"/>
                    <a:pt x="129944" y="136394"/>
                    <a:pt x="120563" y="136394"/>
                  </a:cubicBezTo>
                  <a:lnTo>
                    <a:pt x="80086" y="136394"/>
                  </a:lnTo>
                  <a:lnTo>
                    <a:pt x="80086" y="117929"/>
                  </a:lnTo>
                  <a:lnTo>
                    <a:pt x="124385" y="117929"/>
                  </a:lnTo>
                  <a:cubicBezTo>
                    <a:pt x="131334" y="117929"/>
                    <a:pt x="137414" y="113052"/>
                    <a:pt x="138804" y="106084"/>
                  </a:cubicBezTo>
                  <a:lnTo>
                    <a:pt x="138804" y="106084"/>
                  </a:lnTo>
                  <a:cubicBezTo>
                    <a:pt x="140714" y="96852"/>
                    <a:pt x="133766" y="88316"/>
                    <a:pt x="124385" y="88316"/>
                  </a:cubicBezTo>
                  <a:lnTo>
                    <a:pt x="84602" y="88316"/>
                  </a:lnTo>
                  <a:cubicBezTo>
                    <a:pt x="93115" y="59052"/>
                    <a:pt x="111008" y="45987"/>
                    <a:pt x="134113" y="45987"/>
                  </a:cubicBezTo>
                  <a:close/>
                </a:path>
              </a:pathLst>
            </a:custGeom>
            <a:solidFill>
              <a:srgbClr val="164194"/>
            </a:solidFill>
            <a:ln w="17346" cap="flat">
              <a:noFill/>
              <a:prstDash val="solid"/>
              <a:miter/>
            </a:ln>
          </p:spPr>
          <p:txBody>
            <a:bodyPr rtlCol="0" anchor="ctr"/>
            <a:lstStyle/>
            <a:p>
              <a:endParaRPr lang="fr-FR"/>
            </a:p>
          </p:txBody>
        </p:sp>
      </p:grpSp>
      <p:sp>
        <p:nvSpPr>
          <p:cNvPr id="2" name="Espace réservé du texte 1"/>
          <p:cNvSpPr>
            <a:spLocks noGrp="1"/>
          </p:cNvSpPr>
          <p:nvPr>
            <p:ph type="body" sz="quarter" idx="14"/>
          </p:nvPr>
        </p:nvSpPr>
        <p:spPr>
          <a:xfrm>
            <a:off x="515938" y="478659"/>
            <a:ext cx="9841997" cy="556053"/>
          </a:xfrm>
        </p:spPr>
        <p:txBody>
          <a:bodyPr/>
          <a:lstStyle/>
          <a:p>
            <a:r>
              <a:rPr lang="fr-FR" sz="3200" dirty="0">
                <a:solidFill>
                  <a:srgbClr val="164687"/>
                </a:solidFill>
                <a:latin typeface="+mj-lt"/>
              </a:rPr>
              <a:t>QUELLES SONT LES RESSOURCES</a:t>
            </a:r>
            <a:r>
              <a:rPr lang="fr-FR" sz="3200" dirty="0">
                <a:solidFill>
                  <a:srgbClr val="D9222A"/>
                </a:solidFill>
                <a:latin typeface="+mj-lt"/>
              </a:rPr>
              <a:t>*</a:t>
            </a:r>
            <a:r>
              <a:rPr lang="fr-FR" sz="3200" dirty="0">
                <a:solidFill>
                  <a:srgbClr val="164687"/>
                </a:solidFill>
                <a:latin typeface="+mj-lt"/>
              </a:rPr>
              <a:t> </a:t>
            </a:r>
            <a:br>
              <a:rPr lang="fr-FR" sz="3200" dirty="0">
                <a:solidFill>
                  <a:srgbClr val="164687"/>
                </a:solidFill>
                <a:latin typeface="+mj-lt"/>
              </a:rPr>
            </a:br>
            <a:r>
              <a:rPr lang="fr-FR" sz="3200" dirty="0">
                <a:solidFill>
                  <a:srgbClr val="164687"/>
                </a:solidFill>
                <a:latin typeface="+mj-lt"/>
              </a:rPr>
              <a:t>DE </a:t>
            </a:r>
            <a:r>
              <a:rPr lang="fr-FR" sz="3200" dirty="0">
                <a:solidFill>
                  <a:srgbClr val="E94262"/>
                </a:solidFill>
                <a:latin typeface="+mj-lt"/>
              </a:rPr>
              <a:t>VOTRE CAISSE</a:t>
            </a:r>
            <a:r>
              <a:rPr lang="fr-FR" sz="3200" dirty="0">
                <a:solidFill>
                  <a:srgbClr val="164687"/>
                </a:solidFill>
                <a:latin typeface="+mj-lt"/>
              </a:rPr>
              <a:t> ?</a:t>
            </a:r>
            <a:endParaRPr lang="fr-FR" sz="3200" dirty="0">
              <a:latin typeface="+mj-lt"/>
            </a:endParaRPr>
          </a:p>
        </p:txBody>
      </p:sp>
      <p:cxnSp>
        <p:nvCxnSpPr>
          <p:cNvPr id="34" name="Connecteur droit 33"/>
          <p:cNvCxnSpPr/>
          <p:nvPr/>
        </p:nvCxnSpPr>
        <p:spPr>
          <a:xfrm>
            <a:off x="932450" y="4380818"/>
            <a:ext cx="10327100" cy="0"/>
          </a:xfrm>
          <a:prstGeom prst="line">
            <a:avLst/>
          </a:prstGeom>
          <a:ln w="25400">
            <a:solidFill>
              <a:srgbClr val="E9426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6663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4"/>
          </p:nvPr>
        </p:nvSpPr>
        <p:spPr>
          <a:xfrm>
            <a:off x="627883" y="314110"/>
            <a:ext cx="10966709" cy="556053"/>
          </a:xfrm>
        </p:spPr>
        <p:txBody>
          <a:bodyPr/>
          <a:lstStyle/>
          <a:p>
            <a:r>
              <a:rPr lang="fr-FR" dirty="0">
                <a:solidFill>
                  <a:srgbClr val="E84161"/>
                </a:solidFill>
              </a:rPr>
              <a:t>Ordre du jour de l’Assemblée générale ordinaire</a:t>
            </a:r>
          </a:p>
        </p:txBody>
      </p:sp>
      <p:sp>
        <p:nvSpPr>
          <p:cNvPr id="3" name="ZoneTexte 2"/>
          <p:cNvSpPr txBox="1"/>
          <p:nvPr/>
        </p:nvSpPr>
        <p:spPr>
          <a:xfrm>
            <a:off x="627883" y="1037336"/>
            <a:ext cx="9644380" cy="4262705"/>
          </a:xfrm>
          <a:prstGeom prst="rect">
            <a:avLst/>
          </a:prstGeom>
          <a:noFill/>
        </p:spPr>
        <p:txBody>
          <a:bodyPr wrap="square" rtlCol="0">
            <a:spAutoFit/>
          </a:bodyPr>
          <a:lstStyle/>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Bienvenue, ouverture de l'Assemblée, constitution du bureau</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Compte-rendu d'activité</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Présentation du bilan et du compte de résultat</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Rapport du Conseil de surveillance et certification des comptes</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Approbation du bilan et du compte de résultat</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Affectation du résultat</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Approbation de la variation du capital social</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Quitus et décharge au Conseil d'administration</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Communications diverses</a:t>
            </a:r>
          </a:p>
          <a:p>
            <a:pPr defTabSz="554492">
              <a:spcAft>
                <a:spcPts val="600"/>
              </a:spcAft>
              <a:defRPr/>
            </a:pPr>
            <a:r>
              <a:rPr lang="fr-FR" kern="0" dirty="0">
                <a:solidFill>
                  <a:srgbClr val="0D4194"/>
                </a:solidFill>
                <a:latin typeface="Arial" panose="020B0604020202020204" pitchFamily="34" charset="0"/>
                <a:cs typeface="Arial" panose="020B0604020202020204" pitchFamily="34" charset="0"/>
              </a:rPr>
              <a:t>Elections au Conseil d’administration</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Pouvoirs pour les formalités</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Clôture de l'Assemblée générale</a:t>
            </a:r>
          </a:p>
        </p:txBody>
      </p:sp>
      <p:cxnSp>
        <p:nvCxnSpPr>
          <p:cNvPr id="5" name="Connecteur droit 4"/>
          <p:cNvCxnSpPr/>
          <p:nvPr/>
        </p:nvCxnSpPr>
        <p:spPr>
          <a:xfrm>
            <a:off x="315045" y="1045029"/>
            <a:ext cx="7684" cy="5163671"/>
          </a:xfrm>
          <a:prstGeom prst="line">
            <a:avLst/>
          </a:prstGeom>
          <a:ln w="9525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0212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24B31989-0954-5983-8CA4-398D9F145C15}"/>
              </a:ext>
            </a:extLst>
          </p:cNvPr>
          <p:cNvSpPr txBox="1"/>
          <p:nvPr/>
        </p:nvSpPr>
        <p:spPr>
          <a:xfrm>
            <a:off x="1663207" y="2621835"/>
            <a:ext cx="2160000" cy="1954381"/>
          </a:xfrm>
          <a:prstGeom prst="rect">
            <a:avLst/>
          </a:prstGeom>
          <a:noFill/>
        </p:spPr>
        <p:txBody>
          <a:bodyPr wrap="square">
            <a:spAutoFit/>
          </a:bodyPr>
          <a:lstStyle/>
          <a:p>
            <a:pPr>
              <a:spcBef>
                <a:spcPts val="1500"/>
              </a:spcBef>
            </a:pPr>
            <a:r>
              <a:rPr lang="fr-FR" sz="1600" dirty="0">
                <a:solidFill>
                  <a:srgbClr val="2C4491"/>
                </a:solidFill>
              </a:rPr>
              <a:t>Comptes courants créditeurs</a:t>
            </a:r>
          </a:p>
          <a:p>
            <a:pPr>
              <a:spcBef>
                <a:spcPts val="1500"/>
              </a:spcBef>
            </a:pPr>
            <a:r>
              <a:rPr lang="fr-FR" sz="1600" dirty="0">
                <a:solidFill>
                  <a:srgbClr val="2C4491"/>
                </a:solidFill>
              </a:rPr>
              <a:t>Epargne bancaire</a:t>
            </a:r>
            <a:br>
              <a:rPr lang="fr-FR" sz="1600" dirty="0">
                <a:solidFill>
                  <a:srgbClr val="2C4491"/>
                </a:solidFill>
              </a:rPr>
            </a:br>
            <a:r>
              <a:rPr lang="fr-FR" sz="800" dirty="0">
                <a:solidFill>
                  <a:srgbClr val="2C4491"/>
                </a:solidFill>
              </a:rPr>
              <a:t>(sauf Livret Bleu et Livret de développement durable)</a:t>
            </a:r>
          </a:p>
          <a:p>
            <a:pPr>
              <a:spcBef>
                <a:spcPts val="1500"/>
              </a:spcBef>
            </a:pPr>
            <a:r>
              <a:rPr lang="fr-FR" sz="1600" dirty="0">
                <a:solidFill>
                  <a:srgbClr val="2C4491"/>
                </a:solidFill>
              </a:rPr>
              <a:t>Refinancement Caisse Fédérale</a:t>
            </a:r>
          </a:p>
        </p:txBody>
      </p:sp>
      <p:sp>
        <p:nvSpPr>
          <p:cNvPr id="19" name="ZoneTexte 18">
            <a:extLst>
              <a:ext uri="{FF2B5EF4-FFF2-40B4-BE49-F238E27FC236}">
                <a16:creationId xmlns:a16="http://schemas.microsoft.com/office/drawing/2014/main" id="{DCA7061F-2C05-2526-3C0D-EE5B501384F4}"/>
              </a:ext>
            </a:extLst>
          </p:cNvPr>
          <p:cNvSpPr txBox="1"/>
          <p:nvPr/>
        </p:nvSpPr>
        <p:spPr>
          <a:xfrm>
            <a:off x="4910703" y="2574340"/>
            <a:ext cx="2160000" cy="2146742"/>
          </a:xfrm>
          <a:prstGeom prst="rect">
            <a:avLst/>
          </a:prstGeom>
          <a:noFill/>
        </p:spPr>
        <p:txBody>
          <a:bodyPr wrap="square">
            <a:spAutoFit/>
          </a:bodyPr>
          <a:lstStyle/>
          <a:p>
            <a:pPr>
              <a:spcBef>
                <a:spcPts val="1500"/>
              </a:spcBef>
            </a:pPr>
            <a:r>
              <a:rPr lang="fr-FR" sz="1600" dirty="0">
                <a:solidFill>
                  <a:srgbClr val="2C4491"/>
                </a:solidFill>
              </a:rPr>
              <a:t>Titres</a:t>
            </a:r>
          </a:p>
          <a:p>
            <a:pPr>
              <a:spcBef>
                <a:spcPts val="1500"/>
              </a:spcBef>
            </a:pPr>
            <a:r>
              <a:rPr lang="fr-FR" sz="1600" dirty="0">
                <a:solidFill>
                  <a:srgbClr val="2C4491"/>
                </a:solidFill>
              </a:rPr>
              <a:t>Assurance Vie</a:t>
            </a:r>
          </a:p>
          <a:p>
            <a:pPr>
              <a:spcBef>
                <a:spcPts val="1500"/>
              </a:spcBef>
            </a:pPr>
            <a:r>
              <a:rPr lang="fr-FR" sz="1600" dirty="0">
                <a:solidFill>
                  <a:srgbClr val="2C4491"/>
                </a:solidFill>
              </a:rPr>
              <a:t>Livret Bleu</a:t>
            </a:r>
          </a:p>
          <a:p>
            <a:pPr>
              <a:spcBef>
                <a:spcPts val="1500"/>
              </a:spcBef>
            </a:pPr>
            <a:r>
              <a:rPr lang="fr-FR" sz="1600" dirty="0">
                <a:solidFill>
                  <a:srgbClr val="2C4491"/>
                </a:solidFill>
              </a:rPr>
              <a:t>Livret de développement durable</a:t>
            </a:r>
          </a:p>
        </p:txBody>
      </p:sp>
      <p:sp>
        <p:nvSpPr>
          <p:cNvPr id="8" name="Titre 1"/>
          <p:cNvSpPr txBox="1">
            <a:spLocks/>
          </p:cNvSpPr>
          <p:nvPr/>
        </p:nvSpPr>
        <p:spPr>
          <a:xfrm>
            <a:off x="8158199" y="1868128"/>
            <a:ext cx="2738487" cy="2800767"/>
          </a:xfrm>
          <a:prstGeom prst="rect">
            <a:avLst/>
          </a:prstGeom>
          <a:noFill/>
          <a:ln>
            <a:noFill/>
          </a:ln>
          <a:effectLst/>
          <a:scene3d>
            <a:camera prst="orthographicFront"/>
            <a:lightRig rig="threePt" dir="t"/>
          </a:scene3d>
        </p:spPr>
        <p:style>
          <a:lnRef idx="1">
            <a:schemeClr val="accent2"/>
          </a:lnRef>
          <a:fillRef idx="3">
            <a:schemeClr val="accent2"/>
          </a:fillRef>
          <a:effectRef idx="2">
            <a:schemeClr val="accent2"/>
          </a:effectRef>
          <a:fontRef idx="minor">
            <a:schemeClr val="lt1"/>
          </a:fontRef>
        </p:style>
        <p:txBody>
          <a:bodyPr vert="horz" wrap="square" lIns="91440" tIns="45720" rIns="91440" bIns="45720" rtlCol="0" anchor="t" anchorCtr="0">
            <a:spAutoFit/>
          </a:bodyPr>
          <a:lstStyle/>
          <a:p>
            <a:pPr>
              <a:defRPr/>
            </a:pPr>
            <a:r>
              <a:rPr lang="fr-FR" sz="1600" dirty="0">
                <a:solidFill>
                  <a:srgbClr val="164687"/>
                </a:solidFill>
              </a:rPr>
              <a:t>Les sommes collectées </a:t>
            </a:r>
            <a:br>
              <a:rPr lang="fr-FR" sz="1600" dirty="0">
                <a:solidFill>
                  <a:srgbClr val="164687"/>
                </a:solidFill>
              </a:rPr>
            </a:br>
            <a:r>
              <a:rPr lang="fr-FR" sz="1600" dirty="0">
                <a:solidFill>
                  <a:srgbClr val="164687"/>
                </a:solidFill>
              </a:rPr>
              <a:t>sur le Livret Bleu et </a:t>
            </a:r>
            <a:br>
              <a:rPr lang="fr-FR" sz="1600" dirty="0">
                <a:solidFill>
                  <a:srgbClr val="164687"/>
                </a:solidFill>
              </a:rPr>
            </a:br>
            <a:r>
              <a:rPr lang="fr-FR" sz="1600" dirty="0">
                <a:solidFill>
                  <a:srgbClr val="164687"/>
                </a:solidFill>
              </a:rPr>
              <a:t>le Livret de Développement Durable ne peuvent être utilisées pour faire des crédits, car elles sont confiées majoritairement </a:t>
            </a:r>
            <a:br>
              <a:rPr lang="fr-FR" sz="1600" dirty="0">
                <a:solidFill>
                  <a:srgbClr val="164687"/>
                </a:solidFill>
              </a:rPr>
            </a:br>
            <a:r>
              <a:rPr lang="fr-FR" sz="1600" dirty="0">
                <a:solidFill>
                  <a:srgbClr val="164687"/>
                </a:solidFill>
              </a:rPr>
              <a:t>à la Caisse des Dépôts et Consignations pour le financement du logement social. </a:t>
            </a:r>
          </a:p>
        </p:txBody>
      </p:sp>
      <p:sp>
        <p:nvSpPr>
          <p:cNvPr id="5" name="ZoneTexte 4">
            <a:extLst>
              <a:ext uri="{FF2B5EF4-FFF2-40B4-BE49-F238E27FC236}">
                <a16:creationId xmlns:a16="http://schemas.microsoft.com/office/drawing/2014/main" id="{EA4226D0-6B7A-596E-F44A-572189A27005}"/>
              </a:ext>
            </a:extLst>
          </p:cNvPr>
          <p:cNvSpPr txBox="1"/>
          <p:nvPr/>
        </p:nvSpPr>
        <p:spPr>
          <a:xfrm>
            <a:off x="1663207" y="1833224"/>
            <a:ext cx="2827793" cy="707886"/>
          </a:xfrm>
          <a:prstGeom prst="rect">
            <a:avLst/>
          </a:prstGeom>
          <a:noFill/>
        </p:spPr>
        <p:txBody>
          <a:bodyPr wrap="square">
            <a:spAutoFit/>
          </a:bodyPr>
          <a:lstStyle/>
          <a:p>
            <a:r>
              <a:rPr lang="fr-FR" sz="2000" b="1" dirty="0">
                <a:solidFill>
                  <a:srgbClr val="84BF41"/>
                </a:solidFill>
              </a:rPr>
              <a:t>Ressources disponibles</a:t>
            </a:r>
          </a:p>
        </p:txBody>
      </p:sp>
      <p:sp>
        <p:nvSpPr>
          <p:cNvPr id="7" name="ZoneTexte 6">
            <a:extLst>
              <a:ext uri="{FF2B5EF4-FFF2-40B4-BE49-F238E27FC236}">
                <a16:creationId xmlns:a16="http://schemas.microsoft.com/office/drawing/2014/main" id="{0B0F6F3F-B795-6CF6-0ADA-114FDBBC4730}"/>
              </a:ext>
            </a:extLst>
          </p:cNvPr>
          <p:cNvSpPr txBox="1"/>
          <p:nvPr/>
        </p:nvSpPr>
        <p:spPr>
          <a:xfrm>
            <a:off x="4910703" y="1833224"/>
            <a:ext cx="2827793" cy="707886"/>
          </a:xfrm>
          <a:prstGeom prst="rect">
            <a:avLst/>
          </a:prstGeom>
          <a:noFill/>
        </p:spPr>
        <p:txBody>
          <a:bodyPr wrap="square">
            <a:spAutoFit/>
          </a:bodyPr>
          <a:lstStyle/>
          <a:p>
            <a:r>
              <a:rPr lang="fr-FR" sz="2000" b="1" dirty="0">
                <a:solidFill>
                  <a:srgbClr val="D9222A"/>
                </a:solidFill>
              </a:rPr>
              <a:t>Ressources </a:t>
            </a:r>
            <a:br>
              <a:rPr lang="fr-FR" sz="2000" b="1" dirty="0">
                <a:solidFill>
                  <a:srgbClr val="D9222A"/>
                </a:solidFill>
              </a:rPr>
            </a:br>
            <a:r>
              <a:rPr lang="fr-FR" sz="2000" b="1" dirty="0">
                <a:solidFill>
                  <a:srgbClr val="D9222A"/>
                </a:solidFill>
              </a:rPr>
              <a:t>non disponibles</a:t>
            </a:r>
          </a:p>
        </p:txBody>
      </p:sp>
      <p:grpSp>
        <p:nvGrpSpPr>
          <p:cNvPr id="2" name="Groupe 1">
            <a:extLst>
              <a:ext uri="{FF2B5EF4-FFF2-40B4-BE49-F238E27FC236}">
                <a16:creationId xmlns:a16="http://schemas.microsoft.com/office/drawing/2014/main" id="{4CC0B24A-B4CA-65DA-54E2-70BCFC8E477B}"/>
              </a:ext>
            </a:extLst>
          </p:cNvPr>
          <p:cNvGrpSpPr/>
          <p:nvPr/>
        </p:nvGrpSpPr>
        <p:grpSpPr>
          <a:xfrm>
            <a:off x="1040299" y="1854201"/>
            <a:ext cx="567652" cy="569194"/>
            <a:chOff x="557699" y="1854201"/>
            <a:chExt cx="567652" cy="569194"/>
          </a:xfrm>
        </p:grpSpPr>
        <p:sp>
          <p:nvSpPr>
            <p:cNvPr id="21" name="Forme libre 20">
              <a:extLst>
                <a:ext uri="{FF2B5EF4-FFF2-40B4-BE49-F238E27FC236}">
                  <a16:creationId xmlns:a16="http://schemas.microsoft.com/office/drawing/2014/main" id="{B4B53189-DDA0-E66C-840B-DF9B1320E8CA}"/>
                </a:ext>
              </a:extLst>
            </p:cNvPr>
            <p:cNvSpPr/>
            <p:nvPr/>
          </p:nvSpPr>
          <p:spPr>
            <a:xfrm>
              <a:off x="557699" y="1854201"/>
              <a:ext cx="567652" cy="569194"/>
            </a:xfrm>
            <a:custGeom>
              <a:avLst/>
              <a:gdLst>
                <a:gd name="connsiteX0" fmla="*/ 567652 w 567652"/>
                <a:gd name="connsiteY0" fmla="*/ 284597 h 569194"/>
                <a:gd name="connsiteX1" fmla="*/ 283826 w 567652"/>
                <a:gd name="connsiteY1" fmla="*/ 569195 h 569194"/>
                <a:gd name="connsiteX2" fmla="*/ 0 w 567652"/>
                <a:gd name="connsiteY2" fmla="*/ 284597 h 569194"/>
                <a:gd name="connsiteX3" fmla="*/ 283826 w 567652"/>
                <a:gd name="connsiteY3" fmla="*/ 0 h 569194"/>
                <a:gd name="connsiteX4" fmla="*/ 567652 w 567652"/>
                <a:gd name="connsiteY4" fmla="*/ 284597 h 56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652" h="569194">
                  <a:moveTo>
                    <a:pt x="567652" y="284597"/>
                  </a:moveTo>
                  <a:cubicBezTo>
                    <a:pt x="567652" y="441776"/>
                    <a:pt x="440579" y="569195"/>
                    <a:pt x="283826" y="569195"/>
                  </a:cubicBezTo>
                  <a:cubicBezTo>
                    <a:pt x="127073" y="569195"/>
                    <a:pt x="0" y="441776"/>
                    <a:pt x="0" y="284597"/>
                  </a:cubicBezTo>
                  <a:cubicBezTo>
                    <a:pt x="0" y="127419"/>
                    <a:pt x="127073" y="0"/>
                    <a:pt x="283826" y="0"/>
                  </a:cubicBezTo>
                  <a:cubicBezTo>
                    <a:pt x="440579" y="0"/>
                    <a:pt x="567652" y="127419"/>
                    <a:pt x="567652" y="284597"/>
                  </a:cubicBezTo>
                  <a:close/>
                </a:path>
              </a:pathLst>
            </a:custGeom>
            <a:noFill/>
            <a:ln w="48322" cap="rnd">
              <a:solidFill>
                <a:srgbClr val="95C11F"/>
              </a:solidFill>
              <a:prstDash val="solid"/>
              <a:round/>
            </a:ln>
          </p:spPr>
          <p:txBody>
            <a:bodyPr rtlCol="0" anchor="ctr"/>
            <a:lstStyle/>
            <a:p>
              <a:endParaRPr lang="fr-FR"/>
            </a:p>
          </p:txBody>
        </p:sp>
        <p:sp>
          <p:nvSpPr>
            <p:cNvPr id="22" name="Forme libre 21">
              <a:extLst>
                <a:ext uri="{FF2B5EF4-FFF2-40B4-BE49-F238E27FC236}">
                  <a16:creationId xmlns:a16="http://schemas.microsoft.com/office/drawing/2014/main" id="{91CF7C0A-B03D-5F47-0F03-5B1E338A42F9}"/>
                </a:ext>
              </a:extLst>
            </p:cNvPr>
            <p:cNvSpPr/>
            <p:nvPr/>
          </p:nvSpPr>
          <p:spPr>
            <a:xfrm>
              <a:off x="733540" y="2038893"/>
              <a:ext cx="216051" cy="199811"/>
            </a:xfrm>
            <a:custGeom>
              <a:avLst/>
              <a:gdLst>
                <a:gd name="connsiteX0" fmla="*/ 216052 w 216051"/>
                <a:gd name="connsiteY0" fmla="*/ 0 h 199811"/>
                <a:gd name="connsiteX1" fmla="*/ 63559 w 216051"/>
                <a:gd name="connsiteY1" fmla="*/ 199812 h 199811"/>
                <a:gd name="connsiteX2" fmla="*/ 0 w 216051"/>
                <a:gd name="connsiteY2" fmla="*/ 142339 h 199811"/>
              </a:gdLst>
              <a:ahLst/>
              <a:cxnLst>
                <a:cxn ang="0">
                  <a:pos x="connsiteX0" y="connsiteY0"/>
                </a:cxn>
                <a:cxn ang="0">
                  <a:pos x="connsiteX1" y="connsiteY1"/>
                </a:cxn>
                <a:cxn ang="0">
                  <a:pos x="connsiteX2" y="connsiteY2"/>
                </a:cxn>
              </a:cxnLst>
              <a:rect l="l" t="t" r="r" b="b"/>
              <a:pathLst>
                <a:path w="216051" h="199811">
                  <a:moveTo>
                    <a:pt x="216052" y="0"/>
                  </a:moveTo>
                  <a:lnTo>
                    <a:pt x="63559" y="199812"/>
                  </a:lnTo>
                  <a:lnTo>
                    <a:pt x="0" y="142339"/>
                  </a:lnTo>
                </a:path>
              </a:pathLst>
            </a:custGeom>
            <a:noFill/>
            <a:ln w="48322" cap="rnd">
              <a:solidFill>
                <a:srgbClr val="95C11F"/>
              </a:solidFill>
              <a:prstDash val="solid"/>
              <a:round/>
            </a:ln>
          </p:spPr>
          <p:txBody>
            <a:bodyPr rtlCol="0" anchor="ctr"/>
            <a:lstStyle/>
            <a:p>
              <a:endParaRPr lang="fr-FR"/>
            </a:p>
          </p:txBody>
        </p:sp>
      </p:grpSp>
      <p:cxnSp>
        <p:nvCxnSpPr>
          <p:cNvPr id="16" name="Connecteur droit 15">
            <a:extLst>
              <a:ext uri="{FF2B5EF4-FFF2-40B4-BE49-F238E27FC236}">
                <a16:creationId xmlns:a16="http://schemas.microsoft.com/office/drawing/2014/main" id="{E7B5D9D3-2584-FA58-4AB3-5FD547FD5509}"/>
              </a:ext>
            </a:extLst>
          </p:cNvPr>
          <p:cNvCxnSpPr>
            <a:cxnSpLocks/>
          </p:cNvCxnSpPr>
          <p:nvPr/>
        </p:nvCxnSpPr>
        <p:spPr>
          <a:xfrm>
            <a:off x="7990840" y="1833224"/>
            <a:ext cx="0" cy="2817571"/>
          </a:xfrm>
          <a:prstGeom prst="line">
            <a:avLst/>
          </a:prstGeom>
          <a:ln w="28575">
            <a:solidFill>
              <a:srgbClr val="D9222A"/>
            </a:solidFill>
          </a:ln>
        </p:spPr>
        <p:style>
          <a:lnRef idx="1">
            <a:schemeClr val="accent1"/>
          </a:lnRef>
          <a:fillRef idx="0">
            <a:schemeClr val="accent1"/>
          </a:fillRef>
          <a:effectRef idx="0">
            <a:schemeClr val="accent1"/>
          </a:effectRef>
          <a:fontRef idx="minor">
            <a:schemeClr val="tx1"/>
          </a:fontRef>
        </p:style>
      </p:cxnSp>
      <p:grpSp>
        <p:nvGrpSpPr>
          <p:cNvPr id="6" name="Groupe 5">
            <a:extLst>
              <a:ext uri="{FF2B5EF4-FFF2-40B4-BE49-F238E27FC236}">
                <a16:creationId xmlns:a16="http://schemas.microsoft.com/office/drawing/2014/main" id="{BEAE3F5C-D2DA-1E41-4480-B7AB2CD3D4E0}"/>
              </a:ext>
            </a:extLst>
          </p:cNvPr>
          <p:cNvGrpSpPr/>
          <p:nvPr/>
        </p:nvGrpSpPr>
        <p:grpSpPr>
          <a:xfrm>
            <a:off x="4286251" y="1867845"/>
            <a:ext cx="567652" cy="569194"/>
            <a:chOff x="3803651" y="1867845"/>
            <a:chExt cx="567652" cy="569194"/>
          </a:xfrm>
        </p:grpSpPr>
        <p:sp>
          <p:nvSpPr>
            <p:cNvPr id="15" name="Forme libre 14">
              <a:extLst>
                <a:ext uri="{FF2B5EF4-FFF2-40B4-BE49-F238E27FC236}">
                  <a16:creationId xmlns:a16="http://schemas.microsoft.com/office/drawing/2014/main" id="{8DCE265D-08A4-911A-23D8-B6D553CA9D8E}"/>
                </a:ext>
              </a:extLst>
            </p:cNvPr>
            <p:cNvSpPr/>
            <p:nvPr/>
          </p:nvSpPr>
          <p:spPr>
            <a:xfrm>
              <a:off x="3803651" y="1867845"/>
              <a:ext cx="567652" cy="569194"/>
            </a:xfrm>
            <a:custGeom>
              <a:avLst/>
              <a:gdLst>
                <a:gd name="connsiteX0" fmla="*/ 567652 w 567652"/>
                <a:gd name="connsiteY0" fmla="*/ 284597 h 569194"/>
                <a:gd name="connsiteX1" fmla="*/ 283826 w 567652"/>
                <a:gd name="connsiteY1" fmla="*/ 569195 h 569194"/>
                <a:gd name="connsiteX2" fmla="*/ 0 w 567652"/>
                <a:gd name="connsiteY2" fmla="*/ 284597 h 569194"/>
                <a:gd name="connsiteX3" fmla="*/ 283826 w 567652"/>
                <a:gd name="connsiteY3" fmla="*/ 0 h 569194"/>
                <a:gd name="connsiteX4" fmla="*/ 567652 w 567652"/>
                <a:gd name="connsiteY4" fmla="*/ 284597 h 56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652" h="569194">
                  <a:moveTo>
                    <a:pt x="567652" y="284597"/>
                  </a:moveTo>
                  <a:cubicBezTo>
                    <a:pt x="567652" y="441776"/>
                    <a:pt x="440579" y="569195"/>
                    <a:pt x="283826" y="569195"/>
                  </a:cubicBezTo>
                  <a:cubicBezTo>
                    <a:pt x="127073" y="569195"/>
                    <a:pt x="0" y="441776"/>
                    <a:pt x="0" y="284597"/>
                  </a:cubicBezTo>
                  <a:cubicBezTo>
                    <a:pt x="0" y="127419"/>
                    <a:pt x="127073" y="0"/>
                    <a:pt x="283826" y="0"/>
                  </a:cubicBezTo>
                  <a:cubicBezTo>
                    <a:pt x="440579" y="0"/>
                    <a:pt x="567652" y="127419"/>
                    <a:pt x="567652" y="284597"/>
                  </a:cubicBezTo>
                  <a:close/>
                </a:path>
              </a:pathLst>
            </a:custGeom>
            <a:noFill/>
            <a:ln w="48322" cap="rnd">
              <a:solidFill>
                <a:srgbClr val="E30613"/>
              </a:solidFill>
              <a:prstDash val="solid"/>
              <a:round/>
            </a:ln>
          </p:spPr>
          <p:txBody>
            <a:bodyPr rtlCol="0" anchor="ctr"/>
            <a:lstStyle/>
            <a:p>
              <a:endParaRPr lang="fr-FR"/>
            </a:p>
          </p:txBody>
        </p:sp>
        <p:sp>
          <p:nvSpPr>
            <p:cNvPr id="17" name="Forme libre 16">
              <a:extLst>
                <a:ext uri="{FF2B5EF4-FFF2-40B4-BE49-F238E27FC236}">
                  <a16:creationId xmlns:a16="http://schemas.microsoft.com/office/drawing/2014/main" id="{0300773D-2617-08F5-13AF-399D02551377}"/>
                </a:ext>
              </a:extLst>
            </p:cNvPr>
            <p:cNvSpPr/>
            <p:nvPr/>
          </p:nvSpPr>
          <p:spPr>
            <a:xfrm>
              <a:off x="3987842" y="2052537"/>
              <a:ext cx="199270" cy="199811"/>
            </a:xfrm>
            <a:custGeom>
              <a:avLst/>
              <a:gdLst>
                <a:gd name="connsiteX0" fmla="*/ 0 w 199270"/>
                <a:gd name="connsiteY0" fmla="*/ 0 h 199811"/>
                <a:gd name="connsiteX1" fmla="*/ 199270 w 199270"/>
                <a:gd name="connsiteY1" fmla="*/ 199812 h 199811"/>
              </a:gdLst>
              <a:ahLst/>
              <a:cxnLst>
                <a:cxn ang="0">
                  <a:pos x="connsiteX0" y="connsiteY0"/>
                </a:cxn>
                <a:cxn ang="0">
                  <a:pos x="connsiteX1" y="connsiteY1"/>
                </a:cxn>
              </a:cxnLst>
              <a:rect l="l" t="t" r="r" b="b"/>
              <a:pathLst>
                <a:path w="199270" h="199811">
                  <a:moveTo>
                    <a:pt x="0" y="0"/>
                  </a:moveTo>
                  <a:lnTo>
                    <a:pt x="199270" y="199812"/>
                  </a:lnTo>
                </a:path>
              </a:pathLst>
            </a:custGeom>
            <a:ln w="48322" cap="rnd">
              <a:solidFill>
                <a:srgbClr val="E30613"/>
              </a:solidFill>
              <a:prstDash val="solid"/>
              <a:round/>
            </a:ln>
          </p:spPr>
          <p:txBody>
            <a:bodyPr rtlCol="0" anchor="ctr"/>
            <a:lstStyle/>
            <a:p>
              <a:endParaRPr lang="fr-FR"/>
            </a:p>
          </p:txBody>
        </p:sp>
        <p:sp>
          <p:nvSpPr>
            <p:cNvPr id="18" name="Forme libre 17">
              <a:extLst>
                <a:ext uri="{FF2B5EF4-FFF2-40B4-BE49-F238E27FC236}">
                  <a16:creationId xmlns:a16="http://schemas.microsoft.com/office/drawing/2014/main" id="{89C41A4D-C019-5BE1-D6AE-4E813A13A638}"/>
                </a:ext>
              </a:extLst>
            </p:cNvPr>
            <p:cNvSpPr/>
            <p:nvPr/>
          </p:nvSpPr>
          <p:spPr>
            <a:xfrm>
              <a:off x="3987842" y="2052537"/>
              <a:ext cx="199270" cy="199811"/>
            </a:xfrm>
            <a:custGeom>
              <a:avLst/>
              <a:gdLst>
                <a:gd name="connsiteX0" fmla="*/ 199270 w 199270"/>
                <a:gd name="connsiteY0" fmla="*/ 0 h 199811"/>
                <a:gd name="connsiteX1" fmla="*/ 0 w 199270"/>
                <a:gd name="connsiteY1" fmla="*/ 199812 h 199811"/>
              </a:gdLst>
              <a:ahLst/>
              <a:cxnLst>
                <a:cxn ang="0">
                  <a:pos x="connsiteX0" y="connsiteY0"/>
                </a:cxn>
                <a:cxn ang="0">
                  <a:pos x="connsiteX1" y="connsiteY1"/>
                </a:cxn>
              </a:cxnLst>
              <a:rect l="l" t="t" r="r" b="b"/>
              <a:pathLst>
                <a:path w="199270" h="199811">
                  <a:moveTo>
                    <a:pt x="199270" y="0"/>
                  </a:moveTo>
                  <a:lnTo>
                    <a:pt x="0" y="199812"/>
                  </a:lnTo>
                </a:path>
              </a:pathLst>
            </a:custGeom>
            <a:ln w="48322" cap="rnd">
              <a:solidFill>
                <a:srgbClr val="E30613"/>
              </a:solidFill>
              <a:prstDash val="solid"/>
              <a:round/>
            </a:ln>
          </p:spPr>
          <p:txBody>
            <a:bodyPr rtlCol="0" anchor="ctr"/>
            <a:lstStyle/>
            <a:p>
              <a:endParaRPr lang="fr-FR"/>
            </a:p>
          </p:txBody>
        </p:sp>
      </p:grpSp>
      <p:sp>
        <p:nvSpPr>
          <p:cNvPr id="9" name="Espace réservé du texte 8"/>
          <p:cNvSpPr>
            <a:spLocks noGrp="1"/>
          </p:cNvSpPr>
          <p:nvPr>
            <p:ph type="body" sz="quarter" idx="14"/>
          </p:nvPr>
        </p:nvSpPr>
        <p:spPr>
          <a:xfrm>
            <a:off x="532248" y="476250"/>
            <a:ext cx="11088252" cy="958850"/>
          </a:xfrm>
        </p:spPr>
        <p:txBody>
          <a:bodyPr/>
          <a:lstStyle/>
          <a:p>
            <a:r>
              <a:rPr lang="fr-FR" sz="3200" dirty="0">
                <a:solidFill>
                  <a:srgbClr val="164687"/>
                </a:solidFill>
                <a:latin typeface="+mj-lt"/>
              </a:rPr>
              <a:t>LES RESSOURCES DE VOTRE CAISSE </a:t>
            </a:r>
            <a:r>
              <a:rPr lang="fr-FR" sz="3200" dirty="0">
                <a:solidFill>
                  <a:srgbClr val="E94262"/>
                </a:solidFill>
                <a:latin typeface="+mj-lt"/>
              </a:rPr>
              <a:t>EN DÉTAIL</a:t>
            </a:r>
          </a:p>
        </p:txBody>
      </p:sp>
    </p:spTree>
    <p:extLst>
      <p:ext uri="{BB962C8B-B14F-4D97-AF65-F5344CB8AC3E}">
        <p14:creationId xmlns:p14="http://schemas.microsoft.com/office/powerpoint/2010/main" val="670470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4">
            <a:extLst>
              <a:ext uri="{FF2B5EF4-FFF2-40B4-BE49-F238E27FC236}">
                <a16:creationId xmlns:a16="http://schemas.microsoft.com/office/drawing/2014/main" id="{21C15604-61D6-DAA5-9F16-C01443661EA7}"/>
              </a:ext>
            </a:extLst>
          </p:cNvPr>
          <p:cNvSpPr txBox="1">
            <a:spLocks/>
          </p:cNvSpPr>
          <p:nvPr/>
        </p:nvSpPr>
        <p:spPr>
          <a:xfrm>
            <a:off x="479425" y="-31750"/>
            <a:ext cx="11712575" cy="151923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400" b="1" dirty="0">
              <a:solidFill>
                <a:srgbClr val="164687"/>
              </a:solidFill>
              <a:latin typeface="Helvetica" pitchFamily="2" charset="0"/>
            </a:endParaRPr>
          </a:p>
        </p:txBody>
      </p:sp>
      <p:sp>
        <p:nvSpPr>
          <p:cNvPr id="4" name="Espace réservé du texte 3"/>
          <p:cNvSpPr>
            <a:spLocks noGrp="1"/>
          </p:cNvSpPr>
          <p:nvPr>
            <p:ph type="body" sz="quarter" idx="14"/>
          </p:nvPr>
        </p:nvSpPr>
        <p:spPr>
          <a:xfrm>
            <a:off x="515938" y="476250"/>
            <a:ext cx="10040173" cy="556053"/>
          </a:xfrm>
        </p:spPr>
        <p:txBody>
          <a:bodyPr/>
          <a:lstStyle/>
          <a:p>
            <a:r>
              <a:rPr lang="fr-FR" sz="3200" dirty="0">
                <a:solidFill>
                  <a:srgbClr val="164687"/>
                </a:solidFill>
                <a:latin typeface="+mj-lt"/>
              </a:rPr>
              <a:t>L’ÉPARGNE CONFIÉE À </a:t>
            </a:r>
            <a:r>
              <a:rPr lang="fr-FR" sz="3200" dirty="0">
                <a:solidFill>
                  <a:srgbClr val="E94262"/>
                </a:solidFill>
                <a:latin typeface="+mj-lt"/>
              </a:rPr>
              <a:t>VOTRE CAISSE</a:t>
            </a:r>
          </a:p>
        </p:txBody>
      </p:sp>
      <p:graphicFrame>
        <p:nvGraphicFramePr>
          <p:cNvPr id="33" name="Tableau 32"/>
          <p:cNvGraphicFramePr>
            <a:graphicFrameLocks noGrp="1"/>
          </p:cNvGraphicFramePr>
          <p:nvPr/>
        </p:nvGraphicFramePr>
        <p:xfrm>
          <a:off x="516000" y="1213744"/>
          <a:ext cx="11160000" cy="4172324"/>
        </p:xfrm>
        <a:graphic>
          <a:graphicData uri="http://schemas.openxmlformats.org/drawingml/2006/table">
            <a:tbl>
              <a:tblPr bandRow="1">
                <a:tableStyleId>{B301B821-A1FF-4177-AEE7-76D212191A09}</a:tableStyleId>
              </a:tblPr>
              <a:tblGrid>
                <a:gridCol w="2640591">
                  <a:extLst>
                    <a:ext uri="{9D8B030D-6E8A-4147-A177-3AD203B41FA5}">
                      <a16:colId xmlns:a16="http://schemas.microsoft.com/office/drawing/2014/main" val="20000"/>
                    </a:ext>
                  </a:extLst>
                </a:gridCol>
                <a:gridCol w="2645175">
                  <a:extLst>
                    <a:ext uri="{9D8B030D-6E8A-4147-A177-3AD203B41FA5}">
                      <a16:colId xmlns:a16="http://schemas.microsoft.com/office/drawing/2014/main" val="20001"/>
                    </a:ext>
                  </a:extLst>
                </a:gridCol>
                <a:gridCol w="2689408">
                  <a:extLst>
                    <a:ext uri="{9D8B030D-6E8A-4147-A177-3AD203B41FA5}">
                      <a16:colId xmlns:a16="http://schemas.microsoft.com/office/drawing/2014/main" val="20002"/>
                    </a:ext>
                  </a:extLst>
                </a:gridCol>
                <a:gridCol w="3184826">
                  <a:extLst>
                    <a:ext uri="{9D8B030D-6E8A-4147-A177-3AD203B41FA5}">
                      <a16:colId xmlns:a16="http://schemas.microsoft.com/office/drawing/2014/main" val="20003"/>
                    </a:ext>
                  </a:extLst>
                </a:gridCol>
              </a:tblGrid>
              <a:tr h="659423">
                <a:tc>
                  <a:txBody>
                    <a:bodyPr/>
                    <a:lstStyle/>
                    <a:p>
                      <a:endParaRPr lang="fr-FR" sz="1400" b="0" dirty="0">
                        <a:solidFill>
                          <a:srgbClr val="164687"/>
                        </a:solidFill>
                        <a:latin typeface="+mn-lt"/>
                      </a:endParaRPr>
                    </a:p>
                  </a:txBody>
                  <a:tcPr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4262"/>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fr-FR" sz="1400" b="1" i="0" dirty="0">
                          <a:solidFill>
                            <a:schemeClr val="bg1"/>
                          </a:solidFill>
                          <a:latin typeface="+mn-lt"/>
                        </a:rPr>
                        <a:t>Montant au 31/12/2024</a:t>
                      </a:r>
                    </a:p>
                    <a:p>
                      <a:pPr marL="0" marR="0" indent="0" algn="r" defTabSz="914400" rtl="0" eaLnBrk="1" fontAlgn="auto" latinLnBrk="0" hangingPunct="1">
                        <a:lnSpc>
                          <a:spcPct val="100000"/>
                        </a:lnSpc>
                        <a:spcBef>
                          <a:spcPts val="0"/>
                        </a:spcBef>
                        <a:spcAft>
                          <a:spcPts val="0"/>
                        </a:spcAft>
                        <a:buClrTx/>
                        <a:buSzTx/>
                        <a:buFontTx/>
                        <a:buNone/>
                        <a:tabLst/>
                        <a:defRPr/>
                      </a:pPr>
                      <a:r>
                        <a:rPr lang="fr-FR" sz="1400" b="1" i="0" dirty="0">
                          <a:solidFill>
                            <a:schemeClr val="bg1"/>
                          </a:solidFill>
                          <a:latin typeface="+mn-lt"/>
                        </a:rPr>
                        <a:t>(en milliers d’euros)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4262"/>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fr-FR" sz="1400" b="1" i="0" dirty="0">
                          <a:solidFill>
                            <a:schemeClr val="bg1"/>
                          </a:solidFill>
                          <a:latin typeface="+mn-lt"/>
                        </a:rPr>
                        <a:t>Montant au 31/12/2025</a:t>
                      </a:r>
                    </a:p>
                    <a:p>
                      <a:pPr marL="0" marR="0" indent="0" algn="r" defTabSz="914400" rtl="0" eaLnBrk="1" fontAlgn="auto" latinLnBrk="0" hangingPunct="1">
                        <a:lnSpc>
                          <a:spcPct val="100000"/>
                        </a:lnSpc>
                        <a:spcBef>
                          <a:spcPts val="0"/>
                        </a:spcBef>
                        <a:spcAft>
                          <a:spcPts val="0"/>
                        </a:spcAft>
                        <a:buClrTx/>
                        <a:buSzTx/>
                        <a:buFontTx/>
                        <a:buNone/>
                        <a:tabLst/>
                        <a:defRPr/>
                      </a:pPr>
                      <a:r>
                        <a:rPr lang="fr-FR" sz="1400" b="1" i="0" dirty="0">
                          <a:solidFill>
                            <a:schemeClr val="bg1"/>
                          </a:solidFill>
                          <a:latin typeface="+mn-lt"/>
                        </a:rPr>
                        <a:t>(en milliers d’euros)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4262"/>
                    </a:solidFill>
                  </a:tcPr>
                </a:tc>
                <a:tc>
                  <a:txBody>
                    <a:bodyPr/>
                    <a:lstStyle/>
                    <a:p>
                      <a:pPr algn="r"/>
                      <a:r>
                        <a:rPr lang="fr-FR" sz="1400" b="1" i="0" dirty="0">
                          <a:solidFill>
                            <a:schemeClr val="bg1"/>
                          </a:solidFill>
                          <a:latin typeface="+mn-lt"/>
                        </a:rPr>
                        <a:t>Variation</a:t>
                      </a:r>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4262"/>
                    </a:solidFill>
                  </a:tcPr>
                </a:tc>
                <a:extLst>
                  <a:ext uri="{0D108BD9-81ED-4DB2-BD59-A6C34878D82A}">
                    <a16:rowId xmlns:a16="http://schemas.microsoft.com/office/drawing/2014/main" val="10000"/>
                  </a:ext>
                </a:extLst>
              </a:tr>
              <a:tr h="4224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i="0" dirty="0">
                          <a:solidFill>
                            <a:srgbClr val="164687"/>
                          </a:solidFill>
                          <a:latin typeface="+mn-lt"/>
                        </a:rPr>
                        <a:t>Comptes courants créditeurs</a:t>
                      </a: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400" b="0" i="0" dirty="0">
                          <a:solidFill>
                            <a:srgbClr val="164687"/>
                          </a:solidFill>
                          <a:latin typeface="+mn-lt"/>
                        </a:rPr>
                        <a:t>27 077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400" b="0" i="0" dirty="0">
                          <a:solidFill>
                            <a:srgbClr val="164687"/>
                          </a:solidFill>
                          <a:latin typeface="+mn-lt"/>
                        </a:rPr>
                        <a:t>26 168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fr-FR" sz="1600" b="1" i="0" dirty="0">
                          <a:solidFill>
                            <a:srgbClr val="164687"/>
                          </a:solidFill>
                          <a:latin typeface="+mn-lt"/>
                        </a:rPr>
                        <a:t>-3 %</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7779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i="0" dirty="0">
                          <a:solidFill>
                            <a:srgbClr val="164687"/>
                          </a:solidFill>
                          <a:latin typeface="+mn-lt"/>
                        </a:rPr>
                        <a:t>Épargne bancaire</a:t>
                      </a:r>
                    </a:p>
                  </a:txBody>
                  <a:tcPr anchor="ctr">
                    <a:lnL w="12700" cmpd="sng">
                      <a:noFill/>
                    </a:lnL>
                    <a:lnR w="12700" cap="flat" cmpd="sng" algn="ctr">
                      <a:noFill/>
                      <a:prstDash val="solid"/>
                      <a:round/>
                      <a:headEnd type="none" w="med" len="med"/>
                      <a:tailEnd type="none" w="med" len="med"/>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400" b="0" i="0" dirty="0">
                          <a:solidFill>
                            <a:srgbClr val="164687"/>
                          </a:solidFill>
                          <a:latin typeface="+mn-lt"/>
                        </a:rPr>
                        <a:t>79 429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400" b="0" i="0" dirty="0">
                          <a:solidFill>
                            <a:srgbClr val="164687"/>
                          </a:solidFill>
                          <a:latin typeface="+mn-lt"/>
                        </a:rPr>
                        <a:t>81 143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600" b="1" i="0" dirty="0">
                          <a:solidFill>
                            <a:srgbClr val="164687"/>
                          </a:solidFill>
                          <a:latin typeface="+mn-lt"/>
                        </a:rPr>
                        <a:t>2 %</a:t>
                      </a:r>
                    </a:p>
                  </a:txBody>
                  <a:tcPr anchor="ctr">
                    <a:lnL w="12700" cap="flat" cmpd="sng" algn="ctr">
                      <a:noFill/>
                      <a:prstDash val="solid"/>
                      <a:round/>
                      <a:headEnd type="none" w="med" len="med"/>
                      <a:tailEnd type="none" w="med" len="med"/>
                    </a:lnL>
                    <a:lnR w="12700" cmpd="sng">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7779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i="0" dirty="0">
                          <a:solidFill>
                            <a:srgbClr val="164687"/>
                          </a:solidFill>
                          <a:latin typeface="+mn-lt"/>
                        </a:rPr>
                        <a:t>Titres (épargne financière)</a:t>
                      </a:r>
                    </a:p>
                  </a:txBody>
                  <a:tcPr anchor="ctr">
                    <a:lnL w="12700" cmpd="sng">
                      <a:noFill/>
                    </a:lnL>
                    <a:lnR w="12700" cap="flat" cmpd="sng" algn="ctr">
                      <a:noFill/>
                      <a:prstDash val="solid"/>
                      <a:round/>
                      <a:headEnd type="none" w="med" len="med"/>
                      <a:tailEnd type="none" w="med" len="med"/>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400" b="0" i="0" dirty="0">
                          <a:solidFill>
                            <a:srgbClr val="164687"/>
                          </a:solidFill>
                          <a:latin typeface="+mn-lt"/>
                        </a:rPr>
                        <a:t>12 462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400" b="0" i="0" dirty="0">
                          <a:solidFill>
                            <a:srgbClr val="164687"/>
                          </a:solidFill>
                          <a:latin typeface="+mn-lt"/>
                        </a:rPr>
                        <a:t>12 620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600" b="1" i="0" dirty="0">
                          <a:solidFill>
                            <a:srgbClr val="164687"/>
                          </a:solidFill>
                          <a:latin typeface="+mn-lt"/>
                        </a:rPr>
                        <a:t>1 %</a:t>
                      </a:r>
                    </a:p>
                  </a:txBody>
                  <a:tcPr anchor="ctr">
                    <a:lnL w="12700" cap="flat" cmpd="sng" algn="ctr">
                      <a:noFill/>
                      <a:prstDash val="solid"/>
                      <a:round/>
                      <a:headEnd type="none" w="med" len="med"/>
                      <a:tailEnd type="none" w="med" len="med"/>
                    </a:lnL>
                    <a:lnR w="12700" cmpd="sng">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3560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i="0" dirty="0">
                          <a:solidFill>
                            <a:srgbClr val="164687"/>
                          </a:solidFill>
                          <a:latin typeface="+mn-lt"/>
                        </a:rPr>
                        <a:t>Assurance</a:t>
                      </a:r>
                      <a:r>
                        <a:rPr lang="fr-FR" sz="1400" b="0" i="0" baseline="0" dirty="0">
                          <a:solidFill>
                            <a:srgbClr val="164687"/>
                          </a:solidFill>
                          <a:latin typeface="+mn-lt"/>
                        </a:rPr>
                        <a:t> v</a:t>
                      </a:r>
                      <a:r>
                        <a:rPr lang="fr-FR" sz="1400" b="0" i="0" dirty="0">
                          <a:solidFill>
                            <a:srgbClr val="164687"/>
                          </a:solidFill>
                          <a:latin typeface="+mn-lt"/>
                        </a:rPr>
                        <a:t>ie et capitalisation</a:t>
                      </a:r>
                    </a:p>
                  </a:txBody>
                  <a:tcPr anchor="ctr">
                    <a:lnL w="12700" cmpd="sng">
                      <a:noFill/>
                    </a:lnL>
                    <a:lnR w="12700" cap="flat" cmpd="sng" algn="ctr">
                      <a:noFill/>
                      <a:prstDash val="solid"/>
                      <a:round/>
                      <a:headEnd type="none" w="med" len="med"/>
                      <a:tailEnd type="none" w="med" len="med"/>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400" b="0" i="0" dirty="0">
                          <a:solidFill>
                            <a:srgbClr val="164687"/>
                          </a:solidFill>
                          <a:latin typeface="+mn-lt"/>
                        </a:rPr>
                        <a:t>52 784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400" b="0" i="0" dirty="0">
                          <a:solidFill>
                            <a:srgbClr val="164687"/>
                          </a:solidFill>
                          <a:latin typeface="+mn-lt"/>
                        </a:rPr>
                        <a:t>53 279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600" b="1" i="0" dirty="0">
                          <a:solidFill>
                            <a:srgbClr val="164687"/>
                          </a:solidFill>
                          <a:latin typeface="+mn-lt"/>
                        </a:rPr>
                        <a:t>1 %</a:t>
                      </a:r>
                    </a:p>
                  </a:txBody>
                  <a:tcPr anchor="ctr">
                    <a:lnL w="12700" cap="flat" cmpd="sng" algn="ctr">
                      <a:noFill/>
                      <a:prstDash val="solid"/>
                      <a:round/>
                      <a:headEnd type="none" w="med" len="med"/>
                      <a:tailEnd type="none" w="med" len="med"/>
                    </a:lnL>
                    <a:lnR w="12700" cmpd="sng">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8016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1" i="0" dirty="0">
                          <a:solidFill>
                            <a:srgbClr val="164687"/>
                          </a:solidFill>
                          <a:latin typeface="+mn-lt"/>
                        </a:rPr>
                        <a:t>Total Épargne </a:t>
                      </a:r>
                      <a:br>
                        <a:rPr lang="fr-FR" sz="1400" b="1" i="0" dirty="0">
                          <a:solidFill>
                            <a:srgbClr val="164687"/>
                          </a:solidFill>
                          <a:latin typeface="+mn-lt"/>
                        </a:rPr>
                      </a:br>
                      <a:r>
                        <a:rPr lang="fr-FR" sz="1400" b="1" i="0" dirty="0">
                          <a:solidFill>
                            <a:srgbClr val="164687"/>
                          </a:solidFill>
                          <a:latin typeface="+mn-lt"/>
                        </a:rPr>
                        <a:t>(incluant l’épargne </a:t>
                      </a:r>
                      <a:br>
                        <a:rPr lang="fr-FR" sz="1400" b="1" i="0" dirty="0">
                          <a:solidFill>
                            <a:srgbClr val="164687"/>
                          </a:solidFill>
                          <a:latin typeface="+mn-lt"/>
                        </a:rPr>
                      </a:br>
                      <a:r>
                        <a:rPr lang="fr-FR" sz="1400" b="1" i="0" dirty="0">
                          <a:solidFill>
                            <a:srgbClr val="164687"/>
                          </a:solidFill>
                          <a:latin typeface="+mn-lt"/>
                        </a:rPr>
                        <a:t>apportée à la BT)</a:t>
                      </a:r>
                    </a:p>
                  </a:txBody>
                  <a:tcPr anchor="ctr">
                    <a:lnL w="12700" cmpd="sng">
                      <a:noFill/>
                    </a:lnL>
                    <a:lnR w="12700" cap="flat" cmpd="sng" algn="ctr">
                      <a:noFill/>
                      <a:prstDash val="solid"/>
                      <a:round/>
                      <a:headEnd type="none" w="med" len="med"/>
                      <a:tailEnd type="none" w="med" len="med"/>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400" b="1" i="0" dirty="0">
                          <a:solidFill>
                            <a:srgbClr val="164687"/>
                          </a:solidFill>
                          <a:latin typeface="+mn-lt"/>
                        </a:rPr>
                        <a:t>173 344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400" b="1" i="0" dirty="0">
                          <a:solidFill>
                            <a:srgbClr val="164687"/>
                          </a:solidFill>
                          <a:latin typeface="+mn-lt"/>
                        </a:rPr>
                        <a:t>174 544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600" b="1" i="0" dirty="0">
                          <a:solidFill>
                            <a:srgbClr val="164687"/>
                          </a:solidFill>
                          <a:latin typeface="+mn-lt"/>
                        </a:rPr>
                        <a:t>1 %</a:t>
                      </a:r>
                    </a:p>
                  </a:txBody>
                  <a:tcPr anchor="ctr">
                    <a:lnL w="12700" cap="flat" cmpd="sng" algn="ctr">
                      <a:noFill/>
                      <a:prstDash val="solid"/>
                      <a:round/>
                      <a:headEnd type="none" w="med" len="med"/>
                      <a:tailEnd type="none" w="med" len="med"/>
                    </a:lnL>
                    <a:lnR w="12700" cmpd="sng">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7779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i="0" cap="none" spc="0" dirty="0">
                          <a:ln>
                            <a:noFill/>
                          </a:ln>
                          <a:solidFill>
                            <a:srgbClr val="164687"/>
                          </a:solidFill>
                          <a:effectLst/>
                          <a:latin typeface="+mn-lt"/>
                        </a:rPr>
                        <a:t>Parts B	</a:t>
                      </a:r>
                    </a:p>
                  </a:txBody>
                  <a:tcPr anchor="ctr">
                    <a:lnL w="12700" cmpd="sng">
                      <a:noFill/>
                    </a:lnL>
                    <a:lnR w="12700" cap="flat" cmpd="sng" algn="ctr">
                      <a:noFill/>
                      <a:prstDash val="solid"/>
                      <a:round/>
                      <a:headEnd type="none" w="med" len="med"/>
                      <a:tailEnd type="none" w="med" len="med"/>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400" b="0" i="0" cap="none" spc="0" dirty="0">
                          <a:ln>
                            <a:noFill/>
                          </a:ln>
                          <a:solidFill>
                            <a:srgbClr val="164687"/>
                          </a:solidFill>
                          <a:effectLst/>
                          <a:latin typeface="+mn-lt"/>
                        </a:rPr>
                        <a:t>8 177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400" b="0" i="0" cap="none" spc="0" dirty="0">
                          <a:ln>
                            <a:noFill/>
                          </a:ln>
                          <a:solidFill>
                            <a:srgbClr val="164687"/>
                          </a:solidFill>
                          <a:effectLst/>
                          <a:latin typeface="+mn-lt"/>
                        </a:rPr>
                        <a:t>8 169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600" b="1" i="0" cap="none" spc="0" dirty="0">
                          <a:ln>
                            <a:noFill/>
                          </a:ln>
                          <a:solidFill>
                            <a:srgbClr val="164687"/>
                          </a:solidFill>
                          <a:effectLst/>
                          <a:latin typeface="+mn-lt"/>
                        </a:rPr>
                        <a:t>0</a:t>
                      </a:r>
                      <a:r>
                        <a:rPr lang="fr-FR" sz="1600" b="1" i="0" cap="none" spc="0" baseline="0" dirty="0">
                          <a:ln>
                            <a:noFill/>
                          </a:ln>
                          <a:solidFill>
                            <a:srgbClr val="164687"/>
                          </a:solidFill>
                          <a:effectLst/>
                          <a:latin typeface="+mn-lt"/>
                        </a:rPr>
                        <a:t> %</a:t>
                      </a:r>
                      <a:endParaRPr lang="fr-FR" sz="1600" b="1" i="0" cap="none" spc="0" dirty="0">
                        <a:ln>
                          <a:noFill/>
                        </a:ln>
                        <a:solidFill>
                          <a:srgbClr val="164687"/>
                        </a:solidFill>
                        <a:effectLst/>
                        <a:latin typeface="+mn-lt"/>
                      </a:endParaRPr>
                    </a:p>
                  </a:txBody>
                  <a:tcPr anchor="ctr">
                    <a:lnL w="12700" cap="flat" cmpd="sng" algn="ctr">
                      <a:noFill/>
                      <a:prstDash val="solid"/>
                      <a:round/>
                      <a:headEnd type="none" w="med" len="med"/>
                      <a:tailEnd type="none" w="med" len="med"/>
                    </a:lnL>
                    <a:lnR w="12700" cmpd="sng">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41279">
                <a:tc gridSpan="4">
                  <a:txBody>
                    <a:bodyPr/>
                    <a:lstStyle/>
                    <a:p>
                      <a:pPr algn="l"/>
                      <a:r>
                        <a:rPr lang="fr-FR" sz="1400" b="0" i="0" cap="none" spc="0" dirty="0">
                          <a:ln>
                            <a:noFill/>
                          </a:ln>
                          <a:solidFill>
                            <a:srgbClr val="164687"/>
                          </a:solidFill>
                          <a:effectLst/>
                          <a:latin typeface="+mn-lt"/>
                        </a:rPr>
                        <a:t>Parts sociales souscrites par les sociétaires (incluses dans le total Titres)</a:t>
                      </a:r>
                    </a:p>
                  </a:txBody>
                  <a:tcPr anchor="ctr">
                    <a:lnL w="12700" cmpd="sng">
                      <a:noFill/>
                    </a:lnL>
                    <a:lnR w="12700" cmpd="sng">
                      <a:noFill/>
                    </a:lnR>
                    <a:lnT w="12700" cap="flat" cmpd="sng" algn="ctr">
                      <a:solidFill>
                        <a:srgbClr val="E8426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pPr algn="ctr"/>
                      <a:endParaRPr lang="fr-FR" sz="1600" b="1" cap="none" spc="0" dirty="0">
                        <a:ln>
                          <a:noFill/>
                        </a:ln>
                        <a:solidFill>
                          <a:schemeClr val="tx1"/>
                        </a:solidFill>
                        <a:effectLst/>
                        <a:latin typeface="+mn-lt"/>
                      </a:endParaRPr>
                    </a:p>
                  </a:txBody>
                  <a:tcPr anchor="ctr">
                    <a:lnT w="12700" cmpd="sng">
                      <a:noFill/>
                    </a:lnT>
                  </a:tcPr>
                </a:tc>
                <a:tc hMerge="1">
                  <a:txBody>
                    <a:bodyPr/>
                    <a:lstStyle/>
                    <a:p>
                      <a:pPr algn="ctr"/>
                      <a:endParaRPr lang="fr-FR" sz="1600" b="1" cap="none" spc="0" dirty="0">
                        <a:ln>
                          <a:noFill/>
                        </a:ln>
                        <a:solidFill>
                          <a:schemeClr val="tx1"/>
                        </a:solidFill>
                        <a:effectLst/>
                        <a:latin typeface="+mn-lt"/>
                      </a:endParaRPr>
                    </a:p>
                  </a:txBody>
                  <a:tcPr anchor="ctr">
                    <a:lnT w="12700" cmpd="sng">
                      <a:noFill/>
                    </a:lnT>
                  </a:tcPr>
                </a:tc>
                <a:tc hMerge="1">
                  <a:txBody>
                    <a:bodyPr/>
                    <a:lstStyle/>
                    <a:p>
                      <a:pPr algn="ctr"/>
                      <a:endParaRPr lang="fr-FR" sz="1600" b="1" cap="none" spc="0" dirty="0">
                        <a:ln>
                          <a:noFill/>
                        </a:ln>
                        <a:solidFill>
                          <a:schemeClr val="tx1"/>
                        </a:solidFill>
                        <a:effectLst/>
                        <a:latin typeface="+mn-lt"/>
                      </a:endParaRPr>
                    </a:p>
                  </a:txBody>
                  <a:tcPr anchor="ctr">
                    <a:lnT w="12700" cmpd="sng">
                      <a:noFill/>
                    </a:lnT>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181096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181600" y="0"/>
            <a:ext cx="4123748" cy="193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texte 4"/>
          <p:cNvSpPr>
            <a:spLocks noGrp="1"/>
          </p:cNvSpPr>
          <p:nvPr>
            <p:ph type="body" sz="quarter" idx="4294967295"/>
          </p:nvPr>
        </p:nvSpPr>
        <p:spPr>
          <a:xfrm>
            <a:off x="515938" y="476250"/>
            <a:ext cx="8831263" cy="555625"/>
          </a:xfrm>
        </p:spPr>
        <p:txBody>
          <a:bodyPr/>
          <a:lstStyle/>
          <a:p>
            <a:pPr marL="0" indent="0">
              <a:buNone/>
            </a:pPr>
            <a:r>
              <a:rPr lang="fr-FR" sz="3200" b="1" dirty="0">
                <a:solidFill>
                  <a:srgbClr val="164687"/>
                </a:solidFill>
                <a:latin typeface="+mj-lt"/>
              </a:rPr>
              <a:t>RÉPARTITION DE L’</a:t>
            </a:r>
            <a:r>
              <a:rPr lang="fr-FR" sz="3200" b="1" dirty="0">
                <a:solidFill>
                  <a:srgbClr val="E94262"/>
                </a:solidFill>
                <a:latin typeface="+mj-lt"/>
              </a:rPr>
              <a:t>ÉPARGNE</a:t>
            </a:r>
          </a:p>
          <a:p>
            <a:endParaRPr lang="fr-FR" sz="3200" b="1" dirty="0">
              <a:latin typeface="+mj-lt"/>
            </a:endParaRPr>
          </a:p>
        </p:txBody>
      </p:sp>
      <p:graphicFrame>
        <p:nvGraphicFramePr>
          <p:cNvPr id="6" name="Graphique 5"/>
          <p:cNvGraphicFramePr/>
          <p:nvPr/>
        </p:nvGraphicFramePr>
        <p:xfrm>
          <a:off x="583967" y="1508323"/>
          <a:ext cx="11488848" cy="4699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91782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4"/>
          </p:nvPr>
        </p:nvSpPr>
        <p:spPr>
          <a:xfrm>
            <a:off x="515938" y="476250"/>
            <a:ext cx="10761662" cy="556053"/>
          </a:xfrm>
        </p:spPr>
        <p:txBody>
          <a:bodyPr/>
          <a:lstStyle/>
          <a:p>
            <a:r>
              <a:rPr lang="fr-FR" sz="3200" dirty="0">
                <a:solidFill>
                  <a:srgbClr val="164687"/>
                </a:solidFill>
                <a:latin typeface="+mj-lt"/>
              </a:rPr>
              <a:t>SYNTHÈSE ET ÉVOLUTION DU </a:t>
            </a:r>
            <a:r>
              <a:rPr lang="fr-FR" sz="3200" dirty="0">
                <a:solidFill>
                  <a:srgbClr val="E94262"/>
                </a:solidFill>
                <a:latin typeface="+mj-lt"/>
              </a:rPr>
              <a:t>BILAN PASSIF</a:t>
            </a:r>
          </a:p>
        </p:txBody>
      </p:sp>
      <p:graphicFrame>
        <p:nvGraphicFramePr>
          <p:cNvPr id="8" name="Tableau 7"/>
          <p:cNvGraphicFramePr>
            <a:graphicFrameLocks noGrp="1"/>
          </p:cNvGraphicFramePr>
          <p:nvPr/>
        </p:nvGraphicFramePr>
        <p:xfrm>
          <a:off x="516000" y="1487488"/>
          <a:ext cx="11160000" cy="3936027"/>
        </p:xfrm>
        <a:graphic>
          <a:graphicData uri="http://schemas.openxmlformats.org/drawingml/2006/table">
            <a:tbl>
              <a:tblPr bandRow="1">
                <a:tableStyleId>{B301B821-A1FF-4177-AEE7-76D212191A09}</a:tableStyleId>
              </a:tblPr>
              <a:tblGrid>
                <a:gridCol w="2524741">
                  <a:extLst>
                    <a:ext uri="{9D8B030D-6E8A-4147-A177-3AD203B41FA5}">
                      <a16:colId xmlns:a16="http://schemas.microsoft.com/office/drawing/2014/main" val="20000"/>
                    </a:ext>
                  </a:extLst>
                </a:gridCol>
                <a:gridCol w="2591466">
                  <a:extLst>
                    <a:ext uri="{9D8B030D-6E8A-4147-A177-3AD203B41FA5}">
                      <a16:colId xmlns:a16="http://schemas.microsoft.com/office/drawing/2014/main" val="20001"/>
                    </a:ext>
                  </a:extLst>
                </a:gridCol>
                <a:gridCol w="2884335">
                  <a:extLst>
                    <a:ext uri="{9D8B030D-6E8A-4147-A177-3AD203B41FA5}">
                      <a16:colId xmlns:a16="http://schemas.microsoft.com/office/drawing/2014/main" val="20002"/>
                    </a:ext>
                  </a:extLst>
                </a:gridCol>
                <a:gridCol w="3159458">
                  <a:extLst>
                    <a:ext uri="{9D8B030D-6E8A-4147-A177-3AD203B41FA5}">
                      <a16:colId xmlns:a16="http://schemas.microsoft.com/office/drawing/2014/main" val="20003"/>
                    </a:ext>
                  </a:extLst>
                </a:gridCol>
              </a:tblGrid>
              <a:tr h="606995">
                <a:tc>
                  <a:txBody>
                    <a:bodyPr/>
                    <a:lstStyle/>
                    <a:p>
                      <a:endParaRPr lang="fr-FR" sz="1400" b="0" i="0" dirty="0">
                        <a:solidFill>
                          <a:schemeClr val="tx1"/>
                        </a:solidFill>
                        <a:latin typeface="+mn-lt"/>
                      </a:endParaRPr>
                    </a:p>
                  </a:txBody>
                  <a:tcPr anchor="ctr">
                    <a:lnL w="12700" cmpd="sng">
                      <a:noFill/>
                    </a:lnL>
                    <a:lnR>
                      <a:noFill/>
                    </a:lnR>
                    <a:lnT w="12700" cmpd="sng">
                      <a:noFill/>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solidFill>
                      <a:srgbClr val="E84262"/>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fr-FR" sz="1400" b="1" i="0" cap="none" spc="0" dirty="0">
                          <a:ln>
                            <a:noFill/>
                          </a:ln>
                          <a:solidFill>
                            <a:schemeClr val="bg1"/>
                          </a:solidFill>
                          <a:effectLst/>
                          <a:latin typeface="+mn-lt"/>
                        </a:rPr>
                        <a:t>Au 31/12/2024</a:t>
                      </a:r>
                      <a:endParaRPr lang="fr-FR" sz="1400" b="1" i="0" cap="none" spc="0" dirty="0">
                        <a:ln>
                          <a:noFill/>
                        </a:ln>
                        <a:solidFill>
                          <a:schemeClr val="bg1"/>
                        </a:solidFill>
                        <a:effectLst/>
                        <a:latin typeface="+mn-lt"/>
                        <a:cs typeface="Arial" pitchFamily="34"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fr-FR" sz="1400" b="1" i="0" cap="none" spc="0" dirty="0">
                          <a:ln>
                            <a:noFill/>
                          </a:ln>
                          <a:solidFill>
                            <a:schemeClr val="bg1"/>
                          </a:solidFill>
                          <a:effectLst/>
                          <a:latin typeface="+mn-lt"/>
                        </a:rPr>
                        <a:t>(en milliers d’euros)</a:t>
                      </a:r>
                      <a:endParaRPr lang="fr-FR" sz="1400" b="1" i="0" cap="none" spc="0" dirty="0">
                        <a:ln>
                          <a:noFill/>
                        </a:ln>
                        <a:solidFill>
                          <a:schemeClr val="bg1"/>
                        </a:solidFill>
                        <a:effectLst/>
                        <a:latin typeface="+mn-lt"/>
                        <a:cs typeface="+mn-cs"/>
                      </a:endParaRPr>
                    </a:p>
                  </a:txBody>
                  <a:tcPr anchor="ctr">
                    <a:lnL>
                      <a:noFill/>
                    </a:lnL>
                    <a:lnR>
                      <a:noFill/>
                    </a:lnR>
                    <a:lnT w="12700" cmpd="sng">
                      <a:noFill/>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solidFill>
                      <a:srgbClr val="E84262"/>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fr-FR" sz="1400" b="1" i="0" cap="none" spc="0" dirty="0">
                          <a:ln>
                            <a:noFill/>
                          </a:ln>
                          <a:solidFill>
                            <a:schemeClr val="bg1"/>
                          </a:solidFill>
                          <a:effectLst/>
                          <a:latin typeface="+mn-lt"/>
                        </a:rPr>
                        <a:t>Au 31/12/2025</a:t>
                      </a:r>
                      <a:endParaRPr lang="fr-FR" sz="1400" b="1" i="0" cap="none" spc="0" dirty="0">
                        <a:ln>
                          <a:noFill/>
                        </a:ln>
                        <a:solidFill>
                          <a:schemeClr val="bg1"/>
                        </a:solidFill>
                        <a:effectLst/>
                        <a:latin typeface="+mn-lt"/>
                        <a:cs typeface="Arial" pitchFamily="34"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fr-FR" sz="1400" b="1" i="0" cap="none" spc="0" dirty="0">
                          <a:ln>
                            <a:noFill/>
                          </a:ln>
                          <a:solidFill>
                            <a:schemeClr val="bg1"/>
                          </a:solidFill>
                          <a:effectLst/>
                          <a:latin typeface="+mn-lt"/>
                        </a:rPr>
                        <a:t>(en milliers d’euros)</a:t>
                      </a:r>
                      <a:endParaRPr lang="fr-FR" sz="1400" b="1" i="0" cap="none" spc="0" dirty="0">
                        <a:ln>
                          <a:noFill/>
                        </a:ln>
                        <a:solidFill>
                          <a:schemeClr val="bg1"/>
                        </a:solidFill>
                        <a:effectLst/>
                        <a:latin typeface="+mn-lt"/>
                        <a:cs typeface="+mn-cs"/>
                      </a:endParaRPr>
                    </a:p>
                  </a:txBody>
                  <a:tcPr anchor="ctr">
                    <a:lnL>
                      <a:noFill/>
                    </a:lnL>
                    <a:lnR>
                      <a:noFill/>
                    </a:lnR>
                    <a:lnT w="12700" cmpd="sng">
                      <a:noFill/>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solidFill>
                      <a:srgbClr val="E84262"/>
                    </a:solidFill>
                  </a:tcPr>
                </a:tc>
                <a:tc>
                  <a:txBody>
                    <a:bodyPr/>
                    <a:lstStyle/>
                    <a:p>
                      <a:pPr algn="r"/>
                      <a:r>
                        <a:rPr lang="fr-FR" sz="1400" b="1" i="0" cap="none" spc="0" dirty="0">
                          <a:ln>
                            <a:noFill/>
                          </a:ln>
                          <a:solidFill>
                            <a:schemeClr val="bg1"/>
                          </a:solidFill>
                          <a:effectLst/>
                          <a:latin typeface="+mn-lt"/>
                        </a:rPr>
                        <a:t>Variation</a:t>
                      </a:r>
                    </a:p>
                  </a:txBody>
                  <a:tcPr anchor="ctr">
                    <a:lnL>
                      <a:noFill/>
                    </a:lnL>
                    <a:lnR w="12700" cmpd="sng">
                      <a:noFill/>
                    </a:lnR>
                    <a:lnT w="12700" cmpd="sng">
                      <a:noFill/>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solidFill>
                      <a:srgbClr val="E84262"/>
                    </a:solidFill>
                  </a:tcPr>
                </a:tc>
                <a:extLst>
                  <a:ext uri="{0D108BD9-81ED-4DB2-BD59-A6C34878D82A}">
                    <a16:rowId xmlns:a16="http://schemas.microsoft.com/office/drawing/2014/main" val="10000"/>
                  </a:ext>
                </a:extLst>
              </a:tr>
              <a:tr h="5887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i="0" cap="none" spc="0" dirty="0">
                          <a:ln>
                            <a:noFill/>
                          </a:ln>
                          <a:solidFill>
                            <a:srgbClr val="164687"/>
                          </a:solidFill>
                          <a:effectLst/>
                          <a:latin typeface="+mn-lt"/>
                        </a:rPr>
                        <a:t>Trésorerie et refinancement</a:t>
                      </a:r>
                    </a:p>
                  </a:txBody>
                  <a:tcPr anchor="ctr">
                    <a:lnL w="12700" cmpd="sng">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fr-FR" sz="1400" b="0" i="0" kern="1200" cap="none" spc="0" dirty="0">
                          <a:ln>
                            <a:noFill/>
                          </a:ln>
                          <a:solidFill>
                            <a:srgbClr val="164687"/>
                          </a:solidFill>
                          <a:effectLst/>
                          <a:latin typeface="+mn-lt"/>
                        </a:rPr>
                        <a:t>131 883</a:t>
                      </a:r>
                      <a:endParaRPr lang="fr-FR" sz="1400" b="0" i="0" kern="1200" cap="none" spc="0" dirty="0">
                        <a:ln>
                          <a:noFill/>
                        </a:ln>
                        <a:solidFill>
                          <a:srgbClr val="164687"/>
                        </a:solidFill>
                        <a:effectLst/>
                        <a:latin typeface="+mn-lt"/>
                        <a:ea typeface="+mn-ea"/>
                        <a:cs typeface="+mn-cs"/>
                      </a:endParaRPr>
                    </a:p>
                  </a:txBody>
                  <a:tcPr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fr-FR" sz="1400" b="0" i="0" kern="1200" cap="none" spc="0" dirty="0">
                          <a:ln>
                            <a:noFill/>
                          </a:ln>
                          <a:solidFill>
                            <a:srgbClr val="164687"/>
                          </a:solidFill>
                          <a:effectLst/>
                          <a:latin typeface="+mn-lt"/>
                        </a:rPr>
                        <a:t>129 130</a:t>
                      </a:r>
                      <a:endParaRPr lang="fr-FR" sz="1400" b="0" i="0" kern="1200" cap="none" spc="0" dirty="0">
                        <a:ln>
                          <a:noFill/>
                        </a:ln>
                        <a:solidFill>
                          <a:srgbClr val="164687"/>
                        </a:solidFill>
                        <a:effectLst/>
                        <a:latin typeface="+mn-lt"/>
                        <a:ea typeface="+mn-ea"/>
                        <a:cs typeface="+mn-cs"/>
                      </a:endParaRPr>
                    </a:p>
                  </a:txBody>
                  <a:tcPr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fr-FR" sz="1600" b="1" i="0" cap="none" spc="0" baseline="0" dirty="0">
                          <a:ln>
                            <a:noFill/>
                          </a:ln>
                          <a:solidFill>
                            <a:srgbClr val="164687"/>
                          </a:solidFill>
                          <a:effectLst/>
                          <a:latin typeface="+mn-lt"/>
                        </a:rPr>
                        <a:t>-2 %</a:t>
                      </a:r>
                      <a:endParaRPr lang="fr-FR" sz="1600" b="1" i="0" cap="none" spc="0" dirty="0">
                        <a:ln>
                          <a:noFill/>
                        </a:ln>
                        <a:solidFill>
                          <a:srgbClr val="164687"/>
                        </a:solidFill>
                        <a:effectLst/>
                        <a:latin typeface="+mn-lt"/>
                      </a:endParaRPr>
                    </a:p>
                  </a:txBody>
                  <a:tcPr anchor="ctr">
                    <a:lnL>
                      <a:noFill/>
                    </a:lnL>
                    <a:lnR w="12700" cmpd="sng">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0541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i="0" cap="none" spc="0" dirty="0">
                          <a:ln>
                            <a:noFill/>
                          </a:ln>
                          <a:solidFill>
                            <a:srgbClr val="164687"/>
                          </a:solidFill>
                          <a:effectLst/>
                          <a:latin typeface="+mn-lt"/>
                        </a:rPr>
                        <a:t>Dépôts</a:t>
                      </a:r>
                      <a:endParaRPr lang="fr-FR" sz="1400" b="0" i="0" cap="none" spc="0" dirty="0">
                        <a:ln>
                          <a:noFill/>
                        </a:ln>
                        <a:solidFill>
                          <a:srgbClr val="164687"/>
                        </a:solidFill>
                        <a:effectLst/>
                        <a:latin typeface="+mn-lt"/>
                        <a:cs typeface="Arial" pitchFamily="34" charset="0"/>
                      </a:endParaRPr>
                    </a:p>
                  </a:txBody>
                  <a:tcPr anchor="ctr">
                    <a:lnL w="12700" cmpd="sng">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400" b="0" i="0" cap="none" spc="0" dirty="0">
                          <a:ln>
                            <a:noFill/>
                          </a:ln>
                          <a:solidFill>
                            <a:srgbClr val="164687"/>
                          </a:solidFill>
                          <a:effectLst/>
                          <a:latin typeface="+mn-lt"/>
                        </a:rPr>
                        <a:t>106 656</a:t>
                      </a:r>
                    </a:p>
                  </a:txBody>
                  <a:tcPr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400" b="0" i="0" cap="none" spc="0" dirty="0">
                          <a:ln>
                            <a:noFill/>
                          </a:ln>
                          <a:solidFill>
                            <a:srgbClr val="164687"/>
                          </a:solidFill>
                          <a:effectLst/>
                          <a:latin typeface="+mn-lt"/>
                        </a:rPr>
                        <a:t>107 500</a:t>
                      </a:r>
                    </a:p>
                  </a:txBody>
                  <a:tcPr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600" b="1" i="0" cap="none" spc="0" dirty="0">
                          <a:ln>
                            <a:noFill/>
                          </a:ln>
                          <a:solidFill>
                            <a:srgbClr val="164687"/>
                          </a:solidFill>
                          <a:effectLst/>
                          <a:latin typeface="+mn-lt"/>
                        </a:rPr>
                        <a:t>1 </a:t>
                      </a:r>
                      <a:r>
                        <a:rPr lang="fr-FR" sz="1600" b="1" i="0" cap="none" spc="0" baseline="0" dirty="0">
                          <a:ln>
                            <a:noFill/>
                          </a:ln>
                          <a:solidFill>
                            <a:srgbClr val="164687"/>
                          </a:solidFill>
                          <a:effectLst/>
                          <a:latin typeface="+mn-lt"/>
                        </a:rPr>
                        <a:t>%</a:t>
                      </a:r>
                      <a:endParaRPr lang="fr-FR" sz="1600" b="1" i="0" cap="none" spc="0" dirty="0">
                        <a:ln>
                          <a:noFill/>
                        </a:ln>
                        <a:solidFill>
                          <a:srgbClr val="164687"/>
                        </a:solidFill>
                        <a:effectLst/>
                        <a:latin typeface="+mn-lt"/>
                      </a:endParaRPr>
                    </a:p>
                  </a:txBody>
                  <a:tcPr anchor="ctr">
                    <a:lnL>
                      <a:noFill/>
                    </a:lnL>
                    <a:lnR w="12700" cmpd="sng">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069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i="0" cap="none" spc="0" dirty="0">
                          <a:ln>
                            <a:noFill/>
                          </a:ln>
                          <a:solidFill>
                            <a:srgbClr val="164687"/>
                          </a:solidFill>
                          <a:effectLst/>
                          <a:latin typeface="+mn-lt"/>
                        </a:rPr>
                        <a:t>Autres passifs et provisions</a:t>
                      </a:r>
                      <a:endParaRPr lang="fr-FR" sz="1400" b="0" i="0" cap="none" spc="0" dirty="0">
                        <a:ln>
                          <a:noFill/>
                        </a:ln>
                        <a:solidFill>
                          <a:srgbClr val="164687"/>
                        </a:solidFill>
                        <a:effectLst/>
                        <a:latin typeface="+mn-lt"/>
                        <a:cs typeface="Arial" pitchFamily="34" charset="0"/>
                      </a:endParaRPr>
                    </a:p>
                  </a:txBody>
                  <a:tcPr anchor="ctr">
                    <a:lnL w="12700" cmpd="sng">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400" b="0" i="0" cap="none" spc="0" dirty="0">
                          <a:ln>
                            <a:noFill/>
                          </a:ln>
                          <a:solidFill>
                            <a:srgbClr val="164687"/>
                          </a:solidFill>
                          <a:effectLst/>
                          <a:latin typeface="+mn-lt"/>
                        </a:rPr>
                        <a:t>2 685</a:t>
                      </a:r>
                    </a:p>
                  </a:txBody>
                  <a:tcPr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400" b="0" i="0" cap="none" spc="0" dirty="0">
                          <a:ln>
                            <a:noFill/>
                          </a:ln>
                          <a:solidFill>
                            <a:srgbClr val="164687"/>
                          </a:solidFill>
                          <a:effectLst/>
                          <a:latin typeface="+mn-lt"/>
                        </a:rPr>
                        <a:t>2 840</a:t>
                      </a:r>
                    </a:p>
                  </a:txBody>
                  <a:tcPr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600" b="1" i="0" cap="none" spc="0" dirty="0">
                          <a:ln>
                            <a:noFill/>
                          </a:ln>
                          <a:solidFill>
                            <a:srgbClr val="164687"/>
                          </a:solidFill>
                          <a:effectLst/>
                          <a:latin typeface="+mn-lt"/>
                        </a:rPr>
                        <a:t>6 </a:t>
                      </a:r>
                      <a:r>
                        <a:rPr lang="fr-FR" sz="1600" b="1" i="0" cap="none" spc="0" baseline="0" dirty="0">
                          <a:ln>
                            <a:noFill/>
                          </a:ln>
                          <a:solidFill>
                            <a:srgbClr val="164687"/>
                          </a:solidFill>
                          <a:effectLst/>
                          <a:latin typeface="+mn-lt"/>
                        </a:rPr>
                        <a:t>%</a:t>
                      </a:r>
                      <a:endParaRPr lang="fr-FR" sz="1600" b="1" i="0" cap="none" spc="0" dirty="0">
                        <a:ln>
                          <a:noFill/>
                        </a:ln>
                        <a:solidFill>
                          <a:srgbClr val="164687"/>
                        </a:solidFill>
                        <a:effectLst/>
                        <a:latin typeface="+mn-lt"/>
                      </a:endParaRPr>
                    </a:p>
                  </a:txBody>
                  <a:tcPr anchor="ctr">
                    <a:lnL>
                      <a:noFill/>
                    </a:lnL>
                    <a:lnR w="12700" cmpd="sng">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104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i="0" cap="none" spc="0" dirty="0">
                          <a:ln>
                            <a:noFill/>
                          </a:ln>
                          <a:solidFill>
                            <a:srgbClr val="164687"/>
                          </a:solidFill>
                          <a:effectLst/>
                          <a:latin typeface="+mn-lt"/>
                        </a:rPr>
                        <a:t>Fonds propres</a:t>
                      </a:r>
                      <a:endParaRPr lang="fr-FR" sz="1400" b="0" i="0" cap="none" spc="0" dirty="0">
                        <a:ln>
                          <a:noFill/>
                        </a:ln>
                        <a:solidFill>
                          <a:srgbClr val="164687"/>
                        </a:solidFill>
                        <a:effectLst/>
                        <a:latin typeface="+mn-lt"/>
                        <a:cs typeface="Arial" pitchFamily="34" charset="0"/>
                      </a:endParaRPr>
                    </a:p>
                  </a:txBody>
                  <a:tcPr anchor="ctr">
                    <a:lnL w="12700" cmpd="sng">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400" b="0" i="0" cap="none" spc="0" dirty="0">
                          <a:ln>
                            <a:noFill/>
                          </a:ln>
                          <a:solidFill>
                            <a:srgbClr val="164687"/>
                          </a:solidFill>
                          <a:effectLst/>
                          <a:latin typeface="+mn-lt"/>
                        </a:rPr>
                        <a:t>27 776</a:t>
                      </a:r>
                    </a:p>
                  </a:txBody>
                  <a:tcPr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400" b="0" i="0" cap="none" spc="0" dirty="0">
                          <a:ln>
                            <a:noFill/>
                          </a:ln>
                          <a:solidFill>
                            <a:srgbClr val="164687"/>
                          </a:solidFill>
                          <a:effectLst/>
                          <a:latin typeface="+mn-lt"/>
                        </a:rPr>
                        <a:t>28 704</a:t>
                      </a:r>
                    </a:p>
                  </a:txBody>
                  <a:tcPr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600" b="1" i="0" cap="none" spc="0" dirty="0">
                          <a:ln>
                            <a:noFill/>
                          </a:ln>
                          <a:solidFill>
                            <a:srgbClr val="164687"/>
                          </a:solidFill>
                          <a:effectLst/>
                          <a:latin typeface="+mn-lt"/>
                        </a:rPr>
                        <a:t>3 </a:t>
                      </a:r>
                      <a:r>
                        <a:rPr lang="fr-FR" sz="1600" b="1" i="0" cap="none" spc="0" baseline="0" dirty="0">
                          <a:ln>
                            <a:noFill/>
                          </a:ln>
                          <a:solidFill>
                            <a:srgbClr val="164687"/>
                          </a:solidFill>
                          <a:effectLst/>
                          <a:latin typeface="+mn-lt"/>
                        </a:rPr>
                        <a:t>%</a:t>
                      </a:r>
                      <a:endParaRPr lang="fr-FR" sz="1600" b="1" i="0" cap="none" spc="0" dirty="0">
                        <a:ln>
                          <a:noFill/>
                        </a:ln>
                        <a:solidFill>
                          <a:srgbClr val="164687"/>
                        </a:solidFill>
                        <a:effectLst/>
                        <a:latin typeface="+mn-lt"/>
                      </a:endParaRPr>
                    </a:p>
                  </a:txBody>
                  <a:tcPr anchor="ctr">
                    <a:lnL>
                      <a:noFill/>
                    </a:lnL>
                    <a:lnR w="12700" cmpd="sng">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069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i="0" cap="none" spc="0" dirty="0">
                          <a:ln>
                            <a:noFill/>
                          </a:ln>
                          <a:solidFill>
                            <a:srgbClr val="164687"/>
                          </a:solidFill>
                          <a:effectLst/>
                          <a:latin typeface="+mn-lt"/>
                        </a:rPr>
                        <a:t>Résultat de l’exercice</a:t>
                      </a:r>
                      <a:endParaRPr lang="fr-FR" sz="1400" b="0" i="0" cap="none" spc="0" dirty="0">
                        <a:ln>
                          <a:noFill/>
                        </a:ln>
                        <a:solidFill>
                          <a:srgbClr val="164687"/>
                        </a:solidFill>
                        <a:effectLst/>
                        <a:latin typeface="+mn-lt"/>
                        <a:cs typeface="Arial" pitchFamily="34" charset="0"/>
                      </a:endParaRPr>
                    </a:p>
                  </a:txBody>
                  <a:tcPr anchor="ctr">
                    <a:lnL w="12700" cmpd="sng">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400" b="0" i="0" cap="none" spc="0" dirty="0">
                          <a:ln>
                            <a:noFill/>
                          </a:ln>
                          <a:solidFill>
                            <a:srgbClr val="164687"/>
                          </a:solidFill>
                          <a:effectLst/>
                          <a:latin typeface="+mn-lt"/>
                        </a:rPr>
                        <a:t>714</a:t>
                      </a:r>
                    </a:p>
                  </a:txBody>
                  <a:tcPr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400" b="0" i="0" cap="none" spc="0" dirty="0">
                          <a:ln>
                            <a:noFill/>
                          </a:ln>
                          <a:solidFill>
                            <a:srgbClr val="164687"/>
                          </a:solidFill>
                          <a:effectLst/>
                          <a:latin typeface="+mn-lt"/>
                        </a:rPr>
                        <a:t>752</a:t>
                      </a:r>
                    </a:p>
                  </a:txBody>
                  <a:tcPr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600" b="1" i="0" cap="none" spc="0" dirty="0">
                          <a:ln>
                            <a:noFill/>
                          </a:ln>
                          <a:solidFill>
                            <a:srgbClr val="164687"/>
                          </a:solidFill>
                          <a:effectLst/>
                          <a:latin typeface="+mn-lt"/>
                        </a:rPr>
                        <a:t>5 </a:t>
                      </a:r>
                      <a:r>
                        <a:rPr lang="fr-FR" sz="1600" b="1" i="0" cap="none" spc="0" baseline="0" dirty="0">
                          <a:ln>
                            <a:noFill/>
                          </a:ln>
                          <a:solidFill>
                            <a:srgbClr val="164687"/>
                          </a:solidFill>
                          <a:effectLst/>
                          <a:latin typeface="+mn-lt"/>
                        </a:rPr>
                        <a:t>%</a:t>
                      </a:r>
                      <a:endParaRPr lang="fr-FR" sz="1600" b="1" i="0" cap="none" spc="0" dirty="0">
                        <a:ln>
                          <a:noFill/>
                        </a:ln>
                        <a:solidFill>
                          <a:srgbClr val="164687"/>
                        </a:solidFill>
                        <a:effectLst/>
                        <a:latin typeface="+mn-lt"/>
                      </a:endParaRPr>
                    </a:p>
                  </a:txBody>
                  <a:tcPr anchor="ctr">
                    <a:lnL>
                      <a:noFill/>
                    </a:lnL>
                    <a:lnR w="12700" cmpd="sng">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104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1" i="0" cap="none" spc="0" dirty="0">
                          <a:ln>
                            <a:noFill/>
                          </a:ln>
                          <a:solidFill>
                            <a:srgbClr val="164687"/>
                          </a:solidFill>
                          <a:effectLst/>
                          <a:latin typeface="+mn-lt"/>
                        </a:rPr>
                        <a:t>Total passif</a:t>
                      </a:r>
                      <a:endParaRPr lang="fr-FR" sz="1400" b="1" i="0" cap="none" spc="0" dirty="0">
                        <a:ln>
                          <a:noFill/>
                        </a:ln>
                        <a:solidFill>
                          <a:srgbClr val="164687"/>
                        </a:solidFill>
                        <a:effectLst/>
                        <a:latin typeface="+mn-lt"/>
                        <a:cs typeface="Arial" pitchFamily="34" charset="0"/>
                      </a:endParaRPr>
                    </a:p>
                  </a:txBody>
                  <a:tcPr anchor="ctr">
                    <a:lnL w="12700" cmpd="sng">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400" b="1" i="0" cap="none" spc="0" dirty="0">
                          <a:ln>
                            <a:noFill/>
                          </a:ln>
                          <a:solidFill>
                            <a:srgbClr val="164687"/>
                          </a:solidFill>
                          <a:effectLst/>
                          <a:latin typeface="+mn-lt"/>
                        </a:rPr>
                        <a:t>269 714</a:t>
                      </a:r>
                    </a:p>
                  </a:txBody>
                  <a:tcPr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400" b="1" i="0" cap="none" spc="0" dirty="0">
                          <a:ln>
                            <a:noFill/>
                          </a:ln>
                          <a:solidFill>
                            <a:srgbClr val="164687"/>
                          </a:solidFill>
                          <a:effectLst/>
                          <a:latin typeface="+mn-lt"/>
                        </a:rPr>
                        <a:t>268 924</a:t>
                      </a:r>
                    </a:p>
                  </a:txBody>
                  <a:tcPr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600" b="1" i="0" cap="none" spc="0" dirty="0">
                          <a:ln>
                            <a:noFill/>
                          </a:ln>
                          <a:solidFill>
                            <a:srgbClr val="164687"/>
                          </a:solidFill>
                          <a:effectLst/>
                          <a:latin typeface="+mn-lt"/>
                        </a:rPr>
                        <a:t>0 </a:t>
                      </a:r>
                      <a:r>
                        <a:rPr lang="fr-FR" sz="1600" b="1" i="0" cap="none" spc="0" baseline="0" dirty="0">
                          <a:ln>
                            <a:noFill/>
                          </a:ln>
                          <a:solidFill>
                            <a:srgbClr val="164687"/>
                          </a:solidFill>
                          <a:effectLst/>
                          <a:latin typeface="+mn-lt"/>
                        </a:rPr>
                        <a:t>%</a:t>
                      </a:r>
                      <a:endParaRPr lang="fr-FR" sz="1600" b="1" i="0" cap="none" spc="0" dirty="0">
                        <a:ln>
                          <a:noFill/>
                        </a:ln>
                        <a:solidFill>
                          <a:srgbClr val="164687"/>
                        </a:solidFill>
                        <a:effectLst/>
                        <a:latin typeface="+mn-lt"/>
                      </a:endParaRPr>
                    </a:p>
                  </a:txBody>
                  <a:tcPr anchor="ctr">
                    <a:lnL>
                      <a:noFill/>
                    </a:lnL>
                    <a:lnR w="12700" cmpd="sng">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997045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4">
            <a:extLst>
              <a:ext uri="{FF2B5EF4-FFF2-40B4-BE49-F238E27FC236}">
                <a16:creationId xmlns:a16="http://schemas.microsoft.com/office/drawing/2014/main" id="{C682AA6A-CE4D-723A-8BBC-BAAAFEFDC7A5}"/>
              </a:ext>
            </a:extLst>
          </p:cNvPr>
          <p:cNvSpPr txBox="1">
            <a:spLocks/>
          </p:cNvSpPr>
          <p:nvPr/>
        </p:nvSpPr>
        <p:spPr>
          <a:xfrm>
            <a:off x="479425" y="-31750"/>
            <a:ext cx="11712575" cy="151923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400" b="1" dirty="0">
              <a:solidFill>
                <a:srgbClr val="164687"/>
              </a:solidFill>
              <a:latin typeface="Helvetica" pitchFamily="2" charset="0"/>
            </a:endParaRPr>
          </a:p>
        </p:txBody>
      </p:sp>
      <p:sp>
        <p:nvSpPr>
          <p:cNvPr id="5" name="Rectangle 4">
            <a:extLst>
              <a:ext uri="{FF2B5EF4-FFF2-40B4-BE49-F238E27FC236}">
                <a16:creationId xmlns:a16="http://schemas.microsoft.com/office/drawing/2014/main" id="{EBA6F5A8-BB28-FDB3-1744-E6364B1D86EA}"/>
              </a:ext>
            </a:extLst>
          </p:cNvPr>
          <p:cNvSpPr/>
          <p:nvPr/>
        </p:nvSpPr>
        <p:spPr>
          <a:xfrm>
            <a:off x="932450" y="4457939"/>
            <a:ext cx="10327100" cy="556733"/>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4000" b="1" dirty="0">
                <a:solidFill>
                  <a:srgbClr val="E94262"/>
                </a:solidFill>
              </a:rPr>
              <a:t>= </a:t>
            </a:r>
            <a:r>
              <a:rPr lang="fr-FR" sz="2800" b="1" dirty="0">
                <a:solidFill>
                  <a:srgbClr val="E94262"/>
                </a:solidFill>
              </a:rPr>
              <a:t>L’ACTIF DE VOTRE CAISSE</a:t>
            </a:r>
          </a:p>
        </p:txBody>
      </p:sp>
      <p:sp>
        <p:nvSpPr>
          <p:cNvPr id="8" name="ZoneTexte 7">
            <a:extLst>
              <a:ext uri="{FF2B5EF4-FFF2-40B4-BE49-F238E27FC236}">
                <a16:creationId xmlns:a16="http://schemas.microsoft.com/office/drawing/2014/main" id="{3D30C1FA-87BF-74A1-4E7B-3853E01FB921}"/>
              </a:ext>
            </a:extLst>
          </p:cNvPr>
          <p:cNvSpPr txBox="1"/>
          <p:nvPr/>
        </p:nvSpPr>
        <p:spPr>
          <a:xfrm>
            <a:off x="7349159" y="3226990"/>
            <a:ext cx="4003491" cy="892552"/>
          </a:xfrm>
          <a:prstGeom prst="rect">
            <a:avLst/>
          </a:prstGeom>
          <a:noFill/>
        </p:spPr>
        <p:txBody>
          <a:bodyPr wrap="square">
            <a:spAutoFit/>
          </a:bodyPr>
          <a:lstStyle/>
          <a:p>
            <a:pPr algn="ctr">
              <a:lnSpc>
                <a:spcPct val="100000"/>
              </a:lnSpc>
            </a:pPr>
            <a:r>
              <a:rPr lang="fr-FR" sz="2000" b="1" dirty="0">
                <a:solidFill>
                  <a:srgbClr val="164687"/>
                </a:solidFill>
              </a:rPr>
              <a:t>Immobilisations :</a:t>
            </a:r>
            <a:br>
              <a:rPr lang="fr-FR" sz="1600" dirty="0">
                <a:solidFill>
                  <a:srgbClr val="164687"/>
                </a:solidFill>
              </a:rPr>
            </a:br>
            <a:r>
              <a:rPr lang="fr-FR" sz="1600" dirty="0">
                <a:solidFill>
                  <a:srgbClr val="164687"/>
                </a:solidFill>
              </a:rPr>
              <a:t>meubles, matériels, locaux qui servent </a:t>
            </a:r>
            <a:br>
              <a:rPr lang="fr-FR" sz="1600" dirty="0">
                <a:solidFill>
                  <a:srgbClr val="164687"/>
                </a:solidFill>
              </a:rPr>
            </a:br>
            <a:r>
              <a:rPr lang="fr-FR" sz="1600" dirty="0">
                <a:solidFill>
                  <a:srgbClr val="164687"/>
                </a:solidFill>
              </a:rPr>
              <a:t>au fonctionnement de la Caisse</a:t>
            </a:r>
          </a:p>
        </p:txBody>
      </p:sp>
      <p:sp>
        <p:nvSpPr>
          <p:cNvPr id="10" name="Rectangle 9">
            <a:extLst>
              <a:ext uri="{FF2B5EF4-FFF2-40B4-BE49-F238E27FC236}">
                <a16:creationId xmlns:a16="http://schemas.microsoft.com/office/drawing/2014/main" id="{ABD16537-3D66-8BAC-3FF2-F2DCB711AEF5}"/>
              </a:ext>
            </a:extLst>
          </p:cNvPr>
          <p:cNvSpPr/>
          <p:nvPr/>
        </p:nvSpPr>
        <p:spPr>
          <a:xfrm>
            <a:off x="3854919" y="2001550"/>
            <a:ext cx="575735" cy="582073"/>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6000" b="1" dirty="0">
                <a:solidFill>
                  <a:srgbClr val="164687"/>
                </a:solidFill>
              </a:rPr>
              <a:t>+</a:t>
            </a:r>
          </a:p>
        </p:txBody>
      </p:sp>
      <p:sp>
        <p:nvSpPr>
          <p:cNvPr id="11" name="Rectangle 10">
            <a:extLst>
              <a:ext uri="{FF2B5EF4-FFF2-40B4-BE49-F238E27FC236}">
                <a16:creationId xmlns:a16="http://schemas.microsoft.com/office/drawing/2014/main" id="{41E4652A-46E3-938F-0C73-D3B8FB9BAF4C}"/>
              </a:ext>
            </a:extLst>
          </p:cNvPr>
          <p:cNvSpPr/>
          <p:nvPr/>
        </p:nvSpPr>
        <p:spPr>
          <a:xfrm>
            <a:off x="7262672" y="2001550"/>
            <a:ext cx="575735" cy="582073"/>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6000" b="1" dirty="0">
                <a:solidFill>
                  <a:srgbClr val="164687"/>
                </a:solidFill>
              </a:rPr>
              <a:t>+</a:t>
            </a:r>
          </a:p>
        </p:txBody>
      </p:sp>
      <p:sp>
        <p:nvSpPr>
          <p:cNvPr id="15" name="ZoneTexte 14">
            <a:extLst>
              <a:ext uri="{FF2B5EF4-FFF2-40B4-BE49-F238E27FC236}">
                <a16:creationId xmlns:a16="http://schemas.microsoft.com/office/drawing/2014/main" id="{2DADCCC4-238B-A713-0051-F699760AE540}"/>
              </a:ext>
            </a:extLst>
          </p:cNvPr>
          <p:cNvSpPr txBox="1"/>
          <p:nvPr/>
        </p:nvSpPr>
        <p:spPr>
          <a:xfrm>
            <a:off x="479425" y="3226990"/>
            <a:ext cx="4003491" cy="1138773"/>
          </a:xfrm>
          <a:prstGeom prst="rect">
            <a:avLst/>
          </a:prstGeom>
          <a:noFill/>
        </p:spPr>
        <p:txBody>
          <a:bodyPr wrap="square">
            <a:spAutoFit/>
          </a:bodyPr>
          <a:lstStyle/>
          <a:p>
            <a:pPr algn="ctr">
              <a:lnSpc>
                <a:spcPct val="100000"/>
              </a:lnSpc>
            </a:pPr>
            <a:r>
              <a:rPr lang="fr-FR" sz="2000" b="1" dirty="0">
                <a:solidFill>
                  <a:srgbClr val="164687"/>
                </a:solidFill>
              </a:rPr>
              <a:t>Reversement :</a:t>
            </a:r>
            <a:br>
              <a:rPr lang="fr-FR" sz="1600" dirty="0">
                <a:solidFill>
                  <a:srgbClr val="164687"/>
                </a:solidFill>
              </a:rPr>
            </a:br>
            <a:r>
              <a:rPr lang="fr-FR" sz="1600" dirty="0">
                <a:solidFill>
                  <a:srgbClr val="164687"/>
                </a:solidFill>
              </a:rPr>
              <a:t>dépôts et fonds propres reversés par votre caisse à la Caisse Fédérale </a:t>
            </a:r>
            <a:br>
              <a:rPr lang="fr-FR" sz="1600" dirty="0">
                <a:solidFill>
                  <a:srgbClr val="164687"/>
                </a:solidFill>
              </a:rPr>
            </a:br>
            <a:r>
              <a:rPr lang="fr-FR" sz="1600" dirty="0">
                <a:solidFill>
                  <a:srgbClr val="164687"/>
                </a:solidFill>
              </a:rPr>
              <a:t>de Crédit Mutuel</a:t>
            </a:r>
          </a:p>
        </p:txBody>
      </p:sp>
      <p:sp>
        <p:nvSpPr>
          <p:cNvPr id="16" name="ZoneTexte 15">
            <a:extLst>
              <a:ext uri="{FF2B5EF4-FFF2-40B4-BE49-F238E27FC236}">
                <a16:creationId xmlns:a16="http://schemas.microsoft.com/office/drawing/2014/main" id="{232C22EA-6F7A-1490-5D43-346859356CEE}"/>
              </a:ext>
            </a:extLst>
          </p:cNvPr>
          <p:cNvSpPr txBox="1"/>
          <p:nvPr/>
        </p:nvSpPr>
        <p:spPr>
          <a:xfrm>
            <a:off x="3855462" y="3226990"/>
            <a:ext cx="4003491" cy="892552"/>
          </a:xfrm>
          <a:prstGeom prst="rect">
            <a:avLst/>
          </a:prstGeom>
          <a:noFill/>
        </p:spPr>
        <p:txBody>
          <a:bodyPr wrap="square">
            <a:spAutoFit/>
          </a:bodyPr>
          <a:lstStyle/>
          <a:p>
            <a:pPr algn="ctr">
              <a:lnSpc>
                <a:spcPct val="100000"/>
              </a:lnSpc>
            </a:pPr>
            <a:r>
              <a:rPr lang="fr-FR" sz="2000" b="1" dirty="0">
                <a:solidFill>
                  <a:srgbClr val="164687"/>
                </a:solidFill>
              </a:rPr>
              <a:t>Crédits :</a:t>
            </a:r>
            <a:br>
              <a:rPr lang="fr-FR" sz="1600" dirty="0">
                <a:solidFill>
                  <a:srgbClr val="164687"/>
                </a:solidFill>
              </a:rPr>
            </a:br>
            <a:r>
              <a:rPr lang="fr-FR" sz="1600" dirty="0">
                <a:solidFill>
                  <a:srgbClr val="164687"/>
                </a:solidFill>
              </a:rPr>
              <a:t>prêts accordés aux clients </a:t>
            </a:r>
            <a:br>
              <a:rPr lang="fr-FR" sz="1600" dirty="0">
                <a:solidFill>
                  <a:srgbClr val="164687"/>
                </a:solidFill>
              </a:rPr>
            </a:br>
            <a:r>
              <a:rPr lang="fr-FR" sz="1600" dirty="0">
                <a:solidFill>
                  <a:srgbClr val="164687"/>
                </a:solidFill>
              </a:rPr>
              <a:t>de la Caisse</a:t>
            </a:r>
          </a:p>
        </p:txBody>
      </p:sp>
      <p:grpSp>
        <p:nvGrpSpPr>
          <p:cNvPr id="38" name="Groupe 37">
            <a:extLst>
              <a:ext uri="{FF2B5EF4-FFF2-40B4-BE49-F238E27FC236}">
                <a16:creationId xmlns:a16="http://schemas.microsoft.com/office/drawing/2014/main" id="{85A5C544-A284-3844-FBEC-0928A3BCA528}"/>
              </a:ext>
            </a:extLst>
          </p:cNvPr>
          <p:cNvGrpSpPr/>
          <p:nvPr/>
        </p:nvGrpSpPr>
        <p:grpSpPr>
          <a:xfrm>
            <a:off x="1876177" y="1823862"/>
            <a:ext cx="1188081" cy="1147586"/>
            <a:chOff x="1876177" y="1938162"/>
            <a:chExt cx="1188081" cy="1147586"/>
          </a:xfrm>
        </p:grpSpPr>
        <p:sp>
          <p:nvSpPr>
            <p:cNvPr id="6" name="Forme libre 5">
              <a:extLst>
                <a:ext uri="{FF2B5EF4-FFF2-40B4-BE49-F238E27FC236}">
                  <a16:creationId xmlns:a16="http://schemas.microsoft.com/office/drawing/2014/main" id="{EB66A1C9-0917-5E41-EACF-5920F000E55C}"/>
                </a:ext>
              </a:extLst>
            </p:cNvPr>
            <p:cNvSpPr/>
            <p:nvPr/>
          </p:nvSpPr>
          <p:spPr>
            <a:xfrm>
              <a:off x="2300405" y="1938162"/>
              <a:ext cx="569632" cy="494709"/>
            </a:xfrm>
            <a:custGeom>
              <a:avLst/>
              <a:gdLst>
                <a:gd name="connsiteX0" fmla="*/ 69662 w 569632"/>
                <a:gd name="connsiteY0" fmla="*/ 494710 h 494709"/>
                <a:gd name="connsiteX1" fmla="*/ 0 w 569632"/>
                <a:gd name="connsiteY1" fmla="*/ 373645 h 494709"/>
                <a:gd name="connsiteX2" fmla="*/ 215067 w 569632"/>
                <a:gd name="connsiteY2" fmla="*/ 0 h 494709"/>
                <a:gd name="connsiteX3" fmla="*/ 354566 w 569632"/>
                <a:gd name="connsiteY3" fmla="*/ 0 h 494709"/>
                <a:gd name="connsiteX4" fmla="*/ 569633 w 569632"/>
                <a:gd name="connsiteY4" fmla="*/ 373645 h 494709"/>
                <a:gd name="connsiteX5" fmla="*/ 499970 w 569632"/>
                <a:gd name="connsiteY5" fmla="*/ 494710 h 494709"/>
                <a:gd name="connsiteX6" fmla="*/ 69662 w 569632"/>
                <a:gd name="connsiteY6" fmla="*/ 494710 h 494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9632" h="494709">
                  <a:moveTo>
                    <a:pt x="69662" y="494710"/>
                  </a:moveTo>
                  <a:lnTo>
                    <a:pt x="0" y="373645"/>
                  </a:lnTo>
                  <a:lnTo>
                    <a:pt x="215067" y="0"/>
                  </a:lnTo>
                  <a:lnTo>
                    <a:pt x="354566" y="0"/>
                  </a:lnTo>
                  <a:lnTo>
                    <a:pt x="569633" y="373645"/>
                  </a:lnTo>
                  <a:lnTo>
                    <a:pt x="499970" y="494710"/>
                  </a:lnTo>
                  <a:lnTo>
                    <a:pt x="69662" y="494710"/>
                  </a:lnTo>
                  <a:close/>
                </a:path>
              </a:pathLst>
            </a:custGeom>
            <a:solidFill>
              <a:srgbClr val="E30613"/>
            </a:solidFill>
            <a:ln w="17346" cap="flat">
              <a:noFill/>
              <a:prstDash val="solid"/>
              <a:miter/>
            </a:ln>
          </p:spPr>
          <p:txBody>
            <a:bodyPr rtlCol="0" anchor="ctr"/>
            <a:lstStyle/>
            <a:p>
              <a:endParaRPr lang="fr-FR"/>
            </a:p>
          </p:txBody>
        </p:sp>
        <p:grpSp>
          <p:nvGrpSpPr>
            <p:cNvPr id="13" name="Image 6">
              <a:extLst>
                <a:ext uri="{FF2B5EF4-FFF2-40B4-BE49-F238E27FC236}">
                  <a16:creationId xmlns:a16="http://schemas.microsoft.com/office/drawing/2014/main" id="{46B08914-9DDF-546A-F564-7C5972EF9740}"/>
                </a:ext>
              </a:extLst>
            </p:cNvPr>
            <p:cNvGrpSpPr/>
            <p:nvPr/>
          </p:nvGrpSpPr>
          <p:grpSpPr>
            <a:xfrm>
              <a:off x="1876177" y="2179768"/>
              <a:ext cx="1188081" cy="905980"/>
              <a:chOff x="1876177" y="2179768"/>
              <a:chExt cx="1188081" cy="905980"/>
            </a:xfrm>
            <a:solidFill>
              <a:srgbClr val="164194"/>
            </a:solidFill>
          </p:grpSpPr>
          <p:sp>
            <p:nvSpPr>
              <p:cNvPr id="14" name="Forme libre 13">
                <a:extLst>
                  <a:ext uri="{FF2B5EF4-FFF2-40B4-BE49-F238E27FC236}">
                    <a16:creationId xmlns:a16="http://schemas.microsoft.com/office/drawing/2014/main" id="{CF986089-C284-B638-C1A4-5AAD9AA79B95}"/>
                  </a:ext>
                </a:extLst>
              </p:cNvPr>
              <p:cNvSpPr/>
              <p:nvPr/>
            </p:nvSpPr>
            <p:spPr>
              <a:xfrm>
                <a:off x="1876177" y="2179768"/>
                <a:ext cx="1188081" cy="905980"/>
              </a:xfrm>
              <a:custGeom>
                <a:avLst/>
                <a:gdLst>
                  <a:gd name="connsiteX0" fmla="*/ 848629 w 1188081"/>
                  <a:gd name="connsiteY0" fmla="*/ 905981 h 905980"/>
                  <a:gd name="connsiteX1" fmla="*/ 552955 w 1188081"/>
                  <a:gd name="connsiteY1" fmla="*/ 732832 h 905980"/>
                  <a:gd name="connsiteX2" fmla="*/ 548439 w 1188081"/>
                  <a:gd name="connsiteY2" fmla="*/ 724819 h 905980"/>
                  <a:gd name="connsiteX3" fmla="*/ 539405 w 1188081"/>
                  <a:gd name="connsiteY3" fmla="*/ 726910 h 905980"/>
                  <a:gd name="connsiteX4" fmla="*/ 353871 w 1188081"/>
                  <a:gd name="connsiteY4" fmla="*/ 747465 h 905980"/>
                  <a:gd name="connsiteX5" fmla="*/ 347 w 1188081"/>
                  <a:gd name="connsiteY5" fmla="*/ 604626 h 905980"/>
                  <a:gd name="connsiteX6" fmla="*/ 20847 w 1188081"/>
                  <a:gd name="connsiteY6" fmla="*/ 555155 h 905980"/>
                  <a:gd name="connsiteX7" fmla="*/ 27969 w 1188081"/>
                  <a:gd name="connsiteY7" fmla="*/ 546968 h 905980"/>
                  <a:gd name="connsiteX8" fmla="*/ 20847 w 1188081"/>
                  <a:gd name="connsiteY8" fmla="*/ 538781 h 905980"/>
                  <a:gd name="connsiteX9" fmla="*/ 174 w 1188081"/>
                  <a:gd name="connsiteY9" fmla="*/ 489136 h 905980"/>
                  <a:gd name="connsiteX10" fmla="*/ 20673 w 1188081"/>
                  <a:gd name="connsiteY10" fmla="*/ 439664 h 905980"/>
                  <a:gd name="connsiteX11" fmla="*/ 27795 w 1188081"/>
                  <a:gd name="connsiteY11" fmla="*/ 431477 h 905980"/>
                  <a:gd name="connsiteX12" fmla="*/ 20673 w 1188081"/>
                  <a:gd name="connsiteY12" fmla="*/ 423290 h 905980"/>
                  <a:gd name="connsiteX13" fmla="*/ 0 w 1188081"/>
                  <a:gd name="connsiteY13" fmla="*/ 373645 h 905980"/>
                  <a:gd name="connsiteX14" fmla="*/ 20499 w 1188081"/>
                  <a:gd name="connsiteY14" fmla="*/ 324174 h 905980"/>
                  <a:gd name="connsiteX15" fmla="*/ 27622 w 1188081"/>
                  <a:gd name="connsiteY15" fmla="*/ 315987 h 905980"/>
                  <a:gd name="connsiteX16" fmla="*/ 20499 w 1188081"/>
                  <a:gd name="connsiteY16" fmla="*/ 307800 h 905980"/>
                  <a:gd name="connsiteX17" fmla="*/ 0 w 1188081"/>
                  <a:gd name="connsiteY17" fmla="*/ 258329 h 905980"/>
                  <a:gd name="connsiteX18" fmla="*/ 20499 w 1188081"/>
                  <a:gd name="connsiteY18" fmla="*/ 208858 h 905980"/>
                  <a:gd name="connsiteX19" fmla="*/ 27622 w 1188081"/>
                  <a:gd name="connsiteY19" fmla="*/ 200671 h 905980"/>
                  <a:gd name="connsiteX20" fmla="*/ 20499 w 1188081"/>
                  <a:gd name="connsiteY20" fmla="*/ 192484 h 905980"/>
                  <a:gd name="connsiteX21" fmla="*/ 0 w 1188081"/>
                  <a:gd name="connsiteY21" fmla="*/ 142839 h 905980"/>
                  <a:gd name="connsiteX22" fmla="*/ 353523 w 1188081"/>
                  <a:gd name="connsiteY22" fmla="*/ 0 h 905980"/>
                  <a:gd name="connsiteX23" fmla="*/ 707046 w 1188081"/>
                  <a:gd name="connsiteY23" fmla="*/ 142839 h 905980"/>
                  <a:gd name="connsiteX24" fmla="*/ 686547 w 1188081"/>
                  <a:gd name="connsiteY24" fmla="*/ 192484 h 905980"/>
                  <a:gd name="connsiteX25" fmla="*/ 679425 w 1188081"/>
                  <a:gd name="connsiteY25" fmla="*/ 200671 h 905980"/>
                  <a:gd name="connsiteX26" fmla="*/ 686547 w 1188081"/>
                  <a:gd name="connsiteY26" fmla="*/ 208858 h 905980"/>
                  <a:gd name="connsiteX27" fmla="*/ 704614 w 1188081"/>
                  <a:gd name="connsiteY27" fmla="*/ 241258 h 905980"/>
                  <a:gd name="connsiteX28" fmla="*/ 708262 w 1188081"/>
                  <a:gd name="connsiteY28" fmla="*/ 254671 h 905980"/>
                  <a:gd name="connsiteX29" fmla="*/ 721118 w 1188081"/>
                  <a:gd name="connsiteY29" fmla="*/ 249445 h 905980"/>
                  <a:gd name="connsiteX30" fmla="*/ 848456 w 1188081"/>
                  <a:gd name="connsiteY30" fmla="*/ 224710 h 905980"/>
                  <a:gd name="connsiteX31" fmla="*/ 1188081 w 1188081"/>
                  <a:gd name="connsiteY31" fmla="*/ 565258 h 905980"/>
                  <a:gd name="connsiteX32" fmla="*/ 848456 w 1188081"/>
                  <a:gd name="connsiteY32" fmla="*/ 905806 h 905980"/>
                  <a:gd name="connsiteX33" fmla="*/ 848629 w 1188081"/>
                  <a:gd name="connsiteY33" fmla="*/ 251187 h 905980"/>
                  <a:gd name="connsiteX34" fmla="*/ 535410 w 1188081"/>
                  <a:gd name="connsiteY34" fmla="*/ 565258 h 905980"/>
                  <a:gd name="connsiteX35" fmla="*/ 848629 w 1188081"/>
                  <a:gd name="connsiteY35" fmla="*/ 879329 h 905980"/>
                  <a:gd name="connsiteX36" fmla="*/ 1161849 w 1188081"/>
                  <a:gd name="connsiteY36" fmla="*/ 565258 h 905980"/>
                  <a:gd name="connsiteX37" fmla="*/ 848629 w 1188081"/>
                  <a:gd name="connsiteY37" fmla="*/ 251187 h 905980"/>
                  <a:gd name="connsiteX38" fmla="*/ 42214 w 1188081"/>
                  <a:gd name="connsiteY38" fmla="*/ 570832 h 905980"/>
                  <a:gd name="connsiteX39" fmla="*/ 26753 w 1188081"/>
                  <a:gd name="connsiteY39" fmla="*/ 604626 h 905980"/>
                  <a:gd name="connsiteX40" fmla="*/ 353871 w 1188081"/>
                  <a:gd name="connsiteY40" fmla="*/ 720987 h 905980"/>
                  <a:gd name="connsiteX41" fmla="*/ 522728 w 1188081"/>
                  <a:gd name="connsiteY41" fmla="*/ 703568 h 905980"/>
                  <a:gd name="connsiteX42" fmla="*/ 536626 w 1188081"/>
                  <a:gd name="connsiteY42" fmla="*/ 700432 h 905980"/>
                  <a:gd name="connsiteX43" fmla="*/ 531414 w 1188081"/>
                  <a:gd name="connsiteY43" fmla="*/ 687019 h 905980"/>
                  <a:gd name="connsiteX44" fmla="*/ 515084 w 1188081"/>
                  <a:gd name="connsiteY44" fmla="*/ 629361 h 905980"/>
                  <a:gd name="connsiteX45" fmla="*/ 512826 w 1188081"/>
                  <a:gd name="connsiteY45" fmla="*/ 617342 h 905980"/>
                  <a:gd name="connsiteX46" fmla="*/ 500839 w 1188081"/>
                  <a:gd name="connsiteY46" fmla="*/ 619432 h 905980"/>
                  <a:gd name="connsiteX47" fmla="*/ 353871 w 1188081"/>
                  <a:gd name="connsiteY47" fmla="*/ 631974 h 905980"/>
                  <a:gd name="connsiteX48" fmla="*/ 57849 w 1188081"/>
                  <a:gd name="connsiteY48" fmla="*/ 568742 h 905980"/>
                  <a:gd name="connsiteX49" fmla="*/ 49337 w 1188081"/>
                  <a:gd name="connsiteY49" fmla="*/ 563516 h 905980"/>
                  <a:gd name="connsiteX50" fmla="*/ 42562 w 1188081"/>
                  <a:gd name="connsiteY50" fmla="*/ 571006 h 905980"/>
                  <a:gd name="connsiteX51" fmla="*/ 42214 w 1188081"/>
                  <a:gd name="connsiteY51" fmla="*/ 455516 h 905980"/>
                  <a:gd name="connsiteX52" fmla="*/ 26753 w 1188081"/>
                  <a:gd name="connsiteY52" fmla="*/ 489310 h 905980"/>
                  <a:gd name="connsiteX53" fmla="*/ 57328 w 1188081"/>
                  <a:gd name="connsiteY53" fmla="*/ 536516 h 905980"/>
                  <a:gd name="connsiteX54" fmla="*/ 353871 w 1188081"/>
                  <a:gd name="connsiteY54" fmla="*/ 605671 h 905980"/>
                  <a:gd name="connsiteX55" fmla="*/ 499275 w 1188081"/>
                  <a:gd name="connsiteY55" fmla="*/ 592955 h 905980"/>
                  <a:gd name="connsiteX56" fmla="*/ 509699 w 1188081"/>
                  <a:gd name="connsiteY56" fmla="*/ 591039 h 905980"/>
                  <a:gd name="connsiteX57" fmla="*/ 509351 w 1188081"/>
                  <a:gd name="connsiteY57" fmla="*/ 580413 h 905980"/>
                  <a:gd name="connsiteX58" fmla="*/ 509004 w 1188081"/>
                  <a:gd name="connsiteY58" fmla="*/ 565607 h 905980"/>
                  <a:gd name="connsiteX59" fmla="*/ 512131 w 1188081"/>
                  <a:gd name="connsiteY59" fmla="*/ 518574 h 905980"/>
                  <a:gd name="connsiteX60" fmla="*/ 514389 w 1188081"/>
                  <a:gd name="connsiteY60" fmla="*/ 501852 h 905980"/>
                  <a:gd name="connsiteX61" fmla="*/ 497712 w 1188081"/>
                  <a:gd name="connsiteY61" fmla="*/ 504813 h 905980"/>
                  <a:gd name="connsiteX62" fmla="*/ 353697 w 1188081"/>
                  <a:gd name="connsiteY62" fmla="*/ 516832 h 905980"/>
                  <a:gd name="connsiteX63" fmla="*/ 196653 w 1188081"/>
                  <a:gd name="connsiteY63" fmla="*/ 502374 h 905980"/>
                  <a:gd name="connsiteX64" fmla="*/ 57502 w 1188081"/>
                  <a:gd name="connsiteY64" fmla="*/ 453426 h 905980"/>
                  <a:gd name="connsiteX65" fmla="*/ 48816 w 1188081"/>
                  <a:gd name="connsiteY65" fmla="*/ 448200 h 905980"/>
                  <a:gd name="connsiteX66" fmla="*/ 42041 w 1188081"/>
                  <a:gd name="connsiteY66" fmla="*/ 455690 h 905980"/>
                  <a:gd name="connsiteX67" fmla="*/ 42214 w 1188081"/>
                  <a:gd name="connsiteY67" fmla="*/ 340200 h 905980"/>
                  <a:gd name="connsiteX68" fmla="*/ 26927 w 1188081"/>
                  <a:gd name="connsiteY68" fmla="*/ 373819 h 905980"/>
                  <a:gd name="connsiteX69" fmla="*/ 57328 w 1188081"/>
                  <a:gd name="connsiteY69" fmla="*/ 421026 h 905980"/>
                  <a:gd name="connsiteX70" fmla="*/ 201864 w 1188081"/>
                  <a:gd name="connsiteY70" fmla="*/ 476245 h 905980"/>
                  <a:gd name="connsiteX71" fmla="*/ 353871 w 1188081"/>
                  <a:gd name="connsiteY71" fmla="*/ 489832 h 905980"/>
                  <a:gd name="connsiteX72" fmla="*/ 505703 w 1188081"/>
                  <a:gd name="connsiteY72" fmla="*/ 476245 h 905980"/>
                  <a:gd name="connsiteX73" fmla="*/ 514389 w 1188081"/>
                  <a:gd name="connsiteY73" fmla="*/ 474503 h 905980"/>
                  <a:gd name="connsiteX74" fmla="*/ 521512 w 1188081"/>
                  <a:gd name="connsiteY74" fmla="*/ 472936 h 905980"/>
                  <a:gd name="connsiteX75" fmla="*/ 523597 w 1188081"/>
                  <a:gd name="connsiteY75" fmla="*/ 465968 h 905980"/>
                  <a:gd name="connsiteX76" fmla="*/ 552261 w 1188081"/>
                  <a:gd name="connsiteY76" fmla="*/ 398903 h 905980"/>
                  <a:gd name="connsiteX77" fmla="*/ 566158 w 1188081"/>
                  <a:gd name="connsiteY77" fmla="*/ 374168 h 905980"/>
                  <a:gd name="connsiteX78" fmla="*/ 538710 w 1188081"/>
                  <a:gd name="connsiteY78" fmla="*/ 380787 h 905980"/>
                  <a:gd name="connsiteX79" fmla="*/ 511262 w 1188081"/>
                  <a:gd name="connsiteY79" fmla="*/ 386710 h 905980"/>
                  <a:gd name="connsiteX80" fmla="*/ 508830 w 1188081"/>
                  <a:gd name="connsiteY80" fmla="*/ 387232 h 905980"/>
                  <a:gd name="connsiteX81" fmla="*/ 353697 w 1188081"/>
                  <a:gd name="connsiteY81" fmla="*/ 401168 h 905980"/>
                  <a:gd name="connsiteX82" fmla="*/ 196305 w 1188081"/>
                  <a:gd name="connsiteY82" fmla="*/ 386884 h 905980"/>
                  <a:gd name="connsiteX83" fmla="*/ 57502 w 1188081"/>
                  <a:gd name="connsiteY83" fmla="*/ 337936 h 905980"/>
                  <a:gd name="connsiteX84" fmla="*/ 48816 w 1188081"/>
                  <a:gd name="connsiteY84" fmla="*/ 332710 h 905980"/>
                  <a:gd name="connsiteX85" fmla="*/ 41867 w 1188081"/>
                  <a:gd name="connsiteY85" fmla="*/ 340200 h 905980"/>
                  <a:gd name="connsiteX86" fmla="*/ 42214 w 1188081"/>
                  <a:gd name="connsiteY86" fmla="*/ 224710 h 905980"/>
                  <a:gd name="connsiteX87" fmla="*/ 26753 w 1188081"/>
                  <a:gd name="connsiteY87" fmla="*/ 258503 h 905980"/>
                  <a:gd name="connsiteX88" fmla="*/ 57154 w 1188081"/>
                  <a:gd name="connsiteY88" fmla="*/ 305536 h 905980"/>
                  <a:gd name="connsiteX89" fmla="*/ 201517 w 1188081"/>
                  <a:gd name="connsiteY89" fmla="*/ 360929 h 905980"/>
                  <a:gd name="connsiteX90" fmla="*/ 353871 w 1188081"/>
                  <a:gd name="connsiteY90" fmla="*/ 374516 h 905980"/>
                  <a:gd name="connsiteX91" fmla="*/ 506224 w 1188081"/>
                  <a:gd name="connsiteY91" fmla="*/ 360929 h 905980"/>
                  <a:gd name="connsiteX92" fmla="*/ 508656 w 1188081"/>
                  <a:gd name="connsiteY92" fmla="*/ 360407 h 905980"/>
                  <a:gd name="connsiteX93" fmla="*/ 597602 w 1188081"/>
                  <a:gd name="connsiteY93" fmla="*/ 334626 h 905980"/>
                  <a:gd name="connsiteX94" fmla="*/ 600034 w 1188081"/>
                  <a:gd name="connsiteY94" fmla="*/ 333581 h 905980"/>
                  <a:gd name="connsiteX95" fmla="*/ 601945 w 1188081"/>
                  <a:gd name="connsiteY95" fmla="*/ 331665 h 905980"/>
                  <a:gd name="connsiteX96" fmla="*/ 674561 w 1188081"/>
                  <a:gd name="connsiteY96" fmla="*/ 272961 h 905980"/>
                  <a:gd name="connsiteX97" fmla="*/ 679251 w 1188081"/>
                  <a:gd name="connsiteY97" fmla="*/ 270174 h 905980"/>
                  <a:gd name="connsiteX98" fmla="*/ 680293 w 1188081"/>
                  <a:gd name="connsiteY98" fmla="*/ 264774 h 905980"/>
                  <a:gd name="connsiteX99" fmla="*/ 680815 w 1188081"/>
                  <a:gd name="connsiteY99" fmla="*/ 258503 h 905980"/>
                  <a:gd name="connsiteX100" fmla="*/ 665353 w 1188081"/>
                  <a:gd name="connsiteY100" fmla="*/ 224710 h 905980"/>
                  <a:gd name="connsiteX101" fmla="*/ 658578 w 1188081"/>
                  <a:gd name="connsiteY101" fmla="*/ 217394 h 905980"/>
                  <a:gd name="connsiteX102" fmla="*/ 649892 w 1188081"/>
                  <a:gd name="connsiteY102" fmla="*/ 222619 h 905980"/>
                  <a:gd name="connsiteX103" fmla="*/ 353871 w 1188081"/>
                  <a:gd name="connsiteY103" fmla="*/ 286026 h 905980"/>
                  <a:gd name="connsiteX104" fmla="*/ 57676 w 1188081"/>
                  <a:gd name="connsiteY104" fmla="*/ 222619 h 905980"/>
                  <a:gd name="connsiteX105" fmla="*/ 48989 w 1188081"/>
                  <a:gd name="connsiteY105" fmla="*/ 217394 h 905980"/>
                  <a:gd name="connsiteX106" fmla="*/ 42214 w 1188081"/>
                  <a:gd name="connsiteY106" fmla="*/ 224884 h 905980"/>
                  <a:gd name="connsiteX107" fmla="*/ 353871 w 1188081"/>
                  <a:gd name="connsiteY107" fmla="*/ 26652 h 905980"/>
                  <a:gd name="connsiteX108" fmla="*/ 26753 w 1188081"/>
                  <a:gd name="connsiteY108" fmla="*/ 143013 h 905980"/>
                  <a:gd name="connsiteX109" fmla="*/ 353871 w 1188081"/>
                  <a:gd name="connsiteY109" fmla="*/ 259374 h 905980"/>
                  <a:gd name="connsiteX110" fmla="*/ 680988 w 1188081"/>
                  <a:gd name="connsiteY110" fmla="*/ 143013 h 905980"/>
                  <a:gd name="connsiteX111" fmla="*/ 353871 w 1188081"/>
                  <a:gd name="connsiteY111" fmla="*/ 26652 h 90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88081" h="905980">
                    <a:moveTo>
                      <a:pt x="848629" y="905981"/>
                    </a:moveTo>
                    <a:cubicBezTo>
                      <a:pt x="726677" y="905981"/>
                      <a:pt x="613237" y="839613"/>
                      <a:pt x="552955" y="732832"/>
                    </a:cubicBezTo>
                    <a:lnTo>
                      <a:pt x="548439" y="724819"/>
                    </a:lnTo>
                    <a:lnTo>
                      <a:pt x="539405" y="726910"/>
                    </a:lnTo>
                    <a:cubicBezTo>
                      <a:pt x="483641" y="740323"/>
                      <a:pt x="419364" y="747465"/>
                      <a:pt x="353871" y="747465"/>
                    </a:cubicBezTo>
                    <a:cubicBezTo>
                      <a:pt x="180149" y="747465"/>
                      <a:pt x="347" y="693987"/>
                      <a:pt x="347" y="604626"/>
                    </a:cubicBezTo>
                    <a:cubicBezTo>
                      <a:pt x="347" y="587381"/>
                      <a:pt x="7296" y="570658"/>
                      <a:pt x="20847" y="555155"/>
                    </a:cubicBezTo>
                    <a:lnTo>
                      <a:pt x="27969" y="546968"/>
                    </a:lnTo>
                    <a:lnTo>
                      <a:pt x="20847" y="538781"/>
                    </a:lnTo>
                    <a:cubicBezTo>
                      <a:pt x="3822" y="519271"/>
                      <a:pt x="174" y="500981"/>
                      <a:pt x="174" y="489136"/>
                    </a:cubicBezTo>
                    <a:cubicBezTo>
                      <a:pt x="174" y="471890"/>
                      <a:pt x="7123" y="455168"/>
                      <a:pt x="20673" y="439664"/>
                    </a:cubicBezTo>
                    <a:lnTo>
                      <a:pt x="27795" y="431477"/>
                    </a:lnTo>
                    <a:lnTo>
                      <a:pt x="20673" y="423290"/>
                    </a:lnTo>
                    <a:cubicBezTo>
                      <a:pt x="6949" y="407613"/>
                      <a:pt x="0" y="390890"/>
                      <a:pt x="0" y="373645"/>
                    </a:cubicBezTo>
                    <a:cubicBezTo>
                      <a:pt x="0" y="356400"/>
                      <a:pt x="6949" y="339677"/>
                      <a:pt x="20499" y="324174"/>
                    </a:cubicBezTo>
                    <a:lnTo>
                      <a:pt x="27622" y="315987"/>
                    </a:lnTo>
                    <a:lnTo>
                      <a:pt x="20499" y="307800"/>
                    </a:lnTo>
                    <a:cubicBezTo>
                      <a:pt x="6949" y="292123"/>
                      <a:pt x="0" y="275574"/>
                      <a:pt x="0" y="258329"/>
                    </a:cubicBezTo>
                    <a:cubicBezTo>
                      <a:pt x="0" y="241084"/>
                      <a:pt x="6949" y="224361"/>
                      <a:pt x="20499" y="208858"/>
                    </a:cubicBezTo>
                    <a:lnTo>
                      <a:pt x="27622" y="200671"/>
                    </a:lnTo>
                    <a:lnTo>
                      <a:pt x="20499" y="192484"/>
                    </a:lnTo>
                    <a:cubicBezTo>
                      <a:pt x="6949" y="176981"/>
                      <a:pt x="0" y="160258"/>
                      <a:pt x="0" y="142839"/>
                    </a:cubicBezTo>
                    <a:cubicBezTo>
                      <a:pt x="0" y="53477"/>
                      <a:pt x="179802" y="0"/>
                      <a:pt x="353523" y="0"/>
                    </a:cubicBezTo>
                    <a:cubicBezTo>
                      <a:pt x="527245" y="0"/>
                      <a:pt x="707046" y="53477"/>
                      <a:pt x="707046" y="142839"/>
                    </a:cubicBezTo>
                    <a:cubicBezTo>
                      <a:pt x="707046" y="160258"/>
                      <a:pt x="700097" y="176981"/>
                      <a:pt x="686547" y="192484"/>
                    </a:cubicBezTo>
                    <a:lnTo>
                      <a:pt x="679425" y="200671"/>
                    </a:lnTo>
                    <a:lnTo>
                      <a:pt x="686547" y="208858"/>
                    </a:lnTo>
                    <a:cubicBezTo>
                      <a:pt x="695581" y="219136"/>
                      <a:pt x="701661" y="230110"/>
                      <a:pt x="704614" y="241258"/>
                    </a:cubicBezTo>
                    <a:lnTo>
                      <a:pt x="708262" y="254671"/>
                    </a:lnTo>
                    <a:lnTo>
                      <a:pt x="721118" y="249445"/>
                    </a:lnTo>
                    <a:cubicBezTo>
                      <a:pt x="761595" y="232897"/>
                      <a:pt x="804504" y="224710"/>
                      <a:pt x="848456" y="224710"/>
                    </a:cubicBezTo>
                    <a:cubicBezTo>
                      <a:pt x="1035727" y="224710"/>
                      <a:pt x="1188081" y="377477"/>
                      <a:pt x="1188081" y="565258"/>
                    </a:cubicBezTo>
                    <a:cubicBezTo>
                      <a:pt x="1188081" y="753039"/>
                      <a:pt x="1035727" y="905806"/>
                      <a:pt x="848456" y="905806"/>
                    </a:cubicBezTo>
                    <a:close/>
                    <a:moveTo>
                      <a:pt x="848629" y="251187"/>
                    </a:moveTo>
                    <a:cubicBezTo>
                      <a:pt x="675950" y="251187"/>
                      <a:pt x="535410" y="392110"/>
                      <a:pt x="535410" y="565258"/>
                    </a:cubicBezTo>
                    <a:cubicBezTo>
                      <a:pt x="535410" y="738406"/>
                      <a:pt x="675950" y="879329"/>
                      <a:pt x="848629" y="879329"/>
                    </a:cubicBezTo>
                    <a:cubicBezTo>
                      <a:pt x="1021309" y="879329"/>
                      <a:pt x="1161849" y="738406"/>
                      <a:pt x="1161849" y="565258"/>
                    </a:cubicBezTo>
                    <a:cubicBezTo>
                      <a:pt x="1161849" y="392110"/>
                      <a:pt x="1021309" y="251187"/>
                      <a:pt x="848629" y="251187"/>
                    </a:cubicBezTo>
                    <a:close/>
                    <a:moveTo>
                      <a:pt x="42214" y="570832"/>
                    </a:moveTo>
                    <a:cubicBezTo>
                      <a:pt x="31965" y="581981"/>
                      <a:pt x="26753" y="593303"/>
                      <a:pt x="26753" y="604626"/>
                    </a:cubicBezTo>
                    <a:cubicBezTo>
                      <a:pt x="26753" y="660716"/>
                      <a:pt x="158087" y="720987"/>
                      <a:pt x="353871" y="720987"/>
                    </a:cubicBezTo>
                    <a:cubicBezTo>
                      <a:pt x="413283" y="720987"/>
                      <a:pt x="471654" y="714890"/>
                      <a:pt x="522728" y="703568"/>
                    </a:cubicBezTo>
                    <a:lnTo>
                      <a:pt x="536626" y="700432"/>
                    </a:lnTo>
                    <a:lnTo>
                      <a:pt x="531414" y="687019"/>
                    </a:lnTo>
                    <a:cubicBezTo>
                      <a:pt x="524291" y="668381"/>
                      <a:pt x="518732" y="649045"/>
                      <a:pt x="515084" y="629361"/>
                    </a:cubicBezTo>
                    <a:lnTo>
                      <a:pt x="512826" y="617342"/>
                    </a:lnTo>
                    <a:lnTo>
                      <a:pt x="500839" y="619432"/>
                    </a:lnTo>
                    <a:cubicBezTo>
                      <a:pt x="455324" y="627619"/>
                      <a:pt x="404424" y="631974"/>
                      <a:pt x="353871" y="631974"/>
                    </a:cubicBezTo>
                    <a:cubicBezTo>
                      <a:pt x="233134" y="631974"/>
                      <a:pt x="122474" y="608284"/>
                      <a:pt x="57849" y="568742"/>
                    </a:cubicBezTo>
                    <a:lnTo>
                      <a:pt x="49337" y="563516"/>
                    </a:lnTo>
                    <a:lnTo>
                      <a:pt x="42562" y="571006"/>
                    </a:lnTo>
                    <a:close/>
                    <a:moveTo>
                      <a:pt x="42214" y="455516"/>
                    </a:moveTo>
                    <a:cubicBezTo>
                      <a:pt x="31965" y="466665"/>
                      <a:pt x="26753" y="477987"/>
                      <a:pt x="26753" y="489310"/>
                    </a:cubicBezTo>
                    <a:cubicBezTo>
                      <a:pt x="26753" y="505161"/>
                      <a:pt x="37350" y="521361"/>
                      <a:pt x="57328" y="536516"/>
                    </a:cubicBezTo>
                    <a:cubicBezTo>
                      <a:pt x="112398" y="578497"/>
                      <a:pt x="228791" y="605671"/>
                      <a:pt x="353871" y="605671"/>
                    </a:cubicBezTo>
                    <a:cubicBezTo>
                      <a:pt x="404250" y="605671"/>
                      <a:pt x="454455" y="601316"/>
                      <a:pt x="499275" y="592955"/>
                    </a:cubicBezTo>
                    <a:lnTo>
                      <a:pt x="509699" y="591039"/>
                    </a:lnTo>
                    <a:lnTo>
                      <a:pt x="509351" y="580413"/>
                    </a:lnTo>
                    <a:cubicBezTo>
                      <a:pt x="509178" y="575536"/>
                      <a:pt x="509004" y="570484"/>
                      <a:pt x="509004" y="565607"/>
                    </a:cubicBezTo>
                    <a:cubicBezTo>
                      <a:pt x="509004" y="549929"/>
                      <a:pt x="510046" y="534252"/>
                      <a:pt x="512131" y="518574"/>
                    </a:cubicBezTo>
                    <a:lnTo>
                      <a:pt x="514389" y="501852"/>
                    </a:lnTo>
                    <a:lnTo>
                      <a:pt x="497712" y="504813"/>
                    </a:lnTo>
                    <a:cubicBezTo>
                      <a:pt x="452371" y="512826"/>
                      <a:pt x="403902" y="516832"/>
                      <a:pt x="353697" y="516832"/>
                    </a:cubicBezTo>
                    <a:cubicBezTo>
                      <a:pt x="298627" y="516832"/>
                      <a:pt x="245816" y="511955"/>
                      <a:pt x="196653" y="502374"/>
                    </a:cubicBezTo>
                    <a:cubicBezTo>
                      <a:pt x="139846" y="491400"/>
                      <a:pt x="91725" y="474503"/>
                      <a:pt x="57502" y="453426"/>
                    </a:cubicBezTo>
                    <a:lnTo>
                      <a:pt x="48816" y="448200"/>
                    </a:lnTo>
                    <a:lnTo>
                      <a:pt x="42041" y="455690"/>
                    </a:lnTo>
                    <a:close/>
                    <a:moveTo>
                      <a:pt x="42214" y="340200"/>
                    </a:moveTo>
                    <a:cubicBezTo>
                      <a:pt x="31965" y="351348"/>
                      <a:pt x="26927" y="362671"/>
                      <a:pt x="26927" y="373819"/>
                    </a:cubicBezTo>
                    <a:cubicBezTo>
                      <a:pt x="26927" y="389845"/>
                      <a:pt x="37176" y="405697"/>
                      <a:pt x="57328" y="421026"/>
                    </a:cubicBezTo>
                    <a:cubicBezTo>
                      <a:pt x="88251" y="444542"/>
                      <a:pt x="139672" y="464226"/>
                      <a:pt x="201864" y="476245"/>
                    </a:cubicBezTo>
                    <a:cubicBezTo>
                      <a:pt x="247727" y="485129"/>
                      <a:pt x="300364" y="489832"/>
                      <a:pt x="353871" y="489832"/>
                    </a:cubicBezTo>
                    <a:cubicBezTo>
                      <a:pt x="407377" y="489832"/>
                      <a:pt x="460014" y="485129"/>
                      <a:pt x="505703" y="476245"/>
                    </a:cubicBezTo>
                    <a:cubicBezTo>
                      <a:pt x="508656" y="475723"/>
                      <a:pt x="511610" y="475200"/>
                      <a:pt x="514389" y="474503"/>
                    </a:cubicBezTo>
                    <a:lnTo>
                      <a:pt x="521512" y="472936"/>
                    </a:lnTo>
                    <a:lnTo>
                      <a:pt x="523597" y="465968"/>
                    </a:lnTo>
                    <a:cubicBezTo>
                      <a:pt x="530719" y="442626"/>
                      <a:pt x="540448" y="420155"/>
                      <a:pt x="552261" y="398903"/>
                    </a:cubicBezTo>
                    <a:lnTo>
                      <a:pt x="566158" y="374168"/>
                    </a:lnTo>
                    <a:lnTo>
                      <a:pt x="538710" y="380787"/>
                    </a:lnTo>
                    <a:cubicBezTo>
                      <a:pt x="529851" y="382877"/>
                      <a:pt x="520643" y="384968"/>
                      <a:pt x="511262" y="386710"/>
                    </a:cubicBezTo>
                    <a:lnTo>
                      <a:pt x="508830" y="387232"/>
                    </a:lnTo>
                    <a:cubicBezTo>
                      <a:pt x="460362" y="396465"/>
                      <a:pt x="408245" y="401168"/>
                      <a:pt x="353697" y="401168"/>
                    </a:cubicBezTo>
                    <a:cubicBezTo>
                      <a:pt x="299148" y="401168"/>
                      <a:pt x="245121" y="396290"/>
                      <a:pt x="196305" y="386884"/>
                    </a:cubicBezTo>
                    <a:cubicBezTo>
                      <a:pt x="139498" y="375735"/>
                      <a:pt x="91551" y="358839"/>
                      <a:pt x="57502" y="337936"/>
                    </a:cubicBezTo>
                    <a:lnTo>
                      <a:pt x="48816" y="332710"/>
                    </a:lnTo>
                    <a:lnTo>
                      <a:pt x="41867" y="340200"/>
                    </a:lnTo>
                    <a:close/>
                    <a:moveTo>
                      <a:pt x="42214" y="224710"/>
                    </a:moveTo>
                    <a:cubicBezTo>
                      <a:pt x="31965" y="235858"/>
                      <a:pt x="26753" y="247355"/>
                      <a:pt x="26753" y="258503"/>
                    </a:cubicBezTo>
                    <a:cubicBezTo>
                      <a:pt x="26753" y="274529"/>
                      <a:pt x="37003" y="290381"/>
                      <a:pt x="57154" y="305536"/>
                    </a:cubicBezTo>
                    <a:cubicBezTo>
                      <a:pt x="87729" y="329052"/>
                      <a:pt x="138977" y="348735"/>
                      <a:pt x="201517" y="360929"/>
                    </a:cubicBezTo>
                    <a:cubicBezTo>
                      <a:pt x="247379" y="369813"/>
                      <a:pt x="300017" y="374516"/>
                      <a:pt x="353871" y="374516"/>
                    </a:cubicBezTo>
                    <a:cubicBezTo>
                      <a:pt x="407724" y="374516"/>
                      <a:pt x="460362" y="369813"/>
                      <a:pt x="506224" y="360929"/>
                    </a:cubicBezTo>
                    <a:lnTo>
                      <a:pt x="508656" y="360407"/>
                    </a:lnTo>
                    <a:cubicBezTo>
                      <a:pt x="542011" y="353787"/>
                      <a:pt x="571891" y="345077"/>
                      <a:pt x="597602" y="334626"/>
                    </a:cubicBezTo>
                    <a:lnTo>
                      <a:pt x="600034" y="333581"/>
                    </a:lnTo>
                    <a:lnTo>
                      <a:pt x="601945" y="331665"/>
                    </a:lnTo>
                    <a:cubicBezTo>
                      <a:pt x="623486" y="308845"/>
                      <a:pt x="647981" y="289161"/>
                      <a:pt x="674561" y="272961"/>
                    </a:cubicBezTo>
                    <a:lnTo>
                      <a:pt x="679251" y="270174"/>
                    </a:lnTo>
                    <a:lnTo>
                      <a:pt x="680293" y="264774"/>
                    </a:lnTo>
                    <a:cubicBezTo>
                      <a:pt x="680641" y="262684"/>
                      <a:pt x="680815" y="260594"/>
                      <a:pt x="680815" y="258503"/>
                    </a:cubicBezTo>
                    <a:cubicBezTo>
                      <a:pt x="680815" y="247181"/>
                      <a:pt x="675603" y="235858"/>
                      <a:pt x="665353" y="224710"/>
                    </a:cubicBezTo>
                    <a:lnTo>
                      <a:pt x="658578" y="217394"/>
                    </a:lnTo>
                    <a:lnTo>
                      <a:pt x="649892" y="222619"/>
                    </a:lnTo>
                    <a:cubicBezTo>
                      <a:pt x="585615" y="261639"/>
                      <a:pt x="472175" y="286026"/>
                      <a:pt x="353871" y="286026"/>
                    </a:cubicBezTo>
                    <a:cubicBezTo>
                      <a:pt x="235566" y="286026"/>
                      <a:pt x="121953" y="261813"/>
                      <a:pt x="57676" y="222619"/>
                    </a:cubicBezTo>
                    <a:lnTo>
                      <a:pt x="48989" y="217394"/>
                    </a:lnTo>
                    <a:lnTo>
                      <a:pt x="42214" y="224884"/>
                    </a:lnTo>
                    <a:close/>
                    <a:moveTo>
                      <a:pt x="353871" y="26652"/>
                    </a:moveTo>
                    <a:cubicBezTo>
                      <a:pt x="158260" y="26652"/>
                      <a:pt x="26753" y="86748"/>
                      <a:pt x="26753" y="143013"/>
                    </a:cubicBezTo>
                    <a:cubicBezTo>
                      <a:pt x="26753" y="199277"/>
                      <a:pt x="158087" y="259374"/>
                      <a:pt x="353871" y="259374"/>
                    </a:cubicBezTo>
                    <a:cubicBezTo>
                      <a:pt x="549655" y="259374"/>
                      <a:pt x="680988" y="199277"/>
                      <a:pt x="680988" y="143013"/>
                    </a:cubicBezTo>
                    <a:cubicBezTo>
                      <a:pt x="680988" y="86748"/>
                      <a:pt x="549655" y="26652"/>
                      <a:pt x="353871" y="26652"/>
                    </a:cubicBezTo>
                    <a:close/>
                  </a:path>
                </a:pathLst>
              </a:custGeom>
              <a:solidFill>
                <a:srgbClr val="164194"/>
              </a:solidFill>
              <a:ln w="5204" cap="flat">
                <a:solidFill>
                  <a:srgbClr val="104493"/>
                </a:solidFill>
                <a:prstDash val="solid"/>
                <a:miter/>
              </a:ln>
            </p:spPr>
            <p:txBody>
              <a:bodyPr rtlCol="0" anchor="ctr"/>
              <a:lstStyle/>
              <a:p>
                <a:endParaRPr lang="fr-FR"/>
              </a:p>
            </p:txBody>
          </p:sp>
          <p:sp>
            <p:nvSpPr>
              <p:cNvPr id="17" name="Forme libre 16">
                <a:extLst>
                  <a:ext uri="{FF2B5EF4-FFF2-40B4-BE49-F238E27FC236}">
                    <a16:creationId xmlns:a16="http://schemas.microsoft.com/office/drawing/2014/main" id="{814CBC24-A300-7925-C567-9CFC94587F55}"/>
                  </a:ext>
                </a:extLst>
              </p:cNvPr>
              <p:cNvSpPr/>
              <p:nvPr/>
            </p:nvSpPr>
            <p:spPr>
              <a:xfrm>
                <a:off x="1876177" y="2179768"/>
                <a:ext cx="1188081" cy="905980"/>
              </a:xfrm>
              <a:custGeom>
                <a:avLst/>
                <a:gdLst>
                  <a:gd name="connsiteX0" fmla="*/ 848629 w 1188081"/>
                  <a:gd name="connsiteY0" fmla="*/ 905981 h 905980"/>
                  <a:gd name="connsiteX1" fmla="*/ 552955 w 1188081"/>
                  <a:gd name="connsiteY1" fmla="*/ 732832 h 905980"/>
                  <a:gd name="connsiteX2" fmla="*/ 548439 w 1188081"/>
                  <a:gd name="connsiteY2" fmla="*/ 724819 h 905980"/>
                  <a:gd name="connsiteX3" fmla="*/ 539405 w 1188081"/>
                  <a:gd name="connsiteY3" fmla="*/ 726910 h 905980"/>
                  <a:gd name="connsiteX4" fmla="*/ 353871 w 1188081"/>
                  <a:gd name="connsiteY4" fmla="*/ 747465 h 905980"/>
                  <a:gd name="connsiteX5" fmla="*/ 347 w 1188081"/>
                  <a:gd name="connsiteY5" fmla="*/ 604626 h 905980"/>
                  <a:gd name="connsiteX6" fmla="*/ 20847 w 1188081"/>
                  <a:gd name="connsiteY6" fmla="*/ 555155 h 905980"/>
                  <a:gd name="connsiteX7" fmla="*/ 27969 w 1188081"/>
                  <a:gd name="connsiteY7" fmla="*/ 546968 h 905980"/>
                  <a:gd name="connsiteX8" fmla="*/ 20847 w 1188081"/>
                  <a:gd name="connsiteY8" fmla="*/ 538781 h 905980"/>
                  <a:gd name="connsiteX9" fmla="*/ 174 w 1188081"/>
                  <a:gd name="connsiteY9" fmla="*/ 489136 h 905980"/>
                  <a:gd name="connsiteX10" fmla="*/ 20673 w 1188081"/>
                  <a:gd name="connsiteY10" fmla="*/ 439664 h 905980"/>
                  <a:gd name="connsiteX11" fmla="*/ 27795 w 1188081"/>
                  <a:gd name="connsiteY11" fmla="*/ 431477 h 905980"/>
                  <a:gd name="connsiteX12" fmla="*/ 20673 w 1188081"/>
                  <a:gd name="connsiteY12" fmla="*/ 423290 h 905980"/>
                  <a:gd name="connsiteX13" fmla="*/ 0 w 1188081"/>
                  <a:gd name="connsiteY13" fmla="*/ 373645 h 905980"/>
                  <a:gd name="connsiteX14" fmla="*/ 20499 w 1188081"/>
                  <a:gd name="connsiteY14" fmla="*/ 324174 h 905980"/>
                  <a:gd name="connsiteX15" fmla="*/ 27622 w 1188081"/>
                  <a:gd name="connsiteY15" fmla="*/ 315987 h 905980"/>
                  <a:gd name="connsiteX16" fmla="*/ 20499 w 1188081"/>
                  <a:gd name="connsiteY16" fmla="*/ 307800 h 905980"/>
                  <a:gd name="connsiteX17" fmla="*/ 0 w 1188081"/>
                  <a:gd name="connsiteY17" fmla="*/ 258329 h 905980"/>
                  <a:gd name="connsiteX18" fmla="*/ 20499 w 1188081"/>
                  <a:gd name="connsiteY18" fmla="*/ 208858 h 905980"/>
                  <a:gd name="connsiteX19" fmla="*/ 27622 w 1188081"/>
                  <a:gd name="connsiteY19" fmla="*/ 200671 h 905980"/>
                  <a:gd name="connsiteX20" fmla="*/ 20499 w 1188081"/>
                  <a:gd name="connsiteY20" fmla="*/ 192484 h 905980"/>
                  <a:gd name="connsiteX21" fmla="*/ 0 w 1188081"/>
                  <a:gd name="connsiteY21" fmla="*/ 142839 h 905980"/>
                  <a:gd name="connsiteX22" fmla="*/ 353523 w 1188081"/>
                  <a:gd name="connsiteY22" fmla="*/ 0 h 905980"/>
                  <a:gd name="connsiteX23" fmla="*/ 707046 w 1188081"/>
                  <a:gd name="connsiteY23" fmla="*/ 142839 h 905980"/>
                  <a:gd name="connsiteX24" fmla="*/ 686547 w 1188081"/>
                  <a:gd name="connsiteY24" fmla="*/ 192484 h 905980"/>
                  <a:gd name="connsiteX25" fmla="*/ 679425 w 1188081"/>
                  <a:gd name="connsiteY25" fmla="*/ 200671 h 905980"/>
                  <a:gd name="connsiteX26" fmla="*/ 686547 w 1188081"/>
                  <a:gd name="connsiteY26" fmla="*/ 208858 h 905980"/>
                  <a:gd name="connsiteX27" fmla="*/ 704614 w 1188081"/>
                  <a:gd name="connsiteY27" fmla="*/ 241258 h 905980"/>
                  <a:gd name="connsiteX28" fmla="*/ 708262 w 1188081"/>
                  <a:gd name="connsiteY28" fmla="*/ 254671 h 905980"/>
                  <a:gd name="connsiteX29" fmla="*/ 721118 w 1188081"/>
                  <a:gd name="connsiteY29" fmla="*/ 249445 h 905980"/>
                  <a:gd name="connsiteX30" fmla="*/ 848456 w 1188081"/>
                  <a:gd name="connsiteY30" fmla="*/ 224710 h 905980"/>
                  <a:gd name="connsiteX31" fmla="*/ 1188081 w 1188081"/>
                  <a:gd name="connsiteY31" fmla="*/ 565258 h 905980"/>
                  <a:gd name="connsiteX32" fmla="*/ 848456 w 1188081"/>
                  <a:gd name="connsiteY32" fmla="*/ 905806 h 905980"/>
                  <a:gd name="connsiteX33" fmla="*/ 848629 w 1188081"/>
                  <a:gd name="connsiteY33" fmla="*/ 251187 h 905980"/>
                  <a:gd name="connsiteX34" fmla="*/ 535410 w 1188081"/>
                  <a:gd name="connsiteY34" fmla="*/ 565258 h 905980"/>
                  <a:gd name="connsiteX35" fmla="*/ 848629 w 1188081"/>
                  <a:gd name="connsiteY35" fmla="*/ 879329 h 905980"/>
                  <a:gd name="connsiteX36" fmla="*/ 1161849 w 1188081"/>
                  <a:gd name="connsiteY36" fmla="*/ 565258 h 905980"/>
                  <a:gd name="connsiteX37" fmla="*/ 848629 w 1188081"/>
                  <a:gd name="connsiteY37" fmla="*/ 251187 h 905980"/>
                  <a:gd name="connsiteX38" fmla="*/ 42214 w 1188081"/>
                  <a:gd name="connsiteY38" fmla="*/ 570832 h 905980"/>
                  <a:gd name="connsiteX39" fmla="*/ 26753 w 1188081"/>
                  <a:gd name="connsiteY39" fmla="*/ 604626 h 905980"/>
                  <a:gd name="connsiteX40" fmla="*/ 353871 w 1188081"/>
                  <a:gd name="connsiteY40" fmla="*/ 720987 h 905980"/>
                  <a:gd name="connsiteX41" fmla="*/ 522728 w 1188081"/>
                  <a:gd name="connsiteY41" fmla="*/ 703568 h 905980"/>
                  <a:gd name="connsiteX42" fmla="*/ 536626 w 1188081"/>
                  <a:gd name="connsiteY42" fmla="*/ 700432 h 905980"/>
                  <a:gd name="connsiteX43" fmla="*/ 531414 w 1188081"/>
                  <a:gd name="connsiteY43" fmla="*/ 687019 h 905980"/>
                  <a:gd name="connsiteX44" fmla="*/ 515084 w 1188081"/>
                  <a:gd name="connsiteY44" fmla="*/ 629361 h 905980"/>
                  <a:gd name="connsiteX45" fmla="*/ 512826 w 1188081"/>
                  <a:gd name="connsiteY45" fmla="*/ 617342 h 905980"/>
                  <a:gd name="connsiteX46" fmla="*/ 500839 w 1188081"/>
                  <a:gd name="connsiteY46" fmla="*/ 619432 h 905980"/>
                  <a:gd name="connsiteX47" fmla="*/ 353871 w 1188081"/>
                  <a:gd name="connsiteY47" fmla="*/ 631974 h 905980"/>
                  <a:gd name="connsiteX48" fmla="*/ 57849 w 1188081"/>
                  <a:gd name="connsiteY48" fmla="*/ 568742 h 905980"/>
                  <a:gd name="connsiteX49" fmla="*/ 49337 w 1188081"/>
                  <a:gd name="connsiteY49" fmla="*/ 563516 h 905980"/>
                  <a:gd name="connsiteX50" fmla="*/ 42562 w 1188081"/>
                  <a:gd name="connsiteY50" fmla="*/ 571006 h 905980"/>
                  <a:gd name="connsiteX51" fmla="*/ 42214 w 1188081"/>
                  <a:gd name="connsiteY51" fmla="*/ 455516 h 905980"/>
                  <a:gd name="connsiteX52" fmla="*/ 26753 w 1188081"/>
                  <a:gd name="connsiteY52" fmla="*/ 489310 h 905980"/>
                  <a:gd name="connsiteX53" fmla="*/ 57328 w 1188081"/>
                  <a:gd name="connsiteY53" fmla="*/ 536516 h 905980"/>
                  <a:gd name="connsiteX54" fmla="*/ 353871 w 1188081"/>
                  <a:gd name="connsiteY54" fmla="*/ 605671 h 905980"/>
                  <a:gd name="connsiteX55" fmla="*/ 499275 w 1188081"/>
                  <a:gd name="connsiteY55" fmla="*/ 592955 h 905980"/>
                  <a:gd name="connsiteX56" fmla="*/ 509699 w 1188081"/>
                  <a:gd name="connsiteY56" fmla="*/ 591039 h 905980"/>
                  <a:gd name="connsiteX57" fmla="*/ 509351 w 1188081"/>
                  <a:gd name="connsiteY57" fmla="*/ 580413 h 905980"/>
                  <a:gd name="connsiteX58" fmla="*/ 509004 w 1188081"/>
                  <a:gd name="connsiteY58" fmla="*/ 565607 h 905980"/>
                  <a:gd name="connsiteX59" fmla="*/ 512131 w 1188081"/>
                  <a:gd name="connsiteY59" fmla="*/ 518574 h 905980"/>
                  <a:gd name="connsiteX60" fmla="*/ 514389 w 1188081"/>
                  <a:gd name="connsiteY60" fmla="*/ 501852 h 905980"/>
                  <a:gd name="connsiteX61" fmla="*/ 497712 w 1188081"/>
                  <a:gd name="connsiteY61" fmla="*/ 504813 h 905980"/>
                  <a:gd name="connsiteX62" fmla="*/ 353697 w 1188081"/>
                  <a:gd name="connsiteY62" fmla="*/ 516832 h 905980"/>
                  <a:gd name="connsiteX63" fmla="*/ 196653 w 1188081"/>
                  <a:gd name="connsiteY63" fmla="*/ 502374 h 905980"/>
                  <a:gd name="connsiteX64" fmla="*/ 57502 w 1188081"/>
                  <a:gd name="connsiteY64" fmla="*/ 453426 h 905980"/>
                  <a:gd name="connsiteX65" fmla="*/ 48816 w 1188081"/>
                  <a:gd name="connsiteY65" fmla="*/ 448200 h 905980"/>
                  <a:gd name="connsiteX66" fmla="*/ 42041 w 1188081"/>
                  <a:gd name="connsiteY66" fmla="*/ 455690 h 905980"/>
                  <a:gd name="connsiteX67" fmla="*/ 42214 w 1188081"/>
                  <a:gd name="connsiteY67" fmla="*/ 340200 h 905980"/>
                  <a:gd name="connsiteX68" fmla="*/ 26927 w 1188081"/>
                  <a:gd name="connsiteY68" fmla="*/ 373819 h 905980"/>
                  <a:gd name="connsiteX69" fmla="*/ 57328 w 1188081"/>
                  <a:gd name="connsiteY69" fmla="*/ 421026 h 905980"/>
                  <a:gd name="connsiteX70" fmla="*/ 201864 w 1188081"/>
                  <a:gd name="connsiteY70" fmla="*/ 476245 h 905980"/>
                  <a:gd name="connsiteX71" fmla="*/ 353871 w 1188081"/>
                  <a:gd name="connsiteY71" fmla="*/ 489832 h 905980"/>
                  <a:gd name="connsiteX72" fmla="*/ 505703 w 1188081"/>
                  <a:gd name="connsiteY72" fmla="*/ 476245 h 905980"/>
                  <a:gd name="connsiteX73" fmla="*/ 514389 w 1188081"/>
                  <a:gd name="connsiteY73" fmla="*/ 474503 h 905980"/>
                  <a:gd name="connsiteX74" fmla="*/ 521512 w 1188081"/>
                  <a:gd name="connsiteY74" fmla="*/ 472936 h 905980"/>
                  <a:gd name="connsiteX75" fmla="*/ 523597 w 1188081"/>
                  <a:gd name="connsiteY75" fmla="*/ 465968 h 905980"/>
                  <a:gd name="connsiteX76" fmla="*/ 552261 w 1188081"/>
                  <a:gd name="connsiteY76" fmla="*/ 398903 h 905980"/>
                  <a:gd name="connsiteX77" fmla="*/ 566158 w 1188081"/>
                  <a:gd name="connsiteY77" fmla="*/ 374168 h 905980"/>
                  <a:gd name="connsiteX78" fmla="*/ 538710 w 1188081"/>
                  <a:gd name="connsiteY78" fmla="*/ 380787 h 905980"/>
                  <a:gd name="connsiteX79" fmla="*/ 511262 w 1188081"/>
                  <a:gd name="connsiteY79" fmla="*/ 386710 h 905980"/>
                  <a:gd name="connsiteX80" fmla="*/ 508830 w 1188081"/>
                  <a:gd name="connsiteY80" fmla="*/ 387232 h 905980"/>
                  <a:gd name="connsiteX81" fmla="*/ 353697 w 1188081"/>
                  <a:gd name="connsiteY81" fmla="*/ 401168 h 905980"/>
                  <a:gd name="connsiteX82" fmla="*/ 196305 w 1188081"/>
                  <a:gd name="connsiteY82" fmla="*/ 386884 h 905980"/>
                  <a:gd name="connsiteX83" fmla="*/ 57502 w 1188081"/>
                  <a:gd name="connsiteY83" fmla="*/ 337936 h 905980"/>
                  <a:gd name="connsiteX84" fmla="*/ 48816 w 1188081"/>
                  <a:gd name="connsiteY84" fmla="*/ 332710 h 905980"/>
                  <a:gd name="connsiteX85" fmla="*/ 41867 w 1188081"/>
                  <a:gd name="connsiteY85" fmla="*/ 340200 h 905980"/>
                  <a:gd name="connsiteX86" fmla="*/ 42214 w 1188081"/>
                  <a:gd name="connsiteY86" fmla="*/ 224710 h 905980"/>
                  <a:gd name="connsiteX87" fmla="*/ 26753 w 1188081"/>
                  <a:gd name="connsiteY87" fmla="*/ 258503 h 905980"/>
                  <a:gd name="connsiteX88" fmla="*/ 57154 w 1188081"/>
                  <a:gd name="connsiteY88" fmla="*/ 305536 h 905980"/>
                  <a:gd name="connsiteX89" fmla="*/ 201517 w 1188081"/>
                  <a:gd name="connsiteY89" fmla="*/ 360929 h 905980"/>
                  <a:gd name="connsiteX90" fmla="*/ 353871 w 1188081"/>
                  <a:gd name="connsiteY90" fmla="*/ 374516 h 905980"/>
                  <a:gd name="connsiteX91" fmla="*/ 506224 w 1188081"/>
                  <a:gd name="connsiteY91" fmla="*/ 360929 h 905980"/>
                  <a:gd name="connsiteX92" fmla="*/ 508656 w 1188081"/>
                  <a:gd name="connsiteY92" fmla="*/ 360407 h 905980"/>
                  <a:gd name="connsiteX93" fmla="*/ 597602 w 1188081"/>
                  <a:gd name="connsiteY93" fmla="*/ 334626 h 905980"/>
                  <a:gd name="connsiteX94" fmla="*/ 600034 w 1188081"/>
                  <a:gd name="connsiteY94" fmla="*/ 333581 h 905980"/>
                  <a:gd name="connsiteX95" fmla="*/ 601945 w 1188081"/>
                  <a:gd name="connsiteY95" fmla="*/ 331665 h 905980"/>
                  <a:gd name="connsiteX96" fmla="*/ 674561 w 1188081"/>
                  <a:gd name="connsiteY96" fmla="*/ 272961 h 905980"/>
                  <a:gd name="connsiteX97" fmla="*/ 679251 w 1188081"/>
                  <a:gd name="connsiteY97" fmla="*/ 270174 h 905980"/>
                  <a:gd name="connsiteX98" fmla="*/ 680293 w 1188081"/>
                  <a:gd name="connsiteY98" fmla="*/ 264774 h 905980"/>
                  <a:gd name="connsiteX99" fmla="*/ 680815 w 1188081"/>
                  <a:gd name="connsiteY99" fmla="*/ 258503 h 905980"/>
                  <a:gd name="connsiteX100" fmla="*/ 665353 w 1188081"/>
                  <a:gd name="connsiteY100" fmla="*/ 224710 h 905980"/>
                  <a:gd name="connsiteX101" fmla="*/ 658578 w 1188081"/>
                  <a:gd name="connsiteY101" fmla="*/ 217394 h 905980"/>
                  <a:gd name="connsiteX102" fmla="*/ 649892 w 1188081"/>
                  <a:gd name="connsiteY102" fmla="*/ 222619 h 905980"/>
                  <a:gd name="connsiteX103" fmla="*/ 353871 w 1188081"/>
                  <a:gd name="connsiteY103" fmla="*/ 286026 h 905980"/>
                  <a:gd name="connsiteX104" fmla="*/ 57676 w 1188081"/>
                  <a:gd name="connsiteY104" fmla="*/ 222619 h 905980"/>
                  <a:gd name="connsiteX105" fmla="*/ 48989 w 1188081"/>
                  <a:gd name="connsiteY105" fmla="*/ 217394 h 905980"/>
                  <a:gd name="connsiteX106" fmla="*/ 42214 w 1188081"/>
                  <a:gd name="connsiteY106" fmla="*/ 224884 h 905980"/>
                  <a:gd name="connsiteX107" fmla="*/ 353871 w 1188081"/>
                  <a:gd name="connsiteY107" fmla="*/ 26652 h 905980"/>
                  <a:gd name="connsiteX108" fmla="*/ 26753 w 1188081"/>
                  <a:gd name="connsiteY108" fmla="*/ 143013 h 905980"/>
                  <a:gd name="connsiteX109" fmla="*/ 353871 w 1188081"/>
                  <a:gd name="connsiteY109" fmla="*/ 259374 h 905980"/>
                  <a:gd name="connsiteX110" fmla="*/ 680988 w 1188081"/>
                  <a:gd name="connsiteY110" fmla="*/ 143013 h 905980"/>
                  <a:gd name="connsiteX111" fmla="*/ 353871 w 1188081"/>
                  <a:gd name="connsiteY111" fmla="*/ 26652 h 90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88081" h="905980">
                    <a:moveTo>
                      <a:pt x="848629" y="905981"/>
                    </a:moveTo>
                    <a:cubicBezTo>
                      <a:pt x="726677" y="905981"/>
                      <a:pt x="613237" y="839613"/>
                      <a:pt x="552955" y="732832"/>
                    </a:cubicBezTo>
                    <a:lnTo>
                      <a:pt x="548439" y="724819"/>
                    </a:lnTo>
                    <a:lnTo>
                      <a:pt x="539405" y="726910"/>
                    </a:lnTo>
                    <a:cubicBezTo>
                      <a:pt x="483641" y="740323"/>
                      <a:pt x="419364" y="747465"/>
                      <a:pt x="353871" y="747465"/>
                    </a:cubicBezTo>
                    <a:cubicBezTo>
                      <a:pt x="180149" y="747465"/>
                      <a:pt x="347" y="693987"/>
                      <a:pt x="347" y="604626"/>
                    </a:cubicBezTo>
                    <a:cubicBezTo>
                      <a:pt x="347" y="587381"/>
                      <a:pt x="7296" y="570658"/>
                      <a:pt x="20847" y="555155"/>
                    </a:cubicBezTo>
                    <a:lnTo>
                      <a:pt x="27969" y="546968"/>
                    </a:lnTo>
                    <a:lnTo>
                      <a:pt x="20847" y="538781"/>
                    </a:lnTo>
                    <a:cubicBezTo>
                      <a:pt x="3822" y="519271"/>
                      <a:pt x="174" y="500981"/>
                      <a:pt x="174" y="489136"/>
                    </a:cubicBezTo>
                    <a:cubicBezTo>
                      <a:pt x="174" y="471890"/>
                      <a:pt x="7123" y="455168"/>
                      <a:pt x="20673" y="439664"/>
                    </a:cubicBezTo>
                    <a:lnTo>
                      <a:pt x="27795" y="431477"/>
                    </a:lnTo>
                    <a:lnTo>
                      <a:pt x="20673" y="423290"/>
                    </a:lnTo>
                    <a:cubicBezTo>
                      <a:pt x="6949" y="407613"/>
                      <a:pt x="0" y="390890"/>
                      <a:pt x="0" y="373645"/>
                    </a:cubicBezTo>
                    <a:cubicBezTo>
                      <a:pt x="0" y="356400"/>
                      <a:pt x="6949" y="339677"/>
                      <a:pt x="20499" y="324174"/>
                    </a:cubicBezTo>
                    <a:lnTo>
                      <a:pt x="27622" y="315987"/>
                    </a:lnTo>
                    <a:lnTo>
                      <a:pt x="20499" y="307800"/>
                    </a:lnTo>
                    <a:cubicBezTo>
                      <a:pt x="6949" y="292123"/>
                      <a:pt x="0" y="275574"/>
                      <a:pt x="0" y="258329"/>
                    </a:cubicBezTo>
                    <a:cubicBezTo>
                      <a:pt x="0" y="241084"/>
                      <a:pt x="6949" y="224361"/>
                      <a:pt x="20499" y="208858"/>
                    </a:cubicBezTo>
                    <a:lnTo>
                      <a:pt x="27622" y="200671"/>
                    </a:lnTo>
                    <a:lnTo>
                      <a:pt x="20499" y="192484"/>
                    </a:lnTo>
                    <a:cubicBezTo>
                      <a:pt x="6949" y="176981"/>
                      <a:pt x="0" y="160258"/>
                      <a:pt x="0" y="142839"/>
                    </a:cubicBezTo>
                    <a:cubicBezTo>
                      <a:pt x="0" y="53477"/>
                      <a:pt x="179802" y="0"/>
                      <a:pt x="353523" y="0"/>
                    </a:cubicBezTo>
                    <a:cubicBezTo>
                      <a:pt x="527245" y="0"/>
                      <a:pt x="707046" y="53477"/>
                      <a:pt x="707046" y="142839"/>
                    </a:cubicBezTo>
                    <a:cubicBezTo>
                      <a:pt x="707046" y="160258"/>
                      <a:pt x="700097" y="176981"/>
                      <a:pt x="686547" y="192484"/>
                    </a:cubicBezTo>
                    <a:lnTo>
                      <a:pt x="679425" y="200671"/>
                    </a:lnTo>
                    <a:lnTo>
                      <a:pt x="686547" y="208858"/>
                    </a:lnTo>
                    <a:cubicBezTo>
                      <a:pt x="695581" y="219136"/>
                      <a:pt x="701661" y="230110"/>
                      <a:pt x="704614" y="241258"/>
                    </a:cubicBezTo>
                    <a:lnTo>
                      <a:pt x="708262" y="254671"/>
                    </a:lnTo>
                    <a:lnTo>
                      <a:pt x="721118" y="249445"/>
                    </a:lnTo>
                    <a:cubicBezTo>
                      <a:pt x="761595" y="232897"/>
                      <a:pt x="804504" y="224710"/>
                      <a:pt x="848456" y="224710"/>
                    </a:cubicBezTo>
                    <a:cubicBezTo>
                      <a:pt x="1035727" y="224710"/>
                      <a:pt x="1188081" y="377477"/>
                      <a:pt x="1188081" y="565258"/>
                    </a:cubicBezTo>
                    <a:cubicBezTo>
                      <a:pt x="1188081" y="753039"/>
                      <a:pt x="1035727" y="905806"/>
                      <a:pt x="848456" y="905806"/>
                    </a:cubicBezTo>
                    <a:close/>
                    <a:moveTo>
                      <a:pt x="848629" y="251187"/>
                    </a:moveTo>
                    <a:cubicBezTo>
                      <a:pt x="675950" y="251187"/>
                      <a:pt x="535410" y="392110"/>
                      <a:pt x="535410" y="565258"/>
                    </a:cubicBezTo>
                    <a:cubicBezTo>
                      <a:pt x="535410" y="738406"/>
                      <a:pt x="675950" y="879329"/>
                      <a:pt x="848629" y="879329"/>
                    </a:cubicBezTo>
                    <a:cubicBezTo>
                      <a:pt x="1021309" y="879329"/>
                      <a:pt x="1161849" y="738406"/>
                      <a:pt x="1161849" y="565258"/>
                    </a:cubicBezTo>
                    <a:cubicBezTo>
                      <a:pt x="1161849" y="392110"/>
                      <a:pt x="1021309" y="251187"/>
                      <a:pt x="848629" y="251187"/>
                    </a:cubicBezTo>
                    <a:close/>
                    <a:moveTo>
                      <a:pt x="42214" y="570832"/>
                    </a:moveTo>
                    <a:cubicBezTo>
                      <a:pt x="31965" y="581981"/>
                      <a:pt x="26753" y="593303"/>
                      <a:pt x="26753" y="604626"/>
                    </a:cubicBezTo>
                    <a:cubicBezTo>
                      <a:pt x="26753" y="660716"/>
                      <a:pt x="158087" y="720987"/>
                      <a:pt x="353871" y="720987"/>
                    </a:cubicBezTo>
                    <a:cubicBezTo>
                      <a:pt x="413283" y="720987"/>
                      <a:pt x="471654" y="714890"/>
                      <a:pt x="522728" y="703568"/>
                    </a:cubicBezTo>
                    <a:lnTo>
                      <a:pt x="536626" y="700432"/>
                    </a:lnTo>
                    <a:lnTo>
                      <a:pt x="531414" y="687019"/>
                    </a:lnTo>
                    <a:cubicBezTo>
                      <a:pt x="524291" y="668381"/>
                      <a:pt x="518732" y="649045"/>
                      <a:pt x="515084" y="629361"/>
                    </a:cubicBezTo>
                    <a:lnTo>
                      <a:pt x="512826" y="617342"/>
                    </a:lnTo>
                    <a:lnTo>
                      <a:pt x="500839" y="619432"/>
                    </a:lnTo>
                    <a:cubicBezTo>
                      <a:pt x="455324" y="627619"/>
                      <a:pt x="404424" y="631974"/>
                      <a:pt x="353871" y="631974"/>
                    </a:cubicBezTo>
                    <a:cubicBezTo>
                      <a:pt x="233134" y="631974"/>
                      <a:pt x="122474" y="608284"/>
                      <a:pt x="57849" y="568742"/>
                    </a:cubicBezTo>
                    <a:lnTo>
                      <a:pt x="49337" y="563516"/>
                    </a:lnTo>
                    <a:lnTo>
                      <a:pt x="42562" y="571006"/>
                    </a:lnTo>
                    <a:close/>
                    <a:moveTo>
                      <a:pt x="42214" y="455516"/>
                    </a:moveTo>
                    <a:cubicBezTo>
                      <a:pt x="31965" y="466665"/>
                      <a:pt x="26753" y="477987"/>
                      <a:pt x="26753" y="489310"/>
                    </a:cubicBezTo>
                    <a:cubicBezTo>
                      <a:pt x="26753" y="505161"/>
                      <a:pt x="37350" y="521361"/>
                      <a:pt x="57328" y="536516"/>
                    </a:cubicBezTo>
                    <a:cubicBezTo>
                      <a:pt x="112398" y="578497"/>
                      <a:pt x="228791" y="605671"/>
                      <a:pt x="353871" y="605671"/>
                    </a:cubicBezTo>
                    <a:cubicBezTo>
                      <a:pt x="404250" y="605671"/>
                      <a:pt x="454455" y="601316"/>
                      <a:pt x="499275" y="592955"/>
                    </a:cubicBezTo>
                    <a:lnTo>
                      <a:pt x="509699" y="591039"/>
                    </a:lnTo>
                    <a:lnTo>
                      <a:pt x="509351" y="580413"/>
                    </a:lnTo>
                    <a:cubicBezTo>
                      <a:pt x="509178" y="575536"/>
                      <a:pt x="509004" y="570484"/>
                      <a:pt x="509004" y="565607"/>
                    </a:cubicBezTo>
                    <a:cubicBezTo>
                      <a:pt x="509004" y="549929"/>
                      <a:pt x="510046" y="534252"/>
                      <a:pt x="512131" y="518574"/>
                    </a:cubicBezTo>
                    <a:lnTo>
                      <a:pt x="514389" y="501852"/>
                    </a:lnTo>
                    <a:lnTo>
                      <a:pt x="497712" y="504813"/>
                    </a:lnTo>
                    <a:cubicBezTo>
                      <a:pt x="452371" y="512826"/>
                      <a:pt x="403902" y="516832"/>
                      <a:pt x="353697" y="516832"/>
                    </a:cubicBezTo>
                    <a:cubicBezTo>
                      <a:pt x="298627" y="516832"/>
                      <a:pt x="245816" y="511955"/>
                      <a:pt x="196653" y="502374"/>
                    </a:cubicBezTo>
                    <a:cubicBezTo>
                      <a:pt x="139846" y="491400"/>
                      <a:pt x="91725" y="474503"/>
                      <a:pt x="57502" y="453426"/>
                    </a:cubicBezTo>
                    <a:lnTo>
                      <a:pt x="48816" y="448200"/>
                    </a:lnTo>
                    <a:lnTo>
                      <a:pt x="42041" y="455690"/>
                    </a:lnTo>
                    <a:close/>
                    <a:moveTo>
                      <a:pt x="42214" y="340200"/>
                    </a:moveTo>
                    <a:cubicBezTo>
                      <a:pt x="31965" y="351348"/>
                      <a:pt x="26927" y="362671"/>
                      <a:pt x="26927" y="373819"/>
                    </a:cubicBezTo>
                    <a:cubicBezTo>
                      <a:pt x="26927" y="389845"/>
                      <a:pt x="37176" y="405697"/>
                      <a:pt x="57328" y="421026"/>
                    </a:cubicBezTo>
                    <a:cubicBezTo>
                      <a:pt x="88251" y="444542"/>
                      <a:pt x="139672" y="464226"/>
                      <a:pt x="201864" y="476245"/>
                    </a:cubicBezTo>
                    <a:cubicBezTo>
                      <a:pt x="247727" y="485129"/>
                      <a:pt x="300364" y="489832"/>
                      <a:pt x="353871" y="489832"/>
                    </a:cubicBezTo>
                    <a:cubicBezTo>
                      <a:pt x="407377" y="489832"/>
                      <a:pt x="460014" y="485129"/>
                      <a:pt x="505703" y="476245"/>
                    </a:cubicBezTo>
                    <a:cubicBezTo>
                      <a:pt x="508656" y="475723"/>
                      <a:pt x="511610" y="475200"/>
                      <a:pt x="514389" y="474503"/>
                    </a:cubicBezTo>
                    <a:lnTo>
                      <a:pt x="521512" y="472936"/>
                    </a:lnTo>
                    <a:lnTo>
                      <a:pt x="523597" y="465968"/>
                    </a:lnTo>
                    <a:cubicBezTo>
                      <a:pt x="530719" y="442626"/>
                      <a:pt x="540448" y="420155"/>
                      <a:pt x="552261" y="398903"/>
                    </a:cubicBezTo>
                    <a:lnTo>
                      <a:pt x="566158" y="374168"/>
                    </a:lnTo>
                    <a:lnTo>
                      <a:pt x="538710" y="380787"/>
                    </a:lnTo>
                    <a:cubicBezTo>
                      <a:pt x="529851" y="382877"/>
                      <a:pt x="520643" y="384968"/>
                      <a:pt x="511262" y="386710"/>
                    </a:cubicBezTo>
                    <a:lnTo>
                      <a:pt x="508830" y="387232"/>
                    </a:lnTo>
                    <a:cubicBezTo>
                      <a:pt x="460362" y="396465"/>
                      <a:pt x="408245" y="401168"/>
                      <a:pt x="353697" y="401168"/>
                    </a:cubicBezTo>
                    <a:cubicBezTo>
                      <a:pt x="299148" y="401168"/>
                      <a:pt x="245121" y="396290"/>
                      <a:pt x="196305" y="386884"/>
                    </a:cubicBezTo>
                    <a:cubicBezTo>
                      <a:pt x="139498" y="375735"/>
                      <a:pt x="91551" y="358839"/>
                      <a:pt x="57502" y="337936"/>
                    </a:cubicBezTo>
                    <a:lnTo>
                      <a:pt x="48816" y="332710"/>
                    </a:lnTo>
                    <a:lnTo>
                      <a:pt x="41867" y="340200"/>
                    </a:lnTo>
                    <a:close/>
                    <a:moveTo>
                      <a:pt x="42214" y="224710"/>
                    </a:moveTo>
                    <a:cubicBezTo>
                      <a:pt x="31965" y="235858"/>
                      <a:pt x="26753" y="247355"/>
                      <a:pt x="26753" y="258503"/>
                    </a:cubicBezTo>
                    <a:cubicBezTo>
                      <a:pt x="26753" y="274529"/>
                      <a:pt x="37003" y="290381"/>
                      <a:pt x="57154" y="305536"/>
                    </a:cubicBezTo>
                    <a:cubicBezTo>
                      <a:pt x="87729" y="329052"/>
                      <a:pt x="138977" y="348735"/>
                      <a:pt x="201517" y="360929"/>
                    </a:cubicBezTo>
                    <a:cubicBezTo>
                      <a:pt x="247379" y="369813"/>
                      <a:pt x="300017" y="374516"/>
                      <a:pt x="353871" y="374516"/>
                    </a:cubicBezTo>
                    <a:cubicBezTo>
                      <a:pt x="407724" y="374516"/>
                      <a:pt x="460362" y="369813"/>
                      <a:pt x="506224" y="360929"/>
                    </a:cubicBezTo>
                    <a:lnTo>
                      <a:pt x="508656" y="360407"/>
                    </a:lnTo>
                    <a:cubicBezTo>
                      <a:pt x="542011" y="353787"/>
                      <a:pt x="571891" y="345077"/>
                      <a:pt x="597602" y="334626"/>
                    </a:cubicBezTo>
                    <a:lnTo>
                      <a:pt x="600034" y="333581"/>
                    </a:lnTo>
                    <a:lnTo>
                      <a:pt x="601945" y="331665"/>
                    </a:lnTo>
                    <a:cubicBezTo>
                      <a:pt x="623486" y="308845"/>
                      <a:pt x="647981" y="289161"/>
                      <a:pt x="674561" y="272961"/>
                    </a:cubicBezTo>
                    <a:lnTo>
                      <a:pt x="679251" y="270174"/>
                    </a:lnTo>
                    <a:lnTo>
                      <a:pt x="680293" y="264774"/>
                    </a:lnTo>
                    <a:cubicBezTo>
                      <a:pt x="680641" y="262684"/>
                      <a:pt x="680815" y="260594"/>
                      <a:pt x="680815" y="258503"/>
                    </a:cubicBezTo>
                    <a:cubicBezTo>
                      <a:pt x="680815" y="247181"/>
                      <a:pt x="675603" y="235858"/>
                      <a:pt x="665353" y="224710"/>
                    </a:cubicBezTo>
                    <a:lnTo>
                      <a:pt x="658578" y="217394"/>
                    </a:lnTo>
                    <a:lnTo>
                      <a:pt x="649892" y="222619"/>
                    </a:lnTo>
                    <a:cubicBezTo>
                      <a:pt x="585615" y="261639"/>
                      <a:pt x="472175" y="286026"/>
                      <a:pt x="353871" y="286026"/>
                    </a:cubicBezTo>
                    <a:cubicBezTo>
                      <a:pt x="235566" y="286026"/>
                      <a:pt x="121953" y="261813"/>
                      <a:pt x="57676" y="222619"/>
                    </a:cubicBezTo>
                    <a:lnTo>
                      <a:pt x="48989" y="217394"/>
                    </a:lnTo>
                    <a:lnTo>
                      <a:pt x="42214" y="224884"/>
                    </a:lnTo>
                    <a:close/>
                    <a:moveTo>
                      <a:pt x="353871" y="26652"/>
                    </a:moveTo>
                    <a:cubicBezTo>
                      <a:pt x="158260" y="26652"/>
                      <a:pt x="26753" y="86748"/>
                      <a:pt x="26753" y="143013"/>
                    </a:cubicBezTo>
                    <a:cubicBezTo>
                      <a:pt x="26753" y="199277"/>
                      <a:pt x="158087" y="259374"/>
                      <a:pt x="353871" y="259374"/>
                    </a:cubicBezTo>
                    <a:cubicBezTo>
                      <a:pt x="549655" y="259374"/>
                      <a:pt x="680988" y="199277"/>
                      <a:pt x="680988" y="143013"/>
                    </a:cubicBezTo>
                    <a:cubicBezTo>
                      <a:pt x="680988" y="86748"/>
                      <a:pt x="549655" y="26652"/>
                      <a:pt x="353871" y="26652"/>
                    </a:cubicBezTo>
                    <a:close/>
                  </a:path>
                </a:pathLst>
              </a:custGeom>
              <a:solidFill>
                <a:srgbClr val="164194"/>
              </a:solidFill>
              <a:ln w="5204" cap="flat">
                <a:solidFill>
                  <a:srgbClr val="104493"/>
                </a:solidFill>
                <a:prstDash val="solid"/>
                <a:miter/>
              </a:ln>
            </p:spPr>
            <p:txBody>
              <a:bodyPr rtlCol="0" anchor="ctr"/>
              <a:lstStyle/>
              <a:p>
                <a:endParaRPr lang="fr-FR"/>
              </a:p>
            </p:txBody>
          </p:sp>
        </p:grpSp>
      </p:grpSp>
      <p:grpSp>
        <p:nvGrpSpPr>
          <p:cNvPr id="39" name="Groupe 38">
            <a:extLst>
              <a:ext uri="{FF2B5EF4-FFF2-40B4-BE49-F238E27FC236}">
                <a16:creationId xmlns:a16="http://schemas.microsoft.com/office/drawing/2014/main" id="{7F755F56-6646-0329-1D3F-D06A64803310}"/>
              </a:ext>
            </a:extLst>
          </p:cNvPr>
          <p:cNvGrpSpPr/>
          <p:nvPr/>
        </p:nvGrpSpPr>
        <p:grpSpPr>
          <a:xfrm>
            <a:off x="5265812" y="1935373"/>
            <a:ext cx="1230842" cy="889720"/>
            <a:chOff x="5265812" y="2049673"/>
            <a:chExt cx="1230842" cy="889720"/>
          </a:xfrm>
        </p:grpSpPr>
        <p:sp>
          <p:nvSpPr>
            <p:cNvPr id="20" name="Forme libre 19">
              <a:extLst>
                <a:ext uri="{FF2B5EF4-FFF2-40B4-BE49-F238E27FC236}">
                  <a16:creationId xmlns:a16="http://schemas.microsoft.com/office/drawing/2014/main" id="{480DDF79-44DC-5954-61EF-85F8790AA1B5}"/>
                </a:ext>
              </a:extLst>
            </p:cNvPr>
            <p:cNvSpPr/>
            <p:nvPr/>
          </p:nvSpPr>
          <p:spPr>
            <a:xfrm>
              <a:off x="5769217" y="2421751"/>
              <a:ext cx="601229" cy="517642"/>
            </a:xfrm>
            <a:custGeom>
              <a:avLst/>
              <a:gdLst>
                <a:gd name="connsiteX0" fmla="*/ 73547 w 601229"/>
                <a:gd name="connsiteY0" fmla="*/ 517643 h 517642"/>
                <a:gd name="connsiteX1" fmla="*/ 0 w 601229"/>
                <a:gd name="connsiteY1" fmla="*/ 390895 h 517642"/>
                <a:gd name="connsiteX2" fmla="*/ 227068 w 601229"/>
                <a:gd name="connsiteY2" fmla="*/ 0 h 517642"/>
                <a:gd name="connsiteX3" fmla="*/ 374162 w 601229"/>
                <a:gd name="connsiteY3" fmla="*/ 0 h 517642"/>
                <a:gd name="connsiteX4" fmla="*/ 601230 w 601229"/>
                <a:gd name="connsiteY4" fmla="*/ 390895 h 517642"/>
                <a:gd name="connsiteX5" fmla="*/ 527683 w 601229"/>
                <a:gd name="connsiteY5" fmla="*/ 517643 h 517642"/>
                <a:gd name="connsiteX6" fmla="*/ 73547 w 601229"/>
                <a:gd name="connsiteY6" fmla="*/ 517643 h 51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229" h="517642">
                  <a:moveTo>
                    <a:pt x="73547" y="517643"/>
                  </a:moveTo>
                  <a:lnTo>
                    <a:pt x="0" y="390895"/>
                  </a:lnTo>
                  <a:lnTo>
                    <a:pt x="227068" y="0"/>
                  </a:lnTo>
                  <a:lnTo>
                    <a:pt x="374162" y="0"/>
                  </a:lnTo>
                  <a:lnTo>
                    <a:pt x="601230" y="390895"/>
                  </a:lnTo>
                  <a:lnTo>
                    <a:pt x="527683" y="517643"/>
                  </a:lnTo>
                  <a:lnTo>
                    <a:pt x="73547" y="517643"/>
                  </a:lnTo>
                  <a:close/>
                </a:path>
              </a:pathLst>
            </a:custGeom>
            <a:solidFill>
              <a:srgbClr val="E30613"/>
            </a:solidFill>
            <a:ln w="17811" cap="flat">
              <a:noFill/>
              <a:prstDash val="solid"/>
              <a:miter/>
            </a:ln>
          </p:spPr>
          <p:txBody>
            <a:bodyPr rtlCol="0" anchor="ctr"/>
            <a:lstStyle/>
            <a:p>
              <a:endParaRPr lang="fr-FR"/>
            </a:p>
          </p:txBody>
        </p:sp>
        <p:grpSp>
          <p:nvGrpSpPr>
            <p:cNvPr id="21" name="Image 11">
              <a:extLst>
                <a:ext uri="{FF2B5EF4-FFF2-40B4-BE49-F238E27FC236}">
                  <a16:creationId xmlns:a16="http://schemas.microsoft.com/office/drawing/2014/main" id="{B058B383-C6C2-0CB1-CB04-7998D4B8039A}"/>
                </a:ext>
              </a:extLst>
            </p:cNvPr>
            <p:cNvGrpSpPr/>
            <p:nvPr/>
          </p:nvGrpSpPr>
          <p:grpSpPr>
            <a:xfrm>
              <a:off x="5265812" y="2289500"/>
              <a:ext cx="972178" cy="528116"/>
              <a:chOff x="5265812" y="2289500"/>
              <a:chExt cx="972178" cy="528116"/>
            </a:xfrm>
            <a:solidFill>
              <a:srgbClr val="164194"/>
            </a:solidFill>
          </p:grpSpPr>
          <p:sp>
            <p:nvSpPr>
              <p:cNvPr id="22" name="Forme libre 21">
                <a:extLst>
                  <a:ext uri="{FF2B5EF4-FFF2-40B4-BE49-F238E27FC236}">
                    <a16:creationId xmlns:a16="http://schemas.microsoft.com/office/drawing/2014/main" id="{1DAB8FAD-5E8D-75F3-A0EE-AE9F4859BC3C}"/>
                  </a:ext>
                </a:extLst>
              </p:cNvPr>
              <p:cNvSpPr/>
              <p:nvPr/>
            </p:nvSpPr>
            <p:spPr>
              <a:xfrm>
                <a:off x="5265812" y="2289500"/>
                <a:ext cx="972178" cy="528116"/>
              </a:xfrm>
              <a:custGeom>
                <a:avLst/>
                <a:gdLst>
                  <a:gd name="connsiteX0" fmla="*/ 954684 w 972178"/>
                  <a:gd name="connsiteY0" fmla="*/ 301603 h 528116"/>
                  <a:gd name="connsiteX1" fmla="*/ 937190 w 972178"/>
                  <a:gd name="connsiteY1" fmla="*/ 319000 h 528116"/>
                  <a:gd name="connsiteX2" fmla="*/ 937190 w 972178"/>
                  <a:gd name="connsiteY2" fmla="*/ 357166 h 528116"/>
                  <a:gd name="connsiteX3" fmla="*/ 928800 w 972178"/>
                  <a:gd name="connsiteY3" fmla="*/ 358587 h 528116"/>
                  <a:gd name="connsiteX4" fmla="*/ 801699 w 972178"/>
                  <a:gd name="connsiteY4" fmla="*/ 484979 h 528116"/>
                  <a:gd name="connsiteX5" fmla="*/ 800271 w 972178"/>
                  <a:gd name="connsiteY5" fmla="*/ 493323 h 528116"/>
                  <a:gd name="connsiteX6" fmla="*/ 172086 w 972178"/>
                  <a:gd name="connsiteY6" fmla="*/ 493323 h 528116"/>
                  <a:gd name="connsiteX7" fmla="*/ 170658 w 972178"/>
                  <a:gd name="connsiteY7" fmla="*/ 484979 h 528116"/>
                  <a:gd name="connsiteX8" fmla="*/ 43557 w 972178"/>
                  <a:gd name="connsiteY8" fmla="*/ 358587 h 528116"/>
                  <a:gd name="connsiteX9" fmla="*/ 35167 w 972178"/>
                  <a:gd name="connsiteY9" fmla="*/ 357166 h 528116"/>
                  <a:gd name="connsiteX10" fmla="*/ 35167 w 972178"/>
                  <a:gd name="connsiteY10" fmla="*/ 172193 h 528116"/>
                  <a:gd name="connsiteX11" fmla="*/ 43557 w 972178"/>
                  <a:gd name="connsiteY11" fmla="*/ 170772 h 528116"/>
                  <a:gd name="connsiteX12" fmla="*/ 170836 w 972178"/>
                  <a:gd name="connsiteY12" fmla="*/ 43137 h 528116"/>
                  <a:gd name="connsiteX13" fmla="*/ 172264 w 972178"/>
                  <a:gd name="connsiteY13" fmla="*/ 34794 h 528116"/>
                  <a:gd name="connsiteX14" fmla="*/ 679240 w 972178"/>
                  <a:gd name="connsiteY14" fmla="*/ 34794 h 528116"/>
                  <a:gd name="connsiteX15" fmla="*/ 696734 w 972178"/>
                  <a:gd name="connsiteY15" fmla="*/ 17397 h 528116"/>
                  <a:gd name="connsiteX16" fmla="*/ 679240 w 972178"/>
                  <a:gd name="connsiteY16" fmla="*/ 0 h 528116"/>
                  <a:gd name="connsiteX17" fmla="*/ 17494 w 972178"/>
                  <a:gd name="connsiteY17" fmla="*/ 0 h 528116"/>
                  <a:gd name="connsiteX18" fmla="*/ 0 w 972178"/>
                  <a:gd name="connsiteY18" fmla="*/ 17397 h 528116"/>
                  <a:gd name="connsiteX19" fmla="*/ 0 w 972178"/>
                  <a:gd name="connsiteY19" fmla="*/ 510720 h 528116"/>
                  <a:gd name="connsiteX20" fmla="*/ 17494 w 972178"/>
                  <a:gd name="connsiteY20" fmla="*/ 528116 h 528116"/>
                  <a:gd name="connsiteX21" fmla="*/ 954684 w 972178"/>
                  <a:gd name="connsiteY21" fmla="*/ 528116 h 528116"/>
                  <a:gd name="connsiteX22" fmla="*/ 972178 w 972178"/>
                  <a:gd name="connsiteY22" fmla="*/ 510720 h 528116"/>
                  <a:gd name="connsiteX23" fmla="*/ 972178 w 972178"/>
                  <a:gd name="connsiteY23" fmla="*/ 318823 h 528116"/>
                  <a:gd name="connsiteX24" fmla="*/ 954684 w 972178"/>
                  <a:gd name="connsiteY24" fmla="*/ 301426 h 528116"/>
                  <a:gd name="connsiteX25" fmla="*/ 34988 w 972178"/>
                  <a:gd name="connsiteY25" fmla="*/ 34794 h 528116"/>
                  <a:gd name="connsiteX26" fmla="*/ 137455 w 972178"/>
                  <a:gd name="connsiteY26" fmla="*/ 34794 h 528116"/>
                  <a:gd name="connsiteX27" fmla="*/ 134241 w 972178"/>
                  <a:gd name="connsiteY27" fmla="*/ 47397 h 528116"/>
                  <a:gd name="connsiteX28" fmla="*/ 47663 w 972178"/>
                  <a:gd name="connsiteY28" fmla="*/ 134381 h 528116"/>
                  <a:gd name="connsiteX29" fmla="*/ 34988 w 972178"/>
                  <a:gd name="connsiteY29" fmla="*/ 137577 h 528116"/>
                  <a:gd name="connsiteX30" fmla="*/ 34988 w 972178"/>
                  <a:gd name="connsiteY30" fmla="*/ 34794 h 528116"/>
                  <a:gd name="connsiteX31" fmla="*/ 34988 w 972178"/>
                  <a:gd name="connsiteY31" fmla="*/ 493500 h 528116"/>
                  <a:gd name="connsiteX32" fmla="*/ 34988 w 972178"/>
                  <a:gd name="connsiteY32" fmla="*/ 391605 h 528116"/>
                  <a:gd name="connsiteX33" fmla="*/ 47484 w 972178"/>
                  <a:gd name="connsiteY33" fmla="*/ 394800 h 528116"/>
                  <a:gd name="connsiteX34" fmla="*/ 134063 w 972178"/>
                  <a:gd name="connsiteY34" fmla="*/ 480896 h 528116"/>
                  <a:gd name="connsiteX35" fmla="*/ 137276 w 972178"/>
                  <a:gd name="connsiteY35" fmla="*/ 493500 h 528116"/>
                  <a:gd name="connsiteX36" fmla="*/ 34810 w 972178"/>
                  <a:gd name="connsiteY36" fmla="*/ 493500 h 528116"/>
                  <a:gd name="connsiteX37" fmla="*/ 937368 w 972178"/>
                  <a:gd name="connsiteY37" fmla="*/ 493500 h 528116"/>
                  <a:gd name="connsiteX38" fmla="*/ 834902 w 972178"/>
                  <a:gd name="connsiteY38" fmla="*/ 493500 h 528116"/>
                  <a:gd name="connsiteX39" fmla="*/ 838116 w 972178"/>
                  <a:gd name="connsiteY39" fmla="*/ 480896 h 528116"/>
                  <a:gd name="connsiteX40" fmla="*/ 924694 w 972178"/>
                  <a:gd name="connsiteY40" fmla="*/ 394800 h 528116"/>
                  <a:gd name="connsiteX41" fmla="*/ 937190 w 972178"/>
                  <a:gd name="connsiteY41" fmla="*/ 391605 h 528116"/>
                  <a:gd name="connsiteX42" fmla="*/ 937190 w 972178"/>
                  <a:gd name="connsiteY42" fmla="*/ 493500 h 52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2178" h="528116">
                    <a:moveTo>
                      <a:pt x="954684" y="301603"/>
                    </a:moveTo>
                    <a:cubicBezTo>
                      <a:pt x="945044" y="301603"/>
                      <a:pt x="937190" y="309414"/>
                      <a:pt x="937190" y="319000"/>
                    </a:cubicBezTo>
                    <a:lnTo>
                      <a:pt x="937190" y="357166"/>
                    </a:lnTo>
                    <a:lnTo>
                      <a:pt x="928800" y="358587"/>
                    </a:lnTo>
                    <a:cubicBezTo>
                      <a:pt x="863643" y="369593"/>
                      <a:pt x="812588" y="420363"/>
                      <a:pt x="801699" y="484979"/>
                    </a:cubicBezTo>
                    <a:lnTo>
                      <a:pt x="800271" y="493323"/>
                    </a:lnTo>
                    <a:lnTo>
                      <a:pt x="172086" y="493323"/>
                    </a:lnTo>
                    <a:lnTo>
                      <a:pt x="170658" y="484979"/>
                    </a:lnTo>
                    <a:cubicBezTo>
                      <a:pt x="159590" y="420185"/>
                      <a:pt x="108536" y="369415"/>
                      <a:pt x="43557" y="358587"/>
                    </a:cubicBezTo>
                    <a:lnTo>
                      <a:pt x="35167" y="357166"/>
                    </a:lnTo>
                    <a:lnTo>
                      <a:pt x="35167" y="172193"/>
                    </a:lnTo>
                    <a:lnTo>
                      <a:pt x="43557" y="170772"/>
                    </a:lnTo>
                    <a:cubicBezTo>
                      <a:pt x="108893" y="159766"/>
                      <a:pt x="159947" y="108641"/>
                      <a:pt x="170836" y="43137"/>
                    </a:cubicBezTo>
                    <a:lnTo>
                      <a:pt x="172264" y="34794"/>
                    </a:lnTo>
                    <a:lnTo>
                      <a:pt x="679240" y="34794"/>
                    </a:lnTo>
                    <a:cubicBezTo>
                      <a:pt x="688879" y="34794"/>
                      <a:pt x="696734" y="26983"/>
                      <a:pt x="696734" y="17397"/>
                    </a:cubicBezTo>
                    <a:cubicBezTo>
                      <a:pt x="696734" y="7811"/>
                      <a:pt x="688879" y="0"/>
                      <a:pt x="679240" y="0"/>
                    </a:cubicBezTo>
                    <a:lnTo>
                      <a:pt x="17494" y="0"/>
                    </a:lnTo>
                    <a:cubicBezTo>
                      <a:pt x="7855" y="0"/>
                      <a:pt x="0" y="7811"/>
                      <a:pt x="0" y="17397"/>
                    </a:cubicBezTo>
                    <a:lnTo>
                      <a:pt x="0" y="510720"/>
                    </a:lnTo>
                    <a:cubicBezTo>
                      <a:pt x="0" y="520306"/>
                      <a:pt x="7855" y="528116"/>
                      <a:pt x="17494" y="528116"/>
                    </a:cubicBezTo>
                    <a:lnTo>
                      <a:pt x="954684" y="528116"/>
                    </a:lnTo>
                    <a:cubicBezTo>
                      <a:pt x="964324" y="528116"/>
                      <a:pt x="972178" y="520306"/>
                      <a:pt x="972178" y="510720"/>
                    </a:cubicBezTo>
                    <a:lnTo>
                      <a:pt x="972178" y="318823"/>
                    </a:lnTo>
                    <a:cubicBezTo>
                      <a:pt x="972178" y="309237"/>
                      <a:pt x="964324" y="301426"/>
                      <a:pt x="954684" y="301426"/>
                    </a:cubicBezTo>
                    <a:close/>
                    <a:moveTo>
                      <a:pt x="34988" y="34794"/>
                    </a:moveTo>
                    <a:lnTo>
                      <a:pt x="137455" y="34794"/>
                    </a:lnTo>
                    <a:lnTo>
                      <a:pt x="134241" y="47397"/>
                    </a:lnTo>
                    <a:cubicBezTo>
                      <a:pt x="123352" y="90179"/>
                      <a:pt x="90149" y="123553"/>
                      <a:pt x="47663" y="134381"/>
                    </a:cubicBezTo>
                    <a:lnTo>
                      <a:pt x="34988" y="137577"/>
                    </a:lnTo>
                    <a:lnTo>
                      <a:pt x="34988" y="34794"/>
                    </a:lnTo>
                    <a:close/>
                    <a:moveTo>
                      <a:pt x="34988" y="493500"/>
                    </a:moveTo>
                    <a:lnTo>
                      <a:pt x="34988" y="391605"/>
                    </a:lnTo>
                    <a:lnTo>
                      <a:pt x="47484" y="394800"/>
                    </a:lnTo>
                    <a:cubicBezTo>
                      <a:pt x="89970" y="405629"/>
                      <a:pt x="123174" y="438647"/>
                      <a:pt x="134063" y="480896"/>
                    </a:cubicBezTo>
                    <a:lnTo>
                      <a:pt x="137276" y="493500"/>
                    </a:lnTo>
                    <a:lnTo>
                      <a:pt x="34810" y="493500"/>
                    </a:lnTo>
                    <a:close/>
                    <a:moveTo>
                      <a:pt x="937368" y="493500"/>
                    </a:moveTo>
                    <a:lnTo>
                      <a:pt x="834902" y="493500"/>
                    </a:lnTo>
                    <a:lnTo>
                      <a:pt x="838116" y="480896"/>
                    </a:lnTo>
                    <a:cubicBezTo>
                      <a:pt x="849183" y="438647"/>
                      <a:pt x="882208" y="405806"/>
                      <a:pt x="924694" y="394800"/>
                    </a:cubicBezTo>
                    <a:lnTo>
                      <a:pt x="937190" y="391605"/>
                    </a:lnTo>
                    <a:lnTo>
                      <a:pt x="937190" y="493500"/>
                    </a:lnTo>
                    <a:close/>
                  </a:path>
                </a:pathLst>
              </a:custGeom>
              <a:solidFill>
                <a:srgbClr val="164194"/>
              </a:solidFill>
              <a:ln w="17811" cap="flat">
                <a:noFill/>
                <a:prstDash val="solid"/>
                <a:miter/>
              </a:ln>
            </p:spPr>
            <p:txBody>
              <a:bodyPr rtlCol="0" anchor="ctr"/>
              <a:lstStyle/>
              <a:p>
                <a:endParaRPr lang="fr-FR"/>
              </a:p>
            </p:txBody>
          </p:sp>
          <p:sp>
            <p:nvSpPr>
              <p:cNvPr id="23" name="Forme libre 22">
                <a:extLst>
                  <a:ext uri="{FF2B5EF4-FFF2-40B4-BE49-F238E27FC236}">
                    <a16:creationId xmlns:a16="http://schemas.microsoft.com/office/drawing/2014/main" id="{E7091036-015F-8D6B-27D4-E603F97030A8}"/>
                  </a:ext>
                </a:extLst>
              </p:cNvPr>
              <p:cNvSpPr/>
              <p:nvPr/>
            </p:nvSpPr>
            <p:spPr>
              <a:xfrm>
                <a:off x="5679425" y="2429917"/>
                <a:ext cx="179406" cy="260419"/>
              </a:xfrm>
              <a:custGeom>
                <a:avLst/>
                <a:gdLst>
                  <a:gd name="connsiteX0" fmla="*/ 137812 w 179406"/>
                  <a:gd name="connsiteY0" fmla="*/ 46865 h 260419"/>
                  <a:gd name="connsiteX1" fmla="*/ 152985 w 179406"/>
                  <a:gd name="connsiteY1" fmla="*/ 48640 h 260419"/>
                  <a:gd name="connsiteX2" fmla="*/ 178869 w 179406"/>
                  <a:gd name="connsiteY2" fmla="*/ 31243 h 260419"/>
                  <a:gd name="connsiteX3" fmla="*/ 178869 w 179406"/>
                  <a:gd name="connsiteY3" fmla="*/ 31243 h 260419"/>
                  <a:gd name="connsiteX4" fmla="*/ 163874 w 179406"/>
                  <a:gd name="connsiteY4" fmla="*/ 4970 h 260419"/>
                  <a:gd name="connsiteX5" fmla="*/ 129600 w 179406"/>
                  <a:gd name="connsiteY5" fmla="*/ 0 h 260419"/>
                  <a:gd name="connsiteX6" fmla="*/ 30347 w 179406"/>
                  <a:gd name="connsiteY6" fmla="*/ 90002 h 260419"/>
                  <a:gd name="connsiteX7" fmla="*/ 15174 w 179406"/>
                  <a:gd name="connsiteY7" fmla="*/ 90002 h 260419"/>
                  <a:gd name="connsiteX8" fmla="*/ 0 w 179406"/>
                  <a:gd name="connsiteY8" fmla="*/ 105091 h 260419"/>
                  <a:gd name="connsiteX9" fmla="*/ 0 w 179406"/>
                  <a:gd name="connsiteY9" fmla="*/ 105091 h 260419"/>
                  <a:gd name="connsiteX10" fmla="*/ 15174 w 179406"/>
                  <a:gd name="connsiteY10" fmla="*/ 120180 h 260419"/>
                  <a:gd name="connsiteX11" fmla="*/ 26420 w 179406"/>
                  <a:gd name="connsiteY11" fmla="*/ 120180 h 260419"/>
                  <a:gd name="connsiteX12" fmla="*/ 26420 w 179406"/>
                  <a:gd name="connsiteY12" fmla="*/ 138997 h 260419"/>
                  <a:gd name="connsiteX13" fmla="*/ 15174 w 179406"/>
                  <a:gd name="connsiteY13" fmla="*/ 138997 h 260419"/>
                  <a:gd name="connsiteX14" fmla="*/ 0 w 179406"/>
                  <a:gd name="connsiteY14" fmla="*/ 154086 h 260419"/>
                  <a:gd name="connsiteX15" fmla="*/ 0 w 179406"/>
                  <a:gd name="connsiteY15" fmla="*/ 154086 h 260419"/>
                  <a:gd name="connsiteX16" fmla="*/ 15174 w 179406"/>
                  <a:gd name="connsiteY16" fmla="*/ 169175 h 260419"/>
                  <a:gd name="connsiteX17" fmla="*/ 29990 w 179406"/>
                  <a:gd name="connsiteY17" fmla="*/ 169175 h 260419"/>
                  <a:gd name="connsiteX18" fmla="*/ 129600 w 179406"/>
                  <a:gd name="connsiteY18" fmla="*/ 260419 h 260419"/>
                  <a:gd name="connsiteX19" fmla="*/ 154592 w 179406"/>
                  <a:gd name="connsiteY19" fmla="*/ 258111 h 260419"/>
                  <a:gd name="connsiteX20" fmla="*/ 172086 w 179406"/>
                  <a:gd name="connsiteY20" fmla="*/ 238407 h 260419"/>
                  <a:gd name="connsiteX21" fmla="*/ 172086 w 179406"/>
                  <a:gd name="connsiteY21" fmla="*/ 238407 h 260419"/>
                  <a:gd name="connsiteX22" fmla="*/ 148344 w 179406"/>
                  <a:gd name="connsiteY22" fmla="*/ 213554 h 260419"/>
                  <a:gd name="connsiteX23" fmla="*/ 141739 w 179406"/>
                  <a:gd name="connsiteY23" fmla="*/ 213909 h 260419"/>
                  <a:gd name="connsiteX24" fmla="*/ 86936 w 179406"/>
                  <a:gd name="connsiteY24" fmla="*/ 169175 h 260419"/>
                  <a:gd name="connsiteX25" fmla="*/ 123888 w 179406"/>
                  <a:gd name="connsiteY25" fmla="*/ 169175 h 260419"/>
                  <a:gd name="connsiteX26" fmla="*/ 138704 w 179406"/>
                  <a:gd name="connsiteY26" fmla="*/ 157104 h 260419"/>
                  <a:gd name="connsiteX27" fmla="*/ 138704 w 179406"/>
                  <a:gd name="connsiteY27" fmla="*/ 157104 h 260419"/>
                  <a:gd name="connsiteX28" fmla="*/ 123888 w 179406"/>
                  <a:gd name="connsiteY28" fmla="*/ 138997 h 260419"/>
                  <a:gd name="connsiteX29" fmla="*/ 82294 w 179406"/>
                  <a:gd name="connsiteY29" fmla="*/ 138997 h 260419"/>
                  <a:gd name="connsiteX30" fmla="*/ 82294 w 179406"/>
                  <a:gd name="connsiteY30" fmla="*/ 120180 h 260419"/>
                  <a:gd name="connsiteX31" fmla="*/ 127815 w 179406"/>
                  <a:gd name="connsiteY31" fmla="*/ 120180 h 260419"/>
                  <a:gd name="connsiteX32" fmla="*/ 142631 w 179406"/>
                  <a:gd name="connsiteY32" fmla="*/ 108109 h 260419"/>
                  <a:gd name="connsiteX33" fmla="*/ 142631 w 179406"/>
                  <a:gd name="connsiteY33" fmla="*/ 108109 h 260419"/>
                  <a:gd name="connsiteX34" fmla="*/ 127815 w 179406"/>
                  <a:gd name="connsiteY34" fmla="*/ 90002 h 260419"/>
                  <a:gd name="connsiteX35" fmla="*/ 86936 w 179406"/>
                  <a:gd name="connsiteY35" fmla="*/ 90002 h 260419"/>
                  <a:gd name="connsiteX36" fmla="*/ 137812 w 179406"/>
                  <a:gd name="connsiteY36" fmla="*/ 46865 h 260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79406" h="260419">
                    <a:moveTo>
                      <a:pt x="137812" y="46865"/>
                    </a:moveTo>
                    <a:cubicBezTo>
                      <a:pt x="142810" y="46865"/>
                      <a:pt x="147987" y="47397"/>
                      <a:pt x="152985" y="48640"/>
                    </a:cubicBezTo>
                    <a:cubicBezTo>
                      <a:pt x="164767" y="51303"/>
                      <a:pt x="176370" y="42959"/>
                      <a:pt x="178869" y="31243"/>
                    </a:cubicBezTo>
                    <a:lnTo>
                      <a:pt x="178869" y="31243"/>
                    </a:lnTo>
                    <a:cubicBezTo>
                      <a:pt x="181369" y="20060"/>
                      <a:pt x="174942" y="8698"/>
                      <a:pt x="163874" y="4970"/>
                    </a:cubicBezTo>
                    <a:cubicBezTo>
                      <a:pt x="154056" y="1775"/>
                      <a:pt x="142810" y="0"/>
                      <a:pt x="129600" y="0"/>
                    </a:cubicBezTo>
                    <a:cubicBezTo>
                      <a:pt x="84258" y="0"/>
                      <a:pt x="43021" y="31243"/>
                      <a:pt x="30347" y="90002"/>
                    </a:cubicBezTo>
                    <a:lnTo>
                      <a:pt x="15174" y="90002"/>
                    </a:lnTo>
                    <a:cubicBezTo>
                      <a:pt x="6783" y="90002"/>
                      <a:pt x="0" y="96747"/>
                      <a:pt x="0" y="105091"/>
                    </a:cubicBezTo>
                    <a:lnTo>
                      <a:pt x="0" y="105091"/>
                    </a:lnTo>
                    <a:cubicBezTo>
                      <a:pt x="0" y="113434"/>
                      <a:pt x="6783" y="120180"/>
                      <a:pt x="15174" y="120180"/>
                    </a:cubicBezTo>
                    <a:lnTo>
                      <a:pt x="26420" y="120180"/>
                    </a:lnTo>
                    <a:lnTo>
                      <a:pt x="26420" y="138997"/>
                    </a:lnTo>
                    <a:lnTo>
                      <a:pt x="15174" y="138997"/>
                    </a:lnTo>
                    <a:cubicBezTo>
                      <a:pt x="6783" y="138997"/>
                      <a:pt x="0" y="145742"/>
                      <a:pt x="0" y="154086"/>
                    </a:cubicBezTo>
                    <a:lnTo>
                      <a:pt x="0" y="154086"/>
                    </a:lnTo>
                    <a:cubicBezTo>
                      <a:pt x="0" y="162429"/>
                      <a:pt x="6783" y="169175"/>
                      <a:pt x="15174" y="169175"/>
                    </a:cubicBezTo>
                    <a:lnTo>
                      <a:pt x="29990" y="169175"/>
                    </a:lnTo>
                    <a:cubicBezTo>
                      <a:pt x="42664" y="229531"/>
                      <a:pt x="84615" y="260419"/>
                      <a:pt x="129600" y="260419"/>
                    </a:cubicBezTo>
                    <a:cubicBezTo>
                      <a:pt x="138347" y="260419"/>
                      <a:pt x="146916" y="259709"/>
                      <a:pt x="154592" y="258111"/>
                    </a:cubicBezTo>
                    <a:cubicBezTo>
                      <a:pt x="164053" y="256159"/>
                      <a:pt x="171015" y="248170"/>
                      <a:pt x="172086" y="238407"/>
                    </a:cubicBezTo>
                    <a:lnTo>
                      <a:pt x="172086" y="238407"/>
                    </a:lnTo>
                    <a:cubicBezTo>
                      <a:pt x="173514" y="224383"/>
                      <a:pt x="162268" y="212312"/>
                      <a:pt x="148344" y="213554"/>
                    </a:cubicBezTo>
                    <a:cubicBezTo>
                      <a:pt x="146202" y="213732"/>
                      <a:pt x="144059" y="213909"/>
                      <a:pt x="141739" y="213909"/>
                    </a:cubicBezTo>
                    <a:cubicBezTo>
                      <a:pt x="116569" y="213909"/>
                      <a:pt x="96040" y="200240"/>
                      <a:pt x="86936" y="169175"/>
                    </a:cubicBezTo>
                    <a:lnTo>
                      <a:pt x="123888" y="169175"/>
                    </a:lnTo>
                    <a:cubicBezTo>
                      <a:pt x="131028" y="169175"/>
                      <a:pt x="137276" y="164204"/>
                      <a:pt x="138704" y="157104"/>
                    </a:cubicBezTo>
                    <a:lnTo>
                      <a:pt x="138704" y="157104"/>
                    </a:lnTo>
                    <a:cubicBezTo>
                      <a:pt x="140668" y="147695"/>
                      <a:pt x="133527" y="138997"/>
                      <a:pt x="123888" y="138997"/>
                    </a:cubicBezTo>
                    <a:lnTo>
                      <a:pt x="82294" y="138997"/>
                    </a:lnTo>
                    <a:lnTo>
                      <a:pt x="82294" y="120180"/>
                    </a:lnTo>
                    <a:lnTo>
                      <a:pt x="127815" y="120180"/>
                    </a:lnTo>
                    <a:cubicBezTo>
                      <a:pt x="134955" y="120180"/>
                      <a:pt x="141203" y="115209"/>
                      <a:pt x="142631" y="108109"/>
                    </a:cubicBezTo>
                    <a:lnTo>
                      <a:pt x="142631" y="108109"/>
                    </a:lnTo>
                    <a:cubicBezTo>
                      <a:pt x="144595" y="98700"/>
                      <a:pt x="137455" y="90002"/>
                      <a:pt x="127815" y="90002"/>
                    </a:cubicBezTo>
                    <a:lnTo>
                      <a:pt x="86936" y="90002"/>
                    </a:lnTo>
                    <a:cubicBezTo>
                      <a:pt x="95683" y="60179"/>
                      <a:pt x="114069" y="46865"/>
                      <a:pt x="137812" y="46865"/>
                    </a:cubicBezTo>
                    <a:close/>
                  </a:path>
                </a:pathLst>
              </a:custGeom>
              <a:solidFill>
                <a:srgbClr val="164194"/>
              </a:solidFill>
              <a:ln w="17811" cap="flat">
                <a:noFill/>
                <a:prstDash val="solid"/>
                <a:miter/>
              </a:ln>
            </p:spPr>
            <p:txBody>
              <a:bodyPr rtlCol="0" anchor="ctr"/>
              <a:lstStyle/>
              <a:p>
                <a:endParaRPr lang="fr-FR"/>
              </a:p>
            </p:txBody>
          </p:sp>
        </p:grpSp>
        <p:sp>
          <p:nvSpPr>
            <p:cNvPr id="24" name="Forme libre 23">
              <a:extLst>
                <a:ext uri="{FF2B5EF4-FFF2-40B4-BE49-F238E27FC236}">
                  <a16:creationId xmlns:a16="http://schemas.microsoft.com/office/drawing/2014/main" id="{B6D2B766-7E5F-7527-43B1-64205A1D3370}"/>
                </a:ext>
              </a:extLst>
            </p:cNvPr>
            <p:cNvSpPr/>
            <p:nvPr/>
          </p:nvSpPr>
          <p:spPr>
            <a:xfrm>
              <a:off x="5979326" y="2049673"/>
              <a:ext cx="517328" cy="514447"/>
            </a:xfrm>
            <a:custGeom>
              <a:avLst/>
              <a:gdLst>
                <a:gd name="connsiteX0" fmla="*/ 258664 w 517328"/>
                <a:gd name="connsiteY0" fmla="*/ 514447 h 514447"/>
                <a:gd name="connsiteX1" fmla="*/ 0 w 517328"/>
                <a:gd name="connsiteY1" fmla="*/ 257224 h 514447"/>
                <a:gd name="connsiteX2" fmla="*/ 258664 w 517328"/>
                <a:gd name="connsiteY2" fmla="*/ 0 h 514447"/>
                <a:gd name="connsiteX3" fmla="*/ 517329 w 517328"/>
                <a:gd name="connsiteY3" fmla="*/ 257224 h 514447"/>
                <a:gd name="connsiteX4" fmla="*/ 258664 w 517328"/>
                <a:gd name="connsiteY4" fmla="*/ 514447 h 514447"/>
                <a:gd name="connsiteX5" fmla="*/ 258664 w 517328"/>
                <a:gd name="connsiteY5" fmla="*/ 31598 h 514447"/>
                <a:gd name="connsiteX6" fmla="*/ 31597 w 517328"/>
                <a:gd name="connsiteY6" fmla="*/ 257401 h 514447"/>
                <a:gd name="connsiteX7" fmla="*/ 258664 w 517328"/>
                <a:gd name="connsiteY7" fmla="*/ 483027 h 514447"/>
                <a:gd name="connsiteX8" fmla="*/ 485554 w 517328"/>
                <a:gd name="connsiteY8" fmla="*/ 257401 h 514447"/>
                <a:gd name="connsiteX9" fmla="*/ 258664 w 517328"/>
                <a:gd name="connsiteY9" fmla="*/ 31598 h 51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7328" h="514447">
                  <a:moveTo>
                    <a:pt x="258664" y="514447"/>
                  </a:moveTo>
                  <a:cubicBezTo>
                    <a:pt x="116033" y="514447"/>
                    <a:pt x="0" y="399061"/>
                    <a:pt x="0" y="257224"/>
                  </a:cubicBezTo>
                  <a:cubicBezTo>
                    <a:pt x="0" y="115387"/>
                    <a:pt x="116033" y="0"/>
                    <a:pt x="258664" y="0"/>
                  </a:cubicBezTo>
                  <a:cubicBezTo>
                    <a:pt x="401296" y="0"/>
                    <a:pt x="517329" y="115387"/>
                    <a:pt x="517329" y="257224"/>
                  </a:cubicBezTo>
                  <a:cubicBezTo>
                    <a:pt x="517329" y="399061"/>
                    <a:pt x="401296" y="514447"/>
                    <a:pt x="258664" y="514447"/>
                  </a:cubicBezTo>
                  <a:close/>
                  <a:moveTo>
                    <a:pt x="258664" y="31598"/>
                  </a:moveTo>
                  <a:cubicBezTo>
                    <a:pt x="133527" y="31598"/>
                    <a:pt x="31597" y="132784"/>
                    <a:pt x="31597" y="257401"/>
                  </a:cubicBezTo>
                  <a:cubicBezTo>
                    <a:pt x="31597" y="382019"/>
                    <a:pt x="133349" y="483027"/>
                    <a:pt x="258664" y="483027"/>
                  </a:cubicBezTo>
                  <a:cubicBezTo>
                    <a:pt x="383980" y="483027"/>
                    <a:pt x="485554" y="381841"/>
                    <a:pt x="485554" y="257401"/>
                  </a:cubicBezTo>
                  <a:cubicBezTo>
                    <a:pt x="485554" y="132961"/>
                    <a:pt x="383802" y="31598"/>
                    <a:pt x="258664" y="31598"/>
                  </a:cubicBezTo>
                  <a:close/>
                </a:path>
              </a:pathLst>
            </a:custGeom>
            <a:solidFill>
              <a:srgbClr val="164194"/>
            </a:solidFill>
            <a:ln w="17811" cap="flat">
              <a:noFill/>
              <a:prstDash val="solid"/>
              <a:miter/>
            </a:ln>
          </p:spPr>
          <p:txBody>
            <a:bodyPr rtlCol="0" anchor="ctr"/>
            <a:lstStyle/>
            <a:p>
              <a:endParaRPr lang="fr-FR"/>
            </a:p>
          </p:txBody>
        </p:sp>
        <p:sp>
          <p:nvSpPr>
            <p:cNvPr id="25" name="Forme libre 24">
              <a:extLst>
                <a:ext uri="{FF2B5EF4-FFF2-40B4-BE49-F238E27FC236}">
                  <a16:creationId xmlns:a16="http://schemas.microsoft.com/office/drawing/2014/main" id="{D0A3B4B9-426E-BB61-FCBF-0DB4D9FFA209}"/>
                </a:ext>
              </a:extLst>
            </p:cNvPr>
            <p:cNvSpPr/>
            <p:nvPr/>
          </p:nvSpPr>
          <p:spPr>
            <a:xfrm>
              <a:off x="6229600" y="2216363"/>
              <a:ext cx="93004" cy="90534"/>
            </a:xfrm>
            <a:custGeom>
              <a:avLst/>
              <a:gdLst>
                <a:gd name="connsiteX0" fmla="*/ 0 w 93004"/>
                <a:gd name="connsiteY0" fmla="*/ 0 h 90534"/>
                <a:gd name="connsiteX1" fmla="*/ 0 w 93004"/>
                <a:gd name="connsiteY1" fmla="*/ 90534 h 90534"/>
                <a:gd name="connsiteX2" fmla="*/ 93005 w 93004"/>
                <a:gd name="connsiteY2" fmla="*/ 90534 h 90534"/>
              </a:gdLst>
              <a:ahLst/>
              <a:cxnLst>
                <a:cxn ang="0">
                  <a:pos x="connsiteX0" y="connsiteY0"/>
                </a:cxn>
                <a:cxn ang="0">
                  <a:pos x="connsiteX1" y="connsiteY1"/>
                </a:cxn>
                <a:cxn ang="0">
                  <a:pos x="connsiteX2" y="connsiteY2"/>
                </a:cxn>
              </a:cxnLst>
              <a:rect l="l" t="t" r="r" b="b"/>
              <a:pathLst>
                <a:path w="93004" h="90534">
                  <a:moveTo>
                    <a:pt x="0" y="0"/>
                  </a:moveTo>
                  <a:lnTo>
                    <a:pt x="0" y="90534"/>
                  </a:lnTo>
                  <a:lnTo>
                    <a:pt x="93005" y="90534"/>
                  </a:lnTo>
                </a:path>
              </a:pathLst>
            </a:custGeom>
            <a:noFill/>
            <a:ln w="35622" cap="rnd">
              <a:solidFill>
                <a:srgbClr val="164194"/>
              </a:solidFill>
              <a:prstDash val="solid"/>
              <a:round/>
            </a:ln>
          </p:spPr>
          <p:txBody>
            <a:bodyPr rtlCol="0" anchor="ctr"/>
            <a:lstStyle/>
            <a:p>
              <a:endParaRPr lang="fr-FR"/>
            </a:p>
          </p:txBody>
        </p:sp>
      </p:grpSp>
      <p:grpSp>
        <p:nvGrpSpPr>
          <p:cNvPr id="40" name="Groupe 39">
            <a:extLst>
              <a:ext uri="{FF2B5EF4-FFF2-40B4-BE49-F238E27FC236}">
                <a16:creationId xmlns:a16="http://schemas.microsoft.com/office/drawing/2014/main" id="{AD4DB84D-B5F3-E63B-202E-927A3579AD44}"/>
              </a:ext>
            </a:extLst>
          </p:cNvPr>
          <p:cNvGrpSpPr/>
          <p:nvPr/>
        </p:nvGrpSpPr>
        <p:grpSpPr>
          <a:xfrm>
            <a:off x="8704137" y="1755108"/>
            <a:ext cx="1123109" cy="1069896"/>
            <a:chOff x="8704137" y="1869408"/>
            <a:chExt cx="1123109" cy="1069896"/>
          </a:xfrm>
        </p:grpSpPr>
        <p:sp>
          <p:nvSpPr>
            <p:cNvPr id="27" name="Forme libre 26">
              <a:extLst>
                <a:ext uri="{FF2B5EF4-FFF2-40B4-BE49-F238E27FC236}">
                  <a16:creationId xmlns:a16="http://schemas.microsoft.com/office/drawing/2014/main" id="{19786067-9259-AC56-DE23-18DB0CFC0034}"/>
                </a:ext>
              </a:extLst>
            </p:cNvPr>
            <p:cNvSpPr/>
            <p:nvPr/>
          </p:nvSpPr>
          <p:spPr>
            <a:xfrm>
              <a:off x="8984524" y="1869408"/>
              <a:ext cx="561988" cy="488090"/>
            </a:xfrm>
            <a:custGeom>
              <a:avLst/>
              <a:gdLst>
                <a:gd name="connsiteX0" fmla="*/ 68794 w 561988"/>
                <a:gd name="connsiteY0" fmla="*/ 488090 h 488090"/>
                <a:gd name="connsiteX1" fmla="*/ 0 w 561988"/>
                <a:gd name="connsiteY1" fmla="*/ 368594 h 488090"/>
                <a:gd name="connsiteX2" fmla="*/ 212114 w 561988"/>
                <a:gd name="connsiteY2" fmla="*/ 0 h 488090"/>
                <a:gd name="connsiteX3" fmla="*/ 349875 w 561988"/>
                <a:gd name="connsiteY3" fmla="*/ 0 h 488090"/>
                <a:gd name="connsiteX4" fmla="*/ 561989 w 561988"/>
                <a:gd name="connsiteY4" fmla="*/ 368594 h 488090"/>
                <a:gd name="connsiteX5" fmla="*/ 493195 w 561988"/>
                <a:gd name="connsiteY5" fmla="*/ 488090 h 488090"/>
                <a:gd name="connsiteX6" fmla="*/ 68794 w 561988"/>
                <a:gd name="connsiteY6" fmla="*/ 488090 h 48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988" h="488090">
                  <a:moveTo>
                    <a:pt x="68794" y="488090"/>
                  </a:moveTo>
                  <a:lnTo>
                    <a:pt x="0" y="368594"/>
                  </a:lnTo>
                  <a:lnTo>
                    <a:pt x="212114" y="0"/>
                  </a:lnTo>
                  <a:lnTo>
                    <a:pt x="349875" y="0"/>
                  </a:lnTo>
                  <a:lnTo>
                    <a:pt x="561989" y="368594"/>
                  </a:lnTo>
                  <a:lnTo>
                    <a:pt x="493195" y="488090"/>
                  </a:lnTo>
                  <a:lnTo>
                    <a:pt x="68794" y="488090"/>
                  </a:lnTo>
                  <a:close/>
                </a:path>
              </a:pathLst>
            </a:custGeom>
            <a:solidFill>
              <a:srgbClr val="E30613"/>
            </a:solidFill>
            <a:ln w="17346" cap="flat">
              <a:noFill/>
              <a:prstDash val="solid"/>
              <a:miter/>
            </a:ln>
          </p:spPr>
          <p:txBody>
            <a:bodyPr rtlCol="0" anchor="ctr"/>
            <a:lstStyle/>
            <a:p>
              <a:endParaRPr lang="fr-FR"/>
            </a:p>
          </p:txBody>
        </p:sp>
        <p:grpSp>
          <p:nvGrpSpPr>
            <p:cNvPr id="28" name="Image 18">
              <a:extLst>
                <a:ext uri="{FF2B5EF4-FFF2-40B4-BE49-F238E27FC236}">
                  <a16:creationId xmlns:a16="http://schemas.microsoft.com/office/drawing/2014/main" id="{21F6CF35-5473-FE9B-BF36-3AA64EE76CAA}"/>
                </a:ext>
              </a:extLst>
            </p:cNvPr>
            <p:cNvGrpSpPr/>
            <p:nvPr/>
          </p:nvGrpSpPr>
          <p:grpSpPr>
            <a:xfrm>
              <a:off x="8704137" y="2188356"/>
              <a:ext cx="1123109" cy="750948"/>
              <a:chOff x="8704137" y="2188356"/>
              <a:chExt cx="1123109" cy="750948"/>
            </a:xfrm>
            <a:solidFill>
              <a:srgbClr val="164194"/>
            </a:solidFill>
          </p:grpSpPr>
          <p:sp>
            <p:nvSpPr>
              <p:cNvPr id="29" name="Forme libre 28">
                <a:extLst>
                  <a:ext uri="{FF2B5EF4-FFF2-40B4-BE49-F238E27FC236}">
                    <a16:creationId xmlns:a16="http://schemas.microsoft.com/office/drawing/2014/main" id="{E95608B8-B614-1667-7734-9E40D9223841}"/>
                  </a:ext>
                </a:extLst>
              </p:cNvPr>
              <p:cNvSpPr/>
              <p:nvPr/>
            </p:nvSpPr>
            <p:spPr>
              <a:xfrm>
                <a:off x="9134446" y="2470027"/>
                <a:ext cx="112397" cy="112703"/>
              </a:xfrm>
              <a:custGeom>
                <a:avLst/>
                <a:gdLst>
                  <a:gd name="connsiteX0" fmla="*/ 18762 w 112397"/>
                  <a:gd name="connsiteY0" fmla="*/ 112703 h 112703"/>
                  <a:gd name="connsiteX1" fmla="*/ 93636 w 112397"/>
                  <a:gd name="connsiteY1" fmla="*/ 112703 h 112703"/>
                  <a:gd name="connsiteX2" fmla="*/ 112398 w 112397"/>
                  <a:gd name="connsiteY2" fmla="*/ 93890 h 112703"/>
                  <a:gd name="connsiteX3" fmla="*/ 112398 w 112397"/>
                  <a:gd name="connsiteY3" fmla="*/ 18813 h 112703"/>
                  <a:gd name="connsiteX4" fmla="*/ 93636 w 112397"/>
                  <a:gd name="connsiteY4" fmla="*/ 0 h 112703"/>
                  <a:gd name="connsiteX5" fmla="*/ 18762 w 112397"/>
                  <a:gd name="connsiteY5" fmla="*/ 0 h 112703"/>
                  <a:gd name="connsiteX6" fmla="*/ 0 w 112397"/>
                  <a:gd name="connsiteY6" fmla="*/ 18813 h 112703"/>
                  <a:gd name="connsiteX7" fmla="*/ 0 w 112397"/>
                  <a:gd name="connsiteY7" fmla="*/ 93890 h 112703"/>
                  <a:gd name="connsiteX8" fmla="*/ 18762 w 112397"/>
                  <a:gd name="connsiteY8" fmla="*/ 112703 h 112703"/>
                  <a:gd name="connsiteX9" fmla="*/ 37524 w 112397"/>
                  <a:gd name="connsiteY9" fmla="*/ 37626 h 112703"/>
                  <a:gd name="connsiteX10" fmla="*/ 74874 w 112397"/>
                  <a:gd name="connsiteY10" fmla="*/ 37626 h 112703"/>
                  <a:gd name="connsiteX11" fmla="*/ 74874 w 112397"/>
                  <a:gd name="connsiteY11" fmla="*/ 75078 h 112703"/>
                  <a:gd name="connsiteX12" fmla="*/ 37524 w 112397"/>
                  <a:gd name="connsiteY12" fmla="*/ 75078 h 112703"/>
                  <a:gd name="connsiteX13" fmla="*/ 37524 w 112397"/>
                  <a:gd name="connsiteY13" fmla="*/ 37626 h 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397" h="112703">
                    <a:moveTo>
                      <a:pt x="18762" y="112703"/>
                    </a:moveTo>
                    <a:lnTo>
                      <a:pt x="93636" y="112703"/>
                    </a:lnTo>
                    <a:cubicBezTo>
                      <a:pt x="103885" y="112703"/>
                      <a:pt x="112398" y="104342"/>
                      <a:pt x="112398" y="93890"/>
                    </a:cubicBezTo>
                    <a:lnTo>
                      <a:pt x="112398" y="18813"/>
                    </a:lnTo>
                    <a:cubicBezTo>
                      <a:pt x="112398" y="8536"/>
                      <a:pt x="104059" y="0"/>
                      <a:pt x="93636" y="0"/>
                    </a:cubicBezTo>
                    <a:lnTo>
                      <a:pt x="18762" y="0"/>
                    </a:lnTo>
                    <a:cubicBezTo>
                      <a:pt x="8512" y="0"/>
                      <a:pt x="0" y="8361"/>
                      <a:pt x="0" y="18813"/>
                    </a:cubicBezTo>
                    <a:lnTo>
                      <a:pt x="0" y="93890"/>
                    </a:lnTo>
                    <a:cubicBezTo>
                      <a:pt x="0" y="104342"/>
                      <a:pt x="8339" y="112703"/>
                      <a:pt x="18762" y="112703"/>
                    </a:cubicBezTo>
                    <a:close/>
                    <a:moveTo>
                      <a:pt x="37524" y="37626"/>
                    </a:moveTo>
                    <a:lnTo>
                      <a:pt x="74874" y="37626"/>
                    </a:lnTo>
                    <a:lnTo>
                      <a:pt x="74874" y="75078"/>
                    </a:lnTo>
                    <a:lnTo>
                      <a:pt x="37524" y="75078"/>
                    </a:lnTo>
                    <a:lnTo>
                      <a:pt x="37524" y="37626"/>
                    </a:lnTo>
                    <a:close/>
                  </a:path>
                </a:pathLst>
              </a:custGeom>
              <a:solidFill>
                <a:srgbClr val="164194"/>
              </a:solidFill>
              <a:ln w="17346" cap="flat">
                <a:noFill/>
                <a:prstDash val="solid"/>
                <a:miter/>
              </a:ln>
            </p:spPr>
            <p:txBody>
              <a:bodyPr rtlCol="0" anchor="ctr"/>
              <a:lstStyle/>
              <a:p>
                <a:endParaRPr lang="fr-FR"/>
              </a:p>
            </p:txBody>
          </p:sp>
          <p:sp>
            <p:nvSpPr>
              <p:cNvPr id="30" name="Forme libre 29">
                <a:extLst>
                  <a:ext uri="{FF2B5EF4-FFF2-40B4-BE49-F238E27FC236}">
                    <a16:creationId xmlns:a16="http://schemas.microsoft.com/office/drawing/2014/main" id="{8E6593EB-7AEB-41E9-79F3-792B984D18D8}"/>
                  </a:ext>
                </a:extLst>
              </p:cNvPr>
              <p:cNvSpPr/>
              <p:nvPr/>
            </p:nvSpPr>
            <p:spPr>
              <a:xfrm>
                <a:off x="9284193" y="2470027"/>
                <a:ext cx="112397" cy="112703"/>
              </a:xfrm>
              <a:custGeom>
                <a:avLst/>
                <a:gdLst>
                  <a:gd name="connsiteX0" fmla="*/ 18762 w 112397"/>
                  <a:gd name="connsiteY0" fmla="*/ 112703 h 112703"/>
                  <a:gd name="connsiteX1" fmla="*/ 93636 w 112397"/>
                  <a:gd name="connsiteY1" fmla="*/ 112703 h 112703"/>
                  <a:gd name="connsiteX2" fmla="*/ 112398 w 112397"/>
                  <a:gd name="connsiteY2" fmla="*/ 93890 h 112703"/>
                  <a:gd name="connsiteX3" fmla="*/ 112398 w 112397"/>
                  <a:gd name="connsiteY3" fmla="*/ 18813 h 112703"/>
                  <a:gd name="connsiteX4" fmla="*/ 93636 w 112397"/>
                  <a:gd name="connsiteY4" fmla="*/ 0 h 112703"/>
                  <a:gd name="connsiteX5" fmla="*/ 18762 w 112397"/>
                  <a:gd name="connsiteY5" fmla="*/ 0 h 112703"/>
                  <a:gd name="connsiteX6" fmla="*/ 0 w 112397"/>
                  <a:gd name="connsiteY6" fmla="*/ 18813 h 112703"/>
                  <a:gd name="connsiteX7" fmla="*/ 0 w 112397"/>
                  <a:gd name="connsiteY7" fmla="*/ 93890 h 112703"/>
                  <a:gd name="connsiteX8" fmla="*/ 18762 w 112397"/>
                  <a:gd name="connsiteY8" fmla="*/ 112703 h 112703"/>
                  <a:gd name="connsiteX9" fmla="*/ 37524 w 112397"/>
                  <a:gd name="connsiteY9" fmla="*/ 37626 h 112703"/>
                  <a:gd name="connsiteX10" fmla="*/ 74874 w 112397"/>
                  <a:gd name="connsiteY10" fmla="*/ 37626 h 112703"/>
                  <a:gd name="connsiteX11" fmla="*/ 74874 w 112397"/>
                  <a:gd name="connsiteY11" fmla="*/ 75078 h 112703"/>
                  <a:gd name="connsiteX12" fmla="*/ 37524 w 112397"/>
                  <a:gd name="connsiteY12" fmla="*/ 75078 h 112703"/>
                  <a:gd name="connsiteX13" fmla="*/ 37524 w 112397"/>
                  <a:gd name="connsiteY13" fmla="*/ 37626 h 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397" h="112703">
                    <a:moveTo>
                      <a:pt x="18762" y="112703"/>
                    </a:moveTo>
                    <a:lnTo>
                      <a:pt x="93636" y="112703"/>
                    </a:lnTo>
                    <a:cubicBezTo>
                      <a:pt x="104059" y="112703"/>
                      <a:pt x="112398" y="104342"/>
                      <a:pt x="112398" y="93890"/>
                    </a:cubicBezTo>
                    <a:lnTo>
                      <a:pt x="112398" y="18813"/>
                    </a:lnTo>
                    <a:cubicBezTo>
                      <a:pt x="112398" y="8536"/>
                      <a:pt x="104059" y="0"/>
                      <a:pt x="93636" y="0"/>
                    </a:cubicBezTo>
                    <a:lnTo>
                      <a:pt x="18762" y="0"/>
                    </a:lnTo>
                    <a:cubicBezTo>
                      <a:pt x="8339" y="0"/>
                      <a:pt x="0" y="8361"/>
                      <a:pt x="0" y="18813"/>
                    </a:cubicBezTo>
                    <a:lnTo>
                      <a:pt x="0" y="93890"/>
                    </a:lnTo>
                    <a:cubicBezTo>
                      <a:pt x="0" y="104342"/>
                      <a:pt x="8339" y="112703"/>
                      <a:pt x="18762" y="112703"/>
                    </a:cubicBezTo>
                    <a:close/>
                    <a:moveTo>
                      <a:pt x="37524" y="37626"/>
                    </a:moveTo>
                    <a:lnTo>
                      <a:pt x="74874" y="37626"/>
                    </a:lnTo>
                    <a:lnTo>
                      <a:pt x="74874" y="75078"/>
                    </a:lnTo>
                    <a:lnTo>
                      <a:pt x="37524" y="75078"/>
                    </a:lnTo>
                    <a:lnTo>
                      <a:pt x="37524" y="37626"/>
                    </a:lnTo>
                    <a:close/>
                  </a:path>
                </a:pathLst>
              </a:custGeom>
              <a:solidFill>
                <a:srgbClr val="164194"/>
              </a:solidFill>
              <a:ln w="17346" cap="flat">
                <a:noFill/>
                <a:prstDash val="solid"/>
                <a:miter/>
              </a:ln>
            </p:spPr>
            <p:txBody>
              <a:bodyPr rtlCol="0" anchor="ctr"/>
              <a:lstStyle/>
              <a:p>
                <a:endParaRPr lang="fr-FR"/>
              </a:p>
            </p:txBody>
          </p:sp>
          <p:sp>
            <p:nvSpPr>
              <p:cNvPr id="31" name="Forme libre 30">
                <a:extLst>
                  <a:ext uri="{FF2B5EF4-FFF2-40B4-BE49-F238E27FC236}">
                    <a16:creationId xmlns:a16="http://schemas.microsoft.com/office/drawing/2014/main" id="{2D6A6258-1980-1495-24BC-2923E250F2BD}"/>
                  </a:ext>
                </a:extLst>
              </p:cNvPr>
              <p:cNvSpPr/>
              <p:nvPr/>
            </p:nvSpPr>
            <p:spPr>
              <a:xfrm>
                <a:off x="9134446" y="2319872"/>
                <a:ext cx="112397" cy="112703"/>
              </a:xfrm>
              <a:custGeom>
                <a:avLst/>
                <a:gdLst>
                  <a:gd name="connsiteX0" fmla="*/ 18762 w 112397"/>
                  <a:gd name="connsiteY0" fmla="*/ 112703 h 112703"/>
                  <a:gd name="connsiteX1" fmla="*/ 93636 w 112397"/>
                  <a:gd name="connsiteY1" fmla="*/ 112703 h 112703"/>
                  <a:gd name="connsiteX2" fmla="*/ 112398 w 112397"/>
                  <a:gd name="connsiteY2" fmla="*/ 93890 h 112703"/>
                  <a:gd name="connsiteX3" fmla="*/ 112398 w 112397"/>
                  <a:gd name="connsiteY3" fmla="*/ 18813 h 112703"/>
                  <a:gd name="connsiteX4" fmla="*/ 93636 w 112397"/>
                  <a:gd name="connsiteY4" fmla="*/ 0 h 112703"/>
                  <a:gd name="connsiteX5" fmla="*/ 18762 w 112397"/>
                  <a:gd name="connsiteY5" fmla="*/ 0 h 112703"/>
                  <a:gd name="connsiteX6" fmla="*/ 0 w 112397"/>
                  <a:gd name="connsiteY6" fmla="*/ 18813 h 112703"/>
                  <a:gd name="connsiteX7" fmla="*/ 0 w 112397"/>
                  <a:gd name="connsiteY7" fmla="*/ 93890 h 112703"/>
                  <a:gd name="connsiteX8" fmla="*/ 18762 w 112397"/>
                  <a:gd name="connsiteY8" fmla="*/ 112703 h 112703"/>
                  <a:gd name="connsiteX9" fmla="*/ 37524 w 112397"/>
                  <a:gd name="connsiteY9" fmla="*/ 37626 h 112703"/>
                  <a:gd name="connsiteX10" fmla="*/ 74874 w 112397"/>
                  <a:gd name="connsiteY10" fmla="*/ 37626 h 112703"/>
                  <a:gd name="connsiteX11" fmla="*/ 74874 w 112397"/>
                  <a:gd name="connsiteY11" fmla="*/ 75077 h 112703"/>
                  <a:gd name="connsiteX12" fmla="*/ 37524 w 112397"/>
                  <a:gd name="connsiteY12" fmla="*/ 75077 h 112703"/>
                  <a:gd name="connsiteX13" fmla="*/ 37524 w 112397"/>
                  <a:gd name="connsiteY13" fmla="*/ 37626 h 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397" h="112703">
                    <a:moveTo>
                      <a:pt x="18762" y="112703"/>
                    </a:moveTo>
                    <a:lnTo>
                      <a:pt x="93636" y="112703"/>
                    </a:lnTo>
                    <a:cubicBezTo>
                      <a:pt x="103885" y="112703"/>
                      <a:pt x="112398" y="104342"/>
                      <a:pt x="112398" y="93890"/>
                    </a:cubicBezTo>
                    <a:lnTo>
                      <a:pt x="112398" y="18813"/>
                    </a:lnTo>
                    <a:cubicBezTo>
                      <a:pt x="112398" y="8536"/>
                      <a:pt x="104059" y="0"/>
                      <a:pt x="93636" y="0"/>
                    </a:cubicBezTo>
                    <a:lnTo>
                      <a:pt x="18762" y="0"/>
                    </a:lnTo>
                    <a:cubicBezTo>
                      <a:pt x="8512" y="0"/>
                      <a:pt x="0" y="8361"/>
                      <a:pt x="0" y="18813"/>
                    </a:cubicBezTo>
                    <a:lnTo>
                      <a:pt x="0" y="93890"/>
                    </a:lnTo>
                    <a:cubicBezTo>
                      <a:pt x="0" y="104168"/>
                      <a:pt x="8339" y="112703"/>
                      <a:pt x="18762" y="112703"/>
                    </a:cubicBezTo>
                    <a:close/>
                    <a:moveTo>
                      <a:pt x="37524" y="37626"/>
                    </a:moveTo>
                    <a:lnTo>
                      <a:pt x="74874" y="37626"/>
                    </a:lnTo>
                    <a:lnTo>
                      <a:pt x="74874" y="75077"/>
                    </a:lnTo>
                    <a:lnTo>
                      <a:pt x="37524" y="75077"/>
                    </a:lnTo>
                    <a:lnTo>
                      <a:pt x="37524" y="37626"/>
                    </a:lnTo>
                    <a:close/>
                  </a:path>
                </a:pathLst>
              </a:custGeom>
              <a:solidFill>
                <a:srgbClr val="164194"/>
              </a:solidFill>
              <a:ln w="17346" cap="flat">
                <a:noFill/>
                <a:prstDash val="solid"/>
                <a:miter/>
              </a:ln>
            </p:spPr>
            <p:txBody>
              <a:bodyPr rtlCol="0" anchor="ctr"/>
              <a:lstStyle/>
              <a:p>
                <a:endParaRPr lang="fr-FR"/>
              </a:p>
            </p:txBody>
          </p:sp>
          <p:sp>
            <p:nvSpPr>
              <p:cNvPr id="32" name="Forme libre 31">
                <a:extLst>
                  <a:ext uri="{FF2B5EF4-FFF2-40B4-BE49-F238E27FC236}">
                    <a16:creationId xmlns:a16="http://schemas.microsoft.com/office/drawing/2014/main" id="{EAF1AF5A-E49D-D7EA-724F-B33A4335690B}"/>
                  </a:ext>
                </a:extLst>
              </p:cNvPr>
              <p:cNvSpPr/>
              <p:nvPr/>
            </p:nvSpPr>
            <p:spPr>
              <a:xfrm>
                <a:off x="9284193" y="2319872"/>
                <a:ext cx="112397" cy="112703"/>
              </a:xfrm>
              <a:custGeom>
                <a:avLst/>
                <a:gdLst>
                  <a:gd name="connsiteX0" fmla="*/ 18762 w 112397"/>
                  <a:gd name="connsiteY0" fmla="*/ 112703 h 112703"/>
                  <a:gd name="connsiteX1" fmla="*/ 93636 w 112397"/>
                  <a:gd name="connsiteY1" fmla="*/ 112703 h 112703"/>
                  <a:gd name="connsiteX2" fmla="*/ 112398 w 112397"/>
                  <a:gd name="connsiteY2" fmla="*/ 93890 h 112703"/>
                  <a:gd name="connsiteX3" fmla="*/ 112398 w 112397"/>
                  <a:gd name="connsiteY3" fmla="*/ 18813 h 112703"/>
                  <a:gd name="connsiteX4" fmla="*/ 93636 w 112397"/>
                  <a:gd name="connsiteY4" fmla="*/ 0 h 112703"/>
                  <a:gd name="connsiteX5" fmla="*/ 18762 w 112397"/>
                  <a:gd name="connsiteY5" fmla="*/ 0 h 112703"/>
                  <a:gd name="connsiteX6" fmla="*/ 0 w 112397"/>
                  <a:gd name="connsiteY6" fmla="*/ 18813 h 112703"/>
                  <a:gd name="connsiteX7" fmla="*/ 0 w 112397"/>
                  <a:gd name="connsiteY7" fmla="*/ 93890 h 112703"/>
                  <a:gd name="connsiteX8" fmla="*/ 18762 w 112397"/>
                  <a:gd name="connsiteY8" fmla="*/ 112703 h 112703"/>
                  <a:gd name="connsiteX9" fmla="*/ 37524 w 112397"/>
                  <a:gd name="connsiteY9" fmla="*/ 37626 h 112703"/>
                  <a:gd name="connsiteX10" fmla="*/ 74874 w 112397"/>
                  <a:gd name="connsiteY10" fmla="*/ 37626 h 112703"/>
                  <a:gd name="connsiteX11" fmla="*/ 74874 w 112397"/>
                  <a:gd name="connsiteY11" fmla="*/ 75077 h 112703"/>
                  <a:gd name="connsiteX12" fmla="*/ 37524 w 112397"/>
                  <a:gd name="connsiteY12" fmla="*/ 75077 h 112703"/>
                  <a:gd name="connsiteX13" fmla="*/ 37524 w 112397"/>
                  <a:gd name="connsiteY13" fmla="*/ 37626 h 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397" h="112703">
                    <a:moveTo>
                      <a:pt x="18762" y="112703"/>
                    </a:moveTo>
                    <a:lnTo>
                      <a:pt x="93636" y="112703"/>
                    </a:lnTo>
                    <a:cubicBezTo>
                      <a:pt x="104059" y="112703"/>
                      <a:pt x="112398" y="104342"/>
                      <a:pt x="112398" y="93890"/>
                    </a:cubicBezTo>
                    <a:lnTo>
                      <a:pt x="112398" y="18813"/>
                    </a:lnTo>
                    <a:cubicBezTo>
                      <a:pt x="112398" y="8536"/>
                      <a:pt x="104059" y="0"/>
                      <a:pt x="93636" y="0"/>
                    </a:cubicBezTo>
                    <a:lnTo>
                      <a:pt x="18762" y="0"/>
                    </a:lnTo>
                    <a:cubicBezTo>
                      <a:pt x="8339" y="0"/>
                      <a:pt x="0" y="8361"/>
                      <a:pt x="0" y="18813"/>
                    </a:cubicBezTo>
                    <a:lnTo>
                      <a:pt x="0" y="93890"/>
                    </a:lnTo>
                    <a:cubicBezTo>
                      <a:pt x="0" y="104168"/>
                      <a:pt x="8339" y="112703"/>
                      <a:pt x="18762" y="112703"/>
                    </a:cubicBezTo>
                    <a:close/>
                    <a:moveTo>
                      <a:pt x="37524" y="37626"/>
                    </a:moveTo>
                    <a:lnTo>
                      <a:pt x="74874" y="37626"/>
                    </a:lnTo>
                    <a:lnTo>
                      <a:pt x="74874" y="75077"/>
                    </a:lnTo>
                    <a:lnTo>
                      <a:pt x="37524" y="75077"/>
                    </a:lnTo>
                    <a:lnTo>
                      <a:pt x="37524" y="37626"/>
                    </a:lnTo>
                    <a:close/>
                  </a:path>
                </a:pathLst>
              </a:custGeom>
              <a:solidFill>
                <a:srgbClr val="164194"/>
              </a:solidFill>
              <a:ln w="17346" cap="flat">
                <a:noFill/>
                <a:prstDash val="solid"/>
                <a:miter/>
              </a:ln>
            </p:spPr>
            <p:txBody>
              <a:bodyPr rtlCol="0" anchor="ctr"/>
              <a:lstStyle/>
              <a:p>
                <a:endParaRPr lang="fr-FR"/>
              </a:p>
            </p:txBody>
          </p:sp>
          <p:sp>
            <p:nvSpPr>
              <p:cNvPr id="33" name="Forme libre 32">
                <a:extLst>
                  <a:ext uri="{FF2B5EF4-FFF2-40B4-BE49-F238E27FC236}">
                    <a16:creationId xmlns:a16="http://schemas.microsoft.com/office/drawing/2014/main" id="{6F2CF836-8CD1-13F0-A46A-DF4DC70981AF}"/>
                  </a:ext>
                </a:extLst>
              </p:cNvPr>
              <p:cNvSpPr/>
              <p:nvPr/>
            </p:nvSpPr>
            <p:spPr>
              <a:xfrm>
                <a:off x="9508815" y="2563917"/>
                <a:ext cx="187271" cy="112703"/>
              </a:xfrm>
              <a:custGeom>
                <a:avLst/>
                <a:gdLst>
                  <a:gd name="connsiteX0" fmla="*/ 168510 w 187271"/>
                  <a:gd name="connsiteY0" fmla="*/ 0 h 112703"/>
                  <a:gd name="connsiteX1" fmla="*/ 18762 w 187271"/>
                  <a:gd name="connsiteY1" fmla="*/ 0 h 112703"/>
                  <a:gd name="connsiteX2" fmla="*/ 0 w 187271"/>
                  <a:gd name="connsiteY2" fmla="*/ 18813 h 112703"/>
                  <a:gd name="connsiteX3" fmla="*/ 0 w 187271"/>
                  <a:gd name="connsiteY3" fmla="*/ 93890 h 112703"/>
                  <a:gd name="connsiteX4" fmla="*/ 18762 w 187271"/>
                  <a:gd name="connsiteY4" fmla="*/ 112703 h 112703"/>
                  <a:gd name="connsiteX5" fmla="*/ 168510 w 187271"/>
                  <a:gd name="connsiteY5" fmla="*/ 112703 h 112703"/>
                  <a:gd name="connsiteX6" fmla="*/ 187272 w 187271"/>
                  <a:gd name="connsiteY6" fmla="*/ 93890 h 112703"/>
                  <a:gd name="connsiteX7" fmla="*/ 187272 w 187271"/>
                  <a:gd name="connsiteY7" fmla="*/ 18813 h 112703"/>
                  <a:gd name="connsiteX8" fmla="*/ 168510 w 187271"/>
                  <a:gd name="connsiteY8" fmla="*/ 0 h 112703"/>
                  <a:gd name="connsiteX9" fmla="*/ 149748 w 187271"/>
                  <a:gd name="connsiteY9" fmla="*/ 75078 h 112703"/>
                  <a:gd name="connsiteX10" fmla="*/ 37524 w 187271"/>
                  <a:gd name="connsiteY10" fmla="*/ 75078 h 112703"/>
                  <a:gd name="connsiteX11" fmla="*/ 37524 w 187271"/>
                  <a:gd name="connsiteY11" fmla="*/ 37626 h 112703"/>
                  <a:gd name="connsiteX12" fmla="*/ 149748 w 187271"/>
                  <a:gd name="connsiteY12" fmla="*/ 37626 h 112703"/>
                  <a:gd name="connsiteX13" fmla="*/ 149748 w 187271"/>
                  <a:gd name="connsiteY13" fmla="*/ 75078 h 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271" h="112703">
                    <a:moveTo>
                      <a:pt x="168510" y="0"/>
                    </a:moveTo>
                    <a:lnTo>
                      <a:pt x="18762" y="0"/>
                    </a:lnTo>
                    <a:cubicBezTo>
                      <a:pt x="8339" y="0"/>
                      <a:pt x="0" y="8361"/>
                      <a:pt x="0" y="18813"/>
                    </a:cubicBezTo>
                    <a:lnTo>
                      <a:pt x="0" y="93890"/>
                    </a:lnTo>
                    <a:cubicBezTo>
                      <a:pt x="0" y="104342"/>
                      <a:pt x="8339" y="112703"/>
                      <a:pt x="18762" y="112703"/>
                    </a:cubicBezTo>
                    <a:lnTo>
                      <a:pt x="168510" y="112703"/>
                    </a:lnTo>
                    <a:cubicBezTo>
                      <a:pt x="178933" y="112703"/>
                      <a:pt x="187272" y="104342"/>
                      <a:pt x="187272" y="93890"/>
                    </a:cubicBezTo>
                    <a:lnTo>
                      <a:pt x="187272" y="18813"/>
                    </a:lnTo>
                    <a:cubicBezTo>
                      <a:pt x="187272" y="8361"/>
                      <a:pt x="178933" y="0"/>
                      <a:pt x="168510" y="0"/>
                    </a:cubicBezTo>
                    <a:close/>
                    <a:moveTo>
                      <a:pt x="149748" y="75078"/>
                    </a:moveTo>
                    <a:lnTo>
                      <a:pt x="37524" y="75078"/>
                    </a:lnTo>
                    <a:lnTo>
                      <a:pt x="37524" y="37626"/>
                    </a:lnTo>
                    <a:lnTo>
                      <a:pt x="149748" y="37626"/>
                    </a:lnTo>
                    <a:lnTo>
                      <a:pt x="149748" y="75078"/>
                    </a:lnTo>
                    <a:close/>
                  </a:path>
                </a:pathLst>
              </a:custGeom>
              <a:solidFill>
                <a:srgbClr val="164194"/>
              </a:solidFill>
              <a:ln w="17346" cap="flat">
                <a:noFill/>
                <a:prstDash val="solid"/>
                <a:miter/>
              </a:ln>
            </p:spPr>
            <p:txBody>
              <a:bodyPr rtlCol="0" anchor="ctr"/>
              <a:lstStyle/>
              <a:p>
                <a:endParaRPr lang="fr-FR"/>
              </a:p>
            </p:txBody>
          </p:sp>
          <p:sp>
            <p:nvSpPr>
              <p:cNvPr id="34" name="Forme libre 33">
                <a:extLst>
                  <a:ext uri="{FF2B5EF4-FFF2-40B4-BE49-F238E27FC236}">
                    <a16:creationId xmlns:a16="http://schemas.microsoft.com/office/drawing/2014/main" id="{DFF32FAA-7453-7F7F-7607-E15C5BDFF751}"/>
                  </a:ext>
                </a:extLst>
              </p:cNvPr>
              <p:cNvSpPr/>
              <p:nvPr/>
            </p:nvSpPr>
            <p:spPr>
              <a:xfrm>
                <a:off x="9508815" y="2394950"/>
                <a:ext cx="187271" cy="112703"/>
              </a:xfrm>
              <a:custGeom>
                <a:avLst/>
                <a:gdLst>
                  <a:gd name="connsiteX0" fmla="*/ 168510 w 187271"/>
                  <a:gd name="connsiteY0" fmla="*/ 0 h 112703"/>
                  <a:gd name="connsiteX1" fmla="*/ 18762 w 187271"/>
                  <a:gd name="connsiteY1" fmla="*/ 0 h 112703"/>
                  <a:gd name="connsiteX2" fmla="*/ 0 w 187271"/>
                  <a:gd name="connsiteY2" fmla="*/ 18813 h 112703"/>
                  <a:gd name="connsiteX3" fmla="*/ 0 w 187271"/>
                  <a:gd name="connsiteY3" fmla="*/ 93890 h 112703"/>
                  <a:gd name="connsiteX4" fmla="*/ 18762 w 187271"/>
                  <a:gd name="connsiteY4" fmla="*/ 112703 h 112703"/>
                  <a:gd name="connsiteX5" fmla="*/ 168510 w 187271"/>
                  <a:gd name="connsiteY5" fmla="*/ 112703 h 112703"/>
                  <a:gd name="connsiteX6" fmla="*/ 187272 w 187271"/>
                  <a:gd name="connsiteY6" fmla="*/ 93890 h 112703"/>
                  <a:gd name="connsiteX7" fmla="*/ 187272 w 187271"/>
                  <a:gd name="connsiteY7" fmla="*/ 18813 h 112703"/>
                  <a:gd name="connsiteX8" fmla="*/ 168510 w 187271"/>
                  <a:gd name="connsiteY8" fmla="*/ 0 h 112703"/>
                  <a:gd name="connsiteX9" fmla="*/ 149748 w 187271"/>
                  <a:gd name="connsiteY9" fmla="*/ 75077 h 112703"/>
                  <a:gd name="connsiteX10" fmla="*/ 37524 w 187271"/>
                  <a:gd name="connsiteY10" fmla="*/ 75077 h 112703"/>
                  <a:gd name="connsiteX11" fmla="*/ 37524 w 187271"/>
                  <a:gd name="connsiteY11" fmla="*/ 37626 h 112703"/>
                  <a:gd name="connsiteX12" fmla="*/ 149748 w 187271"/>
                  <a:gd name="connsiteY12" fmla="*/ 37626 h 112703"/>
                  <a:gd name="connsiteX13" fmla="*/ 149748 w 187271"/>
                  <a:gd name="connsiteY13" fmla="*/ 75077 h 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271" h="112703">
                    <a:moveTo>
                      <a:pt x="168510" y="0"/>
                    </a:moveTo>
                    <a:lnTo>
                      <a:pt x="18762" y="0"/>
                    </a:lnTo>
                    <a:cubicBezTo>
                      <a:pt x="8339" y="0"/>
                      <a:pt x="0" y="8361"/>
                      <a:pt x="0" y="18813"/>
                    </a:cubicBezTo>
                    <a:lnTo>
                      <a:pt x="0" y="93890"/>
                    </a:lnTo>
                    <a:cubicBezTo>
                      <a:pt x="0" y="104168"/>
                      <a:pt x="8339" y="112703"/>
                      <a:pt x="18762" y="112703"/>
                    </a:cubicBezTo>
                    <a:lnTo>
                      <a:pt x="168510" y="112703"/>
                    </a:lnTo>
                    <a:cubicBezTo>
                      <a:pt x="178933" y="112703"/>
                      <a:pt x="187272" y="104342"/>
                      <a:pt x="187272" y="93890"/>
                    </a:cubicBezTo>
                    <a:lnTo>
                      <a:pt x="187272" y="18813"/>
                    </a:lnTo>
                    <a:cubicBezTo>
                      <a:pt x="187272" y="8536"/>
                      <a:pt x="178933" y="0"/>
                      <a:pt x="168510" y="0"/>
                    </a:cubicBezTo>
                    <a:close/>
                    <a:moveTo>
                      <a:pt x="149748" y="75077"/>
                    </a:moveTo>
                    <a:lnTo>
                      <a:pt x="37524" y="75077"/>
                    </a:lnTo>
                    <a:lnTo>
                      <a:pt x="37524" y="37626"/>
                    </a:lnTo>
                    <a:lnTo>
                      <a:pt x="149748" y="37626"/>
                    </a:lnTo>
                    <a:lnTo>
                      <a:pt x="149748" y="75077"/>
                    </a:lnTo>
                    <a:close/>
                  </a:path>
                </a:pathLst>
              </a:custGeom>
              <a:solidFill>
                <a:srgbClr val="164194"/>
              </a:solidFill>
              <a:ln w="17346" cap="flat">
                <a:noFill/>
                <a:prstDash val="solid"/>
                <a:miter/>
              </a:ln>
            </p:spPr>
            <p:txBody>
              <a:bodyPr rtlCol="0" anchor="ctr"/>
              <a:lstStyle/>
              <a:p>
                <a:endParaRPr lang="fr-FR"/>
              </a:p>
            </p:txBody>
          </p:sp>
          <p:sp>
            <p:nvSpPr>
              <p:cNvPr id="35" name="Forme libre 34">
                <a:extLst>
                  <a:ext uri="{FF2B5EF4-FFF2-40B4-BE49-F238E27FC236}">
                    <a16:creationId xmlns:a16="http://schemas.microsoft.com/office/drawing/2014/main" id="{95A5C912-362A-2A9B-998B-C83F7087B954}"/>
                  </a:ext>
                </a:extLst>
              </p:cNvPr>
              <p:cNvSpPr/>
              <p:nvPr/>
            </p:nvSpPr>
            <p:spPr>
              <a:xfrm>
                <a:off x="8834950" y="2563917"/>
                <a:ext cx="187271" cy="112703"/>
              </a:xfrm>
              <a:custGeom>
                <a:avLst/>
                <a:gdLst>
                  <a:gd name="connsiteX0" fmla="*/ 168510 w 187271"/>
                  <a:gd name="connsiteY0" fmla="*/ 0 h 112703"/>
                  <a:gd name="connsiteX1" fmla="*/ 18762 w 187271"/>
                  <a:gd name="connsiteY1" fmla="*/ 0 h 112703"/>
                  <a:gd name="connsiteX2" fmla="*/ 0 w 187271"/>
                  <a:gd name="connsiteY2" fmla="*/ 18813 h 112703"/>
                  <a:gd name="connsiteX3" fmla="*/ 0 w 187271"/>
                  <a:gd name="connsiteY3" fmla="*/ 93890 h 112703"/>
                  <a:gd name="connsiteX4" fmla="*/ 18762 w 187271"/>
                  <a:gd name="connsiteY4" fmla="*/ 112703 h 112703"/>
                  <a:gd name="connsiteX5" fmla="*/ 168510 w 187271"/>
                  <a:gd name="connsiteY5" fmla="*/ 112703 h 112703"/>
                  <a:gd name="connsiteX6" fmla="*/ 187272 w 187271"/>
                  <a:gd name="connsiteY6" fmla="*/ 93890 h 112703"/>
                  <a:gd name="connsiteX7" fmla="*/ 187272 w 187271"/>
                  <a:gd name="connsiteY7" fmla="*/ 18813 h 112703"/>
                  <a:gd name="connsiteX8" fmla="*/ 168510 w 187271"/>
                  <a:gd name="connsiteY8" fmla="*/ 0 h 112703"/>
                  <a:gd name="connsiteX9" fmla="*/ 149748 w 187271"/>
                  <a:gd name="connsiteY9" fmla="*/ 75078 h 112703"/>
                  <a:gd name="connsiteX10" fmla="*/ 37524 w 187271"/>
                  <a:gd name="connsiteY10" fmla="*/ 75078 h 112703"/>
                  <a:gd name="connsiteX11" fmla="*/ 37524 w 187271"/>
                  <a:gd name="connsiteY11" fmla="*/ 37626 h 112703"/>
                  <a:gd name="connsiteX12" fmla="*/ 149748 w 187271"/>
                  <a:gd name="connsiteY12" fmla="*/ 37626 h 112703"/>
                  <a:gd name="connsiteX13" fmla="*/ 149748 w 187271"/>
                  <a:gd name="connsiteY13" fmla="*/ 75078 h 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271" h="112703">
                    <a:moveTo>
                      <a:pt x="168510" y="0"/>
                    </a:moveTo>
                    <a:lnTo>
                      <a:pt x="18762" y="0"/>
                    </a:lnTo>
                    <a:cubicBezTo>
                      <a:pt x="8512" y="0"/>
                      <a:pt x="0" y="8361"/>
                      <a:pt x="0" y="18813"/>
                    </a:cubicBezTo>
                    <a:lnTo>
                      <a:pt x="0" y="93890"/>
                    </a:lnTo>
                    <a:cubicBezTo>
                      <a:pt x="0" y="104342"/>
                      <a:pt x="8339" y="112703"/>
                      <a:pt x="18762" y="112703"/>
                    </a:cubicBezTo>
                    <a:lnTo>
                      <a:pt x="168510" y="112703"/>
                    </a:lnTo>
                    <a:cubicBezTo>
                      <a:pt x="178759" y="112703"/>
                      <a:pt x="187272" y="104342"/>
                      <a:pt x="187272" y="93890"/>
                    </a:cubicBezTo>
                    <a:lnTo>
                      <a:pt x="187272" y="18813"/>
                    </a:lnTo>
                    <a:cubicBezTo>
                      <a:pt x="187272" y="8361"/>
                      <a:pt x="178933" y="0"/>
                      <a:pt x="168510" y="0"/>
                    </a:cubicBezTo>
                    <a:close/>
                    <a:moveTo>
                      <a:pt x="149748" y="75078"/>
                    </a:moveTo>
                    <a:lnTo>
                      <a:pt x="37524" y="75078"/>
                    </a:lnTo>
                    <a:lnTo>
                      <a:pt x="37524" y="37626"/>
                    </a:lnTo>
                    <a:lnTo>
                      <a:pt x="149748" y="37626"/>
                    </a:lnTo>
                    <a:lnTo>
                      <a:pt x="149748" y="75078"/>
                    </a:lnTo>
                    <a:close/>
                  </a:path>
                </a:pathLst>
              </a:custGeom>
              <a:solidFill>
                <a:srgbClr val="164194"/>
              </a:solidFill>
              <a:ln w="17346" cap="flat">
                <a:noFill/>
                <a:prstDash val="solid"/>
                <a:miter/>
              </a:ln>
            </p:spPr>
            <p:txBody>
              <a:bodyPr rtlCol="0" anchor="ctr"/>
              <a:lstStyle/>
              <a:p>
                <a:endParaRPr lang="fr-FR"/>
              </a:p>
            </p:txBody>
          </p:sp>
          <p:sp>
            <p:nvSpPr>
              <p:cNvPr id="36" name="Forme libre 35">
                <a:extLst>
                  <a:ext uri="{FF2B5EF4-FFF2-40B4-BE49-F238E27FC236}">
                    <a16:creationId xmlns:a16="http://schemas.microsoft.com/office/drawing/2014/main" id="{EBE4FDDE-4FD5-D22E-B23B-24CE9D600E19}"/>
                  </a:ext>
                </a:extLst>
              </p:cNvPr>
              <p:cNvSpPr/>
              <p:nvPr/>
            </p:nvSpPr>
            <p:spPr>
              <a:xfrm>
                <a:off x="8834950" y="2394950"/>
                <a:ext cx="187271" cy="112703"/>
              </a:xfrm>
              <a:custGeom>
                <a:avLst/>
                <a:gdLst>
                  <a:gd name="connsiteX0" fmla="*/ 168510 w 187271"/>
                  <a:gd name="connsiteY0" fmla="*/ 0 h 112703"/>
                  <a:gd name="connsiteX1" fmla="*/ 18762 w 187271"/>
                  <a:gd name="connsiteY1" fmla="*/ 0 h 112703"/>
                  <a:gd name="connsiteX2" fmla="*/ 0 w 187271"/>
                  <a:gd name="connsiteY2" fmla="*/ 18813 h 112703"/>
                  <a:gd name="connsiteX3" fmla="*/ 0 w 187271"/>
                  <a:gd name="connsiteY3" fmla="*/ 93890 h 112703"/>
                  <a:gd name="connsiteX4" fmla="*/ 18762 w 187271"/>
                  <a:gd name="connsiteY4" fmla="*/ 112703 h 112703"/>
                  <a:gd name="connsiteX5" fmla="*/ 168510 w 187271"/>
                  <a:gd name="connsiteY5" fmla="*/ 112703 h 112703"/>
                  <a:gd name="connsiteX6" fmla="*/ 187272 w 187271"/>
                  <a:gd name="connsiteY6" fmla="*/ 93890 h 112703"/>
                  <a:gd name="connsiteX7" fmla="*/ 187272 w 187271"/>
                  <a:gd name="connsiteY7" fmla="*/ 18813 h 112703"/>
                  <a:gd name="connsiteX8" fmla="*/ 168510 w 187271"/>
                  <a:gd name="connsiteY8" fmla="*/ 0 h 112703"/>
                  <a:gd name="connsiteX9" fmla="*/ 149748 w 187271"/>
                  <a:gd name="connsiteY9" fmla="*/ 75077 h 112703"/>
                  <a:gd name="connsiteX10" fmla="*/ 37524 w 187271"/>
                  <a:gd name="connsiteY10" fmla="*/ 75077 h 112703"/>
                  <a:gd name="connsiteX11" fmla="*/ 37524 w 187271"/>
                  <a:gd name="connsiteY11" fmla="*/ 37626 h 112703"/>
                  <a:gd name="connsiteX12" fmla="*/ 149748 w 187271"/>
                  <a:gd name="connsiteY12" fmla="*/ 37626 h 112703"/>
                  <a:gd name="connsiteX13" fmla="*/ 149748 w 187271"/>
                  <a:gd name="connsiteY13" fmla="*/ 75077 h 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271" h="112703">
                    <a:moveTo>
                      <a:pt x="168510" y="0"/>
                    </a:moveTo>
                    <a:lnTo>
                      <a:pt x="18762" y="0"/>
                    </a:lnTo>
                    <a:cubicBezTo>
                      <a:pt x="8512" y="0"/>
                      <a:pt x="0" y="8361"/>
                      <a:pt x="0" y="18813"/>
                    </a:cubicBezTo>
                    <a:lnTo>
                      <a:pt x="0" y="93890"/>
                    </a:lnTo>
                    <a:cubicBezTo>
                      <a:pt x="0" y="104168"/>
                      <a:pt x="8339" y="112703"/>
                      <a:pt x="18762" y="112703"/>
                    </a:cubicBezTo>
                    <a:lnTo>
                      <a:pt x="168510" y="112703"/>
                    </a:lnTo>
                    <a:cubicBezTo>
                      <a:pt x="178759" y="112703"/>
                      <a:pt x="187272" y="104342"/>
                      <a:pt x="187272" y="93890"/>
                    </a:cubicBezTo>
                    <a:lnTo>
                      <a:pt x="187272" y="18813"/>
                    </a:lnTo>
                    <a:cubicBezTo>
                      <a:pt x="187272" y="8536"/>
                      <a:pt x="178933" y="0"/>
                      <a:pt x="168510" y="0"/>
                    </a:cubicBezTo>
                    <a:close/>
                    <a:moveTo>
                      <a:pt x="149748" y="75077"/>
                    </a:moveTo>
                    <a:lnTo>
                      <a:pt x="37524" y="75077"/>
                    </a:lnTo>
                    <a:lnTo>
                      <a:pt x="37524" y="37626"/>
                    </a:lnTo>
                    <a:lnTo>
                      <a:pt x="149748" y="37626"/>
                    </a:lnTo>
                    <a:lnTo>
                      <a:pt x="149748" y="75077"/>
                    </a:lnTo>
                    <a:close/>
                  </a:path>
                </a:pathLst>
              </a:custGeom>
              <a:solidFill>
                <a:srgbClr val="164194"/>
              </a:solidFill>
              <a:ln w="17346" cap="flat">
                <a:noFill/>
                <a:prstDash val="solid"/>
                <a:miter/>
              </a:ln>
            </p:spPr>
            <p:txBody>
              <a:bodyPr rtlCol="0" anchor="ctr"/>
              <a:lstStyle/>
              <a:p>
                <a:endParaRPr lang="fr-FR"/>
              </a:p>
            </p:txBody>
          </p:sp>
          <p:sp>
            <p:nvSpPr>
              <p:cNvPr id="37" name="Forme libre 36">
                <a:extLst>
                  <a:ext uri="{FF2B5EF4-FFF2-40B4-BE49-F238E27FC236}">
                    <a16:creationId xmlns:a16="http://schemas.microsoft.com/office/drawing/2014/main" id="{24463DD0-1F0F-B427-971F-F3710A552429}"/>
                  </a:ext>
                </a:extLst>
              </p:cNvPr>
              <p:cNvSpPr/>
              <p:nvPr/>
            </p:nvSpPr>
            <p:spPr>
              <a:xfrm>
                <a:off x="8704137" y="2188356"/>
                <a:ext cx="1123109" cy="750948"/>
              </a:xfrm>
              <a:custGeom>
                <a:avLst/>
                <a:gdLst>
                  <a:gd name="connsiteX0" fmla="*/ 1104174 w 1123109"/>
                  <a:gd name="connsiteY0" fmla="*/ 713323 h 750948"/>
                  <a:gd name="connsiteX1" fmla="*/ 1066824 w 1123109"/>
                  <a:gd name="connsiteY1" fmla="*/ 713323 h 750948"/>
                  <a:gd name="connsiteX2" fmla="*/ 1066824 w 1123109"/>
                  <a:gd name="connsiteY2" fmla="*/ 150329 h 750948"/>
                  <a:gd name="connsiteX3" fmla="*/ 1085586 w 1123109"/>
                  <a:gd name="connsiteY3" fmla="*/ 150329 h 750948"/>
                  <a:gd name="connsiteX4" fmla="*/ 1104347 w 1123109"/>
                  <a:gd name="connsiteY4" fmla="*/ 131516 h 750948"/>
                  <a:gd name="connsiteX5" fmla="*/ 1104347 w 1123109"/>
                  <a:gd name="connsiteY5" fmla="*/ 56439 h 750948"/>
                  <a:gd name="connsiteX6" fmla="*/ 1085586 w 1123109"/>
                  <a:gd name="connsiteY6" fmla="*/ 37626 h 750948"/>
                  <a:gd name="connsiteX7" fmla="*/ 767328 w 1123109"/>
                  <a:gd name="connsiteY7" fmla="*/ 37626 h 750948"/>
                  <a:gd name="connsiteX8" fmla="*/ 767328 w 1123109"/>
                  <a:gd name="connsiteY8" fmla="*/ 18813 h 750948"/>
                  <a:gd name="connsiteX9" fmla="*/ 748566 w 1123109"/>
                  <a:gd name="connsiteY9" fmla="*/ 0 h 750948"/>
                  <a:gd name="connsiteX10" fmla="*/ 374196 w 1123109"/>
                  <a:gd name="connsiteY10" fmla="*/ 0 h 750948"/>
                  <a:gd name="connsiteX11" fmla="*/ 355434 w 1123109"/>
                  <a:gd name="connsiteY11" fmla="*/ 18813 h 750948"/>
                  <a:gd name="connsiteX12" fmla="*/ 355434 w 1123109"/>
                  <a:gd name="connsiteY12" fmla="*/ 37626 h 750948"/>
                  <a:gd name="connsiteX13" fmla="*/ 37350 w 1123109"/>
                  <a:gd name="connsiteY13" fmla="*/ 37626 h 750948"/>
                  <a:gd name="connsiteX14" fmla="*/ 18588 w 1123109"/>
                  <a:gd name="connsiteY14" fmla="*/ 56439 h 750948"/>
                  <a:gd name="connsiteX15" fmla="*/ 18588 w 1123109"/>
                  <a:gd name="connsiteY15" fmla="*/ 131516 h 750948"/>
                  <a:gd name="connsiteX16" fmla="*/ 37350 w 1123109"/>
                  <a:gd name="connsiteY16" fmla="*/ 150329 h 750948"/>
                  <a:gd name="connsiteX17" fmla="*/ 56112 w 1123109"/>
                  <a:gd name="connsiteY17" fmla="*/ 150329 h 750948"/>
                  <a:gd name="connsiteX18" fmla="*/ 56112 w 1123109"/>
                  <a:gd name="connsiteY18" fmla="*/ 713323 h 750948"/>
                  <a:gd name="connsiteX19" fmla="*/ 18762 w 1123109"/>
                  <a:gd name="connsiteY19" fmla="*/ 713323 h 750948"/>
                  <a:gd name="connsiteX20" fmla="*/ 0 w 1123109"/>
                  <a:gd name="connsiteY20" fmla="*/ 732135 h 750948"/>
                  <a:gd name="connsiteX21" fmla="*/ 18762 w 1123109"/>
                  <a:gd name="connsiteY21" fmla="*/ 750948 h 750948"/>
                  <a:gd name="connsiteX22" fmla="*/ 1104347 w 1123109"/>
                  <a:gd name="connsiteY22" fmla="*/ 750948 h 750948"/>
                  <a:gd name="connsiteX23" fmla="*/ 1123109 w 1123109"/>
                  <a:gd name="connsiteY23" fmla="*/ 732135 h 750948"/>
                  <a:gd name="connsiteX24" fmla="*/ 1104347 w 1123109"/>
                  <a:gd name="connsiteY24" fmla="*/ 713323 h 750948"/>
                  <a:gd name="connsiteX25" fmla="*/ 1066824 w 1123109"/>
                  <a:gd name="connsiteY25" fmla="*/ 75252 h 750948"/>
                  <a:gd name="connsiteX26" fmla="*/ 1066824 w 1123109"/>
                  <a:gd name="connsiteY26" fmla="*/ 112703 h 750948"/>
                  <a:gd name="connsiteX27" fmla="*/ 767328 w 1123109"/>
                  <a:gd name="connsiteY27" fmla="*/ 112703 h 750948"/>
                  <a:gd name="connsiteX28" fmla="*/ 767328 w 1123109"/>
                  <a:gd name="connsiteY28" fmla="*/ 75252 h 750948"/>
                  <a:gd name="connsiteX29" fmla="*/ 1066824 w 1123109"/>
                  <a:gd name="connsiteY29" fmla="*/ 75252 h 750948"/>
                  <a:gd name="connsiteX30" fmla="*/ 56112 w 1123109"/>
                  <a:gd name="connsiteY30" fmla="*/ 75252 h 750948"/>
                  <a:gd name="connsiteX31" fmla="*/ 355608 w 1123109"/>
                  <a:gd name="connsiteY31" fmla="*/ 75252 h 750948"/>
                  <a:gd name="connsiteX32" fmla="*/ 355608 w 1123109"/>
                  <a:gd name="connsiteY32" fmla="*/ 112703 h 750948"/>
                  <a:gd name="connsiteX33" fmla="*/ 56112 w 1123109"/>
                  <a:gd name="connsiteY33" fmla="*/ 112703 h 750948"/>
                  <a:gd name="connsiteX34" fmla="*/ 56112 w 1123109"/>
                  <a:gd name="connsiteY34" fmla="*/ 75252 h 750948"/>
                  <a:gd name="connsiteX35" fmla="*/ 93462 w 1123109"/>
                  <a:gd name="connsiteY35" fmla="*/ 150329 h 750948"/>
                  <a:gd name="connsiteX36" fmla="*/ 355434 w 1123109"/>
                  <a:gd name="connsiteY36" fmla="*/ 150329 h 750948"/>
                  <a:gd name="connsiteX37" fmla="*/ 355434 w 1123109"/>
                  <a:gd name="connsiteY37" fmla="*/ 713323 h 750948"/>
                  <a:gd name="connsiteX38" fmla="*/ 93462 w 1123109"/>
                  <a:gd name="connsiteY38" fmla="*/ 713323 h 750948"/>
                  <a:gd name="connsiteX39" fmla="*/ 93462 w 1123109"/>
                  <a:gd name="connsiteY39" fmla="*/ 150329 h 750948"/>
                  <a:gd name="connsiteX40" fmla="*/ 392958 w 1123109"/>
                  <a:gd name="connsiteY40" fmla="*/ 131516 h 750948"/>
                  <a:gd name="connsiteX41" fmla="*/ 392958 w 1123109"/>
                  <a:gd name="connsiteY41" fmla="*/ 37626 h 750948"/>
                  <a:gd name="connsiteX42" fmla="*/ 729804 w 1123109"/>
                  <a:gd name="connsiteY42" fmla="*/ 37626 h 750948"/>
                  <a:gd name="connsiteX43" fmla="*/ 729804 w 1123109"/>
                  <a:gd name="connsiteY43" fmla="*/ 713148 h 750948"/>
                  <a:gd name="connsiteX44" fmla="*/ 673692 w 1123109"/>
                  <a:gd name="connsiteY44" fmla="*/ 713148 h 750948"/>
                  <a:gd name="connsiteX45" fmla="*/ 673692 w 1123109"/>
                  <a:gd name="connsiteY45" fmla="*/ 525542 h 750948"/>
                  <a:gd name="connsiteX46" fmla="*/ 692454 w 1123109"/>
                  <a:gd name="connsiteY46" fmla="*/ 525542 h 750948"/>
                  <a:gd name="connsiteX47" fmla="*/ 711216 w 1123109"/>
                  <a:gd name="connsiteY47" fmla="*/ 506729 h 750948"/>
                  <a:gd name="connsiteX48" fmla="*/ 692454 w 1123109"/>
                  <a:gd name="connsiteY48" fmla="*/ 487916 h 750948"/>
                  <a:gd name="connsiteX49" fmla="*/ 430482 w 1123109"/>
                  <a:gd name="connsiteY49" fmla="*/ 487916 h 750948"/>
                  <a:gd name="connsiteX50" fmla="*/ 411720 w 1123109"/>
                  <a:gd name="connsiteY50" fmla="*/ 506729 h 750948"/>
                  <a:gd name="connsiteX51" fmla="*/ 430482 w 1123109"/>
                  <a:gd name="connsiteY51" fmla="*/ 525542 h 750948"/>
                  <a:gd name="connsiteX52" fmla="*/ 449244 w 1123109"/>
                  <a:gd name="connsiteY52" fmla="*/ 525542 h 750948"/>
                  <a:gd name="connsiteX53" fmla="*/ 449244 w 1123109"/>
                  <a:gd name="connsiteY53" fmla="*/ 713148 h 750948"/>
                  <a:gd name="connsiteX54" fmla="*/ 393132 w 1123109"/>
                  <a:gd name="connsiteY54" fmla="*/ 713148 h 750948"/>
                  <a:gd name="connsiteX55" fmla="*/ 393132 w 1123109"/>
                  <a:gd name="connsiteY55" fmla="*/ 131516 h 750948"/>
                  <a:gd name="connsiteX56" fmla="*/ 486594 w 1123109"/>
                  <a:gd name="connsiteY56" fmla="*/ 525542 h 750948"/>
                  <a:gd name="connsiteX57" fmla="*/ 542706 w 1123109"/>
                  <a:gd name="connsiteY57" fmla="*/ 525542 h 750948"/>
                  <a:gd name="connsiteX58" fmla="*/ 542706 w 1123109"/>
                  <a:gd name="connsiteY58" fmla="*/ 713148 h 750948"/>
                  <a:gd name="connsiteX59" fmla="*/ 486594 w 1123109"/>
                  <a:gd name="connsiteY59" fmla="*/ 713148 h 750948"/>
                  <a:gd name="connsiteX60" fmla="*/ 486594 w 1123109"/>
                  <a:gd name="connsiteY60" fmla="*/ 525542 h 750948"/>
                  <a:gd name="connsiteX61" fmla="*/ 580230 w 1123109"/>
                  <a:gd name="connsiteY61" fmla="*/ 713148 h 750948"/>
                  <a:gd name="connsiteX62" fmla="*/ 580230 w 1123109"/>
                  <a:gd name="connsiteY62" fmla="*/ 525542 h 750948"/>
                  <a:gd name="connsiteX63" fmla="*/ 636342 w 1123109"/>
                  <a:gd name="connsiteY63" fmla="*/ 525542 h 750948"/>
                  <a:gd name="connsiteX64" fmla="*/ 636342 w 1123109"/>
                  <a:gd name="connsiteY64" fmla="*/ 713148 h 750948"/>
                  <a:gd name="connsiteX65" fmla="*/ 580230 w 1123109"/>
                  <a:gd name="connsiteY65" fmla="*/ 713148 h 750948"/>
                  <a:gd name="connsiteX66" fmla="*/ 767328 w 1123109"/>
                  <a:gd name="connsiteY66" fmla="*/ 713148 h 750948"/>
                  <a:gd name="connsiteX67" fmla="*/ 767328 w 1123109"/>
                  <a:gd name="connsiteY67" fmla="*/ 150329 h 750948"/>
                  <a:gd name="connsiteX68" fmla="*/ 1029300 w 1123109"/>
                  <a:gd name="connsiteY68" fmla="*/ 150329 h 750948"/>
                  <a:gd name="connsiteX69" fmla="*/ 1029300 w 1123109"/>
                  <a:gd name="connsiteY69" fmla="*/ 713323 h 750948"/>
                  <a:gd name="connsiteX70" fmla="*/ 767328 w 1123109"/>
                  <a:gd name="connsiteY70" fmla="*/ 713323 h 750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23109" h="750948">
                    <a:moveTo>
                      <a:pt x="1104174" y="713323"/>
                    </a:moveTo>
                    <a:lnTo>
                      <a:pt x="1066824" y="713323"/>
                    </a:lnTo>
                    <a:lnTo>
                      <a:pt x="1066824" y="150329"/>
                    </a:lnTo>
                    <a:lnTo>
                      <a:pt x="1085586" y="150329"/>
                    </a:lnTo>
                    <a:cubicBezTo>
                      <a:pt x="1096009" y="150329"/>
                      <a:pt x="1104347" y="141968"/>
                      <a:pt x="1104347" y="131516"/>
                    </a:cubicBezTo>
                    <a:lnTo>
                      <a:pt x="1104347" y="56439"/>
                    </a:lnTo>
                    <a:cubicBezTo>
                      <a:pt x="1104347" y="46161"/>
                      <a:pt x="1096009" y="37626"/>
                      <a:pt x="1085586" y="37626"/>
                    </a:cubicBezTo>
                    <a:lnTo>
                      <a:pt x="767328" y="37626"/>
                    </a:lnTo>
                    <a:lnTo>
                      <a:pt x="767328" y="18813"/>
                    </a:lnTo>
                    <a:cubicBezTo>
                      <a:pt x="767328" y="8536"/>
                      <a:pt x="758989" y="0"/>
                      <a:pt x="748566" y="0"/>
                    </a:cubicBezTo>
                    <a:lnTo>
                      <a:pt x="374196" y="0"/>
                    </a:lnTo>
                    <a:cubicBezTo>
                      <a:pt x="363946" y="0"/>
                      <a:pt x="355434" y="8361"/>
                      <a:pt x="355434" y="18813"/>
                    </a:cubicBezTo>
                    <a:lnTo>
                      <a:pt x="355434" y="37626"/>
                    </a:lnTo>
                    <a:lnTo>
                      <a:pt x="37350" y="37626"/>
                    </a:lnTo>
                    <a:cubicBezTo>
                      <a:pt x="27101" y="37626"/>
                      <a:pt x="18588" y="45987"/>
                      <a:pt x="18588" y="56439"/>
                    </a:cubicBezTo>
                    <a:lnTo>
                      <a:pt x="18588" y="131516"/>
                    </a:lnTo>
                    <a:cubicBezTo>
                      <a:pt x="18588" y="141794"/>
                      <a:pt x="26927" y="150329"/>
                      <a:pt x="37350" y="150329"/>
                    </a:cubicBezTo>
                    <a:lnTo>
                      <a:pt x="56112" y="150329"/>
                    </a:lnTo>
                    <a:lnTo>
                      <a:pt x="56112" y="713323"/>
                    </a:lnTo>
                    <a:lnTo>
                      <a:pt x="18762" y="713323"/>
                    </a:lnTo>
                    <a:cubicBezTo>
                      <a:pt x="8512" y="713323"/>
                      <a:pt x="0" y="721684"/>
                      <a:pt x="0" y="732135"/>
                    </a:cubicBezTo>
                    <a:cubicBezTo>
                      <a:pt x="0" y="742587"/>
                      <a:pt x="8339" y="750948"/>
                      <a:pt x="18762" y="750948"/>
                    </a:cubicBezTo>
                    <a:lnTo>
                      <a:pt x="1104347" y="750948"/>
                    </a:lnTo>
                    <a:cubicBezTo>
                      <a:pt x="1114771" y="750948"/>
                      <a:pt x="1123109" y="742587"/>
                      <a:pt x="1123109" y="732135"/>
                    </a:cubicBezTo>
                    <a:cubicBezTo>
                      <a:pt x="1123109" y="721684"/>
                      <a:pt x="1114771" y="713323"/>
                      <a:pt x="1104347" y="713323"/>
                    </a:cubicBezTo>
                    <a:close/>
                    <a:moveTo>
                      <a:pt x="1066824" y="75252"/>
                    </a:moveTo>
                    <a:lnTo>
                      <a:pt x="1066824" y="112703"/>
                    </a:lnTo>
                    <a:lnTo>
                      <a:pt x="767328" y="112703"/>
                    </a:lnTo>
                    <a:lnTo>
                      <a:pt x="767328" y="75252"/>
                    </a:lnTo>
                    <a:lnTo>
                      <a:pt x="1066824" y="75252"/>
                    </a:lnTo>
                    <a:close/>
                    <a:moveTo>
                      <a:pt x="56112" y="75252"/>
                    </a:moveTo>
                    <a:lnTo>
                      <a:pt x="355608" y="75252"/>
                    </a:lnTo>
                    <a:lnTo>
                      <a:pt x="355608" y="112703"/>
                    </a:lnTo>
                    <a:lnTo>
                      <a:pt x="56112" y="112703"/>
                    </a:lnTo>
                    <a:lnTo>
                      <a:pt x="56112" y="75252"/>
                    </a:lnTo>
                    <a:close/>
                    <a:moveTo>
                      <a:pt x="93462" y="150329"/>
                    </a:moveTo>
                    <a:lnTo>
                      <a:pt x="355434" y="150329"/>
                    </a:lnTo>
                    <a:lnTo>
                      <a:pt x="355434" y="713323"/>
                    </a:lnTo>
                    <a:lnTo>
                      <a:pt x="93462" y="713323"/>
                    </a:lnTo>
                    <a:lnTo>
                      <a:pt x="93462" y="150329"/>
                    </a:lnTo>
                    <a:close/>
                    <a:moveTo>
                      <a:pt x="392958" y="131516"/>
                    </a:moveTo>
                    <a:lnTo>
                      <a:pt x="392958" y="37626"/>
                    </a:lnTo>
                    <a:lnTo>
                      <a:pt x="729804" y="37626"/>
                    </a:lnTo>
                    <a:lnTo>
                      <a:pt x="729804" y="713148"/>
                    </a:lnTo>
                    <a:lnTo>
                      <a:pt x="673692" y="713148"/>
                    </a:lnTo>
                    <a:lnTo>
                      <a:pt x="673692" y="525542"/>
                    </a:lnTo>
                    <a:lnTo>
                      <a:pt x="692454" y="525542"/>
                    </a:lnTo>
                    <a:cubicBezTo>
                      <a:pt x="702877" y="525542"/>
                      <a:pt x="711216" y="517181"/>
                      <a:pt x="711216" y="506729"/>
                    </a:cubicBezTo>
                    <a:cubicBezTo>
                      <a:pt x="711216" y="496277"/>
                      <a:pt x="702877" y="487916"/>
                      <a:pt x="692454" y="487916"/>
                    </a:cubicBezTo>
                    <a:lnTo>
                      <a:pt x="430482" y="487916"/>
                    </a:lnTo>
                    <a:cubicBezTo>
                      <a:pt x="420232" y="487916"/>
                      <a:pt x="411720" y="496277"/>
                      <a:pt x="411720" y="506729"/>
                    </a:cubicBezTo>
                    <a:cubicBezTo>
                      <a:pt x="411720" y="517181"/>
                      <a:pt x="420059" y="525542"/>
                      <a:pt x="430482" y="525542"/>
                    </a:cubicBezTo>
                    <a:lnTo>
                      <a:pt x="449244" y="525542"/>
                    </a:lnTo>
                    <a:lnTo>
                      <a:pt x="449244" y="713148"/>
                    </a:lnTo>
                    <a:lnTo>
                      <a:pt x="393132" y="713148"/>
                    </a:lnTo>
                    <a:lnTo>
                      <a:pt x="393132" y="131516"/>
                    </a:lnTo>
                    <a:close/>
                    <a:moveTo>
                      <a:pt x="486594" y="525542"/>
                    </a:moveTo>
                    <a:lnTo>
                      <a:pt x="542706" y="525542"/>
                    </a:lnTo>
                    <a:lnTo>
                      <a:pt x="542706" y="713148"/>
                    </a:lnTo>
                    <a:lnTo>
                      <a:pt x="486594" y="713148"/>
                    </a:lnTo>
                    <a:lnTo>
                      <a:pt x="486594" y="525542"/>
                    </a:lnTo>
                    <a:close/>
                    <a:moveTo>
                      <a:pt x="580230" y="713148"/>
                    </a:moveTo>
                    <a:lnTo>
                      <a:pt x="580230" y="525542"/>
                    </a:lnTo>
                    <a:lnTo>
                      <a:pt x="636342" y="525542"/>
                    </a:lnTo>
                    <a:lnTo>
                      <a:pt x="636342" y="713148"/>
                    </a:lnTo>
                    <a:lnTo>
                      <a:pt x="580230" y="713148"/>
                    </a:lnTo>
                    <a:close/>
                    <a:moveTo>
                      <a:pt x="767328" y="713148"/>
                    </a:moveTo>
                    <a:lnTo>
                      <a:pt x="767328" y="150329"/>
                    </a:lnTo>
                    <a:lnTo>
                      <a:pt x="1029300" y="150329"/>
                    </a:lnTo>
                    <a:lnTo>
                      <a:pt x="1029300" y="713323"/>
                    </a:lnTo>
                    <a:lnTo>
                      <a:pt x="767328" y="713323"/>
                    </a:lnTo>
                    <a:close/>
                  </a:path>
                </a:pathLst>
              </a:custGeom>
              <a:solidFill>
                <a:srgbClr val="164194"/>
              </a:solidFill>
              <a:ln w="17346" cap="flat">
                <a:noFill/>
                <a:prstDash val="solid"/>
                <a:miter/>
              </a:ln>
            </p:spPr>
            <p:txBody>
              <a:bodyPr rtlCol="0" anchor="ctr"/>
              <a:lstStyle/>
              <a:p>
                <a:endParaRPr lang="fr-FR"/>
              </a:p>
            </p:txBody>
          </p:sp>
        </p:grpSp>
      </p:grpSp>
      <p:sp>
        <p:nvSpPr>
          <p:cNvPr id="4" name="Espace réservé du texte 3"/>
          <p:cNvSpPr>
            <a:spLocks noGrp="1"/>
          </p:cNvSpPr>
          <p:nvPr>
            <p:ph type="body" sz="quarter" idx="14"/>
          </p:nvPr>
        </p:nvSpPr>
        <p:spPr>
          <a:xfrm>
            <a:off x="515938" y="476250"/>
            <a:ext cx="11409362" cy="556053"/>
          </a:xfrm>
        </p:spPr>
        <p:txBody>
          <a:bodyPr/>
          <a:lstStyle/>
          <a:p>
            <a:r>
              <a:rPr lang="fr-FR" sz="3200" dirty="0">
                <a:solidFill>
                  <a:srgbClr val="164687"/>
                </a:solidFill>
                <a:latin typeface="+mj-lt"/>
              </a:rPr>
              <a:t>COMMENT VOTRE CAISSE UTILISE SES </a:t>
            </a:r>
            <a:r>
              <a:rPr lang="fr-FR" sz="3200" dirty="0">
                <a:solidFill>
                  <a:srgbClr val="E94262"/>
                </a:solidFill>
                <a:latin typeface="+mj-lt"/>
              </a:rPr>
              <a:t>RESSOURCES</a:t>
            </a:r>
            <a:r>
              <a:rPr lang="fr-FR" sz="3200" dirty="0">
                <a:solidFill>
                  <a:srgbClr val="164687"/>
                </a:solidFill>
                <a:latin typeface="+mj-lt"/>
              </a:rPr>
              <a:t> ? </a:t>
            </a:r>
          </a:p>
          <a:p>
            <a:endParaRPr lang="fr-FR" sz="3200" dirty="0">
              <a:latin typeface="+mj-lt"/>
            </a:endParaRPr>
          </a:p>
        </p:txBody>
      </p:sp>
      <p:cxnSp>
        <p:nvCxnSpPr>
          <p:cNvPr id="41" name="Connecteur droit 40"/>
          <p:cNvCxnSpPr/>
          <p:nvPr/>
        </p:nvCxnSpPr>
        <p:spPr>
          <a:xfrm>
            <a:off x="932450" y="4444318"/>
            <a:ext cx="10327100" cy="0"/>
          </a:xfrm>
          <a:prstGeom prst="line">
            <a:avLst/>
          </a:prstGeom>
          <a:ln w="25400">
            <a:solidFill>
              <a:srgbClr val="E9426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5072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Tableau 33"/>
          <p:cNvGraphicFramePr>
            <a:graphicFrameLocks noGrp="1"/>
          </p:cNvGraphicFramePr>
          <p:nvPr/>
        </p:nvGraphicFramePr>
        <p:xfrm>
          <a:off x="515938" y="1368659"/>
          <a:ext cx="11160063" cy="3996611"/>
        </p:xfrm>
        <a:graphic>
          <a:graphicData uri="http://schemas.openxmlformats.org/drawingml/2006/table">
            <a:tbl>
              <a:tblPr bandRow="1">
                <a:tableStyleId>{B301B821-A1FF-4177-AEE7-76D212191A09}</a:tableStyleId>
              </a:tblPr>
              <a:tblGrid>
                <a:gridCol w="3509405">
                  <a:extLst>
                    <a:ext uri="{9D8B030D-6E8A-4147-A177-3AD203B41FA5}">
                      <a16:colId xmlns:a16="http://schemas.microsoft.com/office/drawing/2014/main" val="20000"/>
                    </a:ext>
                  </a:extLst>
                </a:gridCol>
                <a:gridCol w="2278766">
                  <a:extLst>
                    <a:ext uri="{9D8B030D-6E8A-4147-A177-3AD203B41FA5}">
                      <a16:colId xmlns:a16="http://schemas.microsoft.com/office/drawing/2014/main" val="20001"/>
                    </a:ext>
                  </a:extLst>
                </a:gridCol>
                <a:gridCol w="2386182">
                  <a:extLst>
                    <a:ext uri="{9D8B030D-6E8A-4147-A177-3AD203B41FA5}">
                      <a16:colId xmlns:a16="http://schemas.microsoft.com/office/drawing/2014/main" val="20002"/>
                    </a:ext>
                  </a:extLst>
                </a:gridCol>
                <a:gridCol w="2985710">
                  <a:extLst>
                    <a:ext uri="{9D8B030D-6E8A-4147-A177-3AD203B41FA5}">
                      <a16:colId xmlns:a16="http://schemas.microsoft.com/office/drawing/2014/main" val="20003"/>
                    </a:ext>
                  </a:extLst>
                </a:gridCol>
              </a:tblGrid>
              <a:tr h="76116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fr-FR" sz="1400" b="0" i="0" cap="none" spc="0" dirty="0">
                        <a:ln>
                          <a:noFill/>
                        </a:ln>
                        <a:solidFill>
                          <a:schemeClr val="tx1"/>
                        </a:solidFill>
                        <a:effectLst/>
                        <a:latin typeface="+mn-lt"/>
                      </a:endParaRPr>
                    </a:p>
                  </a:txBody>
                  <a:tcPr marL="137160" marR="137160" marT="137160" marB="137160" anchor="ctr">
                    <a:lnL w="12700" cmpd="sng">
                      <a:noFill/>
                    </a:lnL>
                    <a:lnR>
                      <a:noFill/>
                    </a:lnR>
                    <a:lnT w="12700" cmpd="sng">
                      <a:noFill/>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solidFill>
                      <a:srgbClr val="E8426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fr-FR" sz="1400" b="1" i="0" cap="none" spc="0" dirty="0">
                          <a:ln>
                            <a:noFill/>
                          </a:ln>
                          <a:solidFill>
                            <a:schemeClr val="bg1"/>
                          </a:solidFill>
                          <a:effectLst/>
                          <a:latin typeface="+mn-lt"/>
                        </a:rPr>
                        <a:t>Au 31/12/2024</a:t>
                      </a:r>
                      <a:endParaRPr lang="fr-FR" sz="1400" b="1" i="0" cap="none" spc="0" dirty="0">
                        <a:ln>
                          <a:noFill/>
                        </a:ln>
                        <a:solidFill>
                          <a:schemeClr val="bg1"/>
                        </a:solidFill>
                        <a:effectLst/>
                        <a:latin typeface="+mn-lt"/>
                        <a:cs typeface="Arial" pitchFamily="34"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fr-FR" sz="1400" b="1" i="0" cap="none" spc="0" dirty="0">
                          <a:ln>
                            <a:noFill/>
                          </a:ln>
                          <a:solidFill>
                            <a:schemeClr val="bg1"/>
                          </a:solidFill>
                          <a:effectLst/>
                          <a:latin typeface="+mn-lt"/>
                        </a:rPr>
                        <a:t>(en milliers d’euros)</a:t>
                      </a:r>
                      <a:endParaRPr lang="fr-FR" sz="1400" b="1" i="0" cap="none" spc="0" dirty="0">
                        <a:ln>
                          <a:noFill/>
                        </a:ln>
                        <a:solidFill>
                          <a:schemeClr val="bg1"/>
                        </a:solidFill>
                        <a:effectLst/>
                        <a:latin typeface="+mn-lt"/>
                        <a:cs typeface="+mn-cs"/>
                      </a:endParaRPr>
                    </a:p>
                  </a:txBody>
                  <a:tcPr marL="137160" marR="137160" marT="137160" marB="137160" anchor="ctr">
                    <a:lnL>
                      <a:noFill/>
                    </a:lnL>
                    <a:lnR>
                      <a:noFill/>
                    </a:lnR>
                    <a:lnT w="12700" cmpd="sng">
                      <a:noFill/>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solidFill>
                      <a:srgbClr val="E8426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fr-FR" sz="1400" b="1" i="0" cap="none" spc="0" dirty="0">
                          <a:ln>
                            <a:noFill/>
                          </a:ln>
                          <a:solidFill>
                            <a:schemeClr val="bg1"/>
                          </a:solidFill>
                          <a:effectLst/>
                          <a:latin typeface="+mn-lt"/>
                        </a:rPr>
                        <a:t>Au 31/12/2025</a:t>
                      </a:r>
                      <a:endParaRPr lang="fr-FR" sz="1400" b="1" i="0" cap="none" spc="0" dirty="0">
                        <a:ln>
                          <a:noFill/>
                        </a:ln>
                        <a:solidFill>
                          <a:schemeClr val="bg1"/>
                        </a:solidFill>
                        <a:effectLst/>
                        <a:latin typeface="+mn-lt"/>
                        <a:cs typeface="Arial" pitchFamily="34"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fr-FR" sz="1400" b="1" i="0" cap="none" spc="0" dirty="0">
                          <a:ln>
                            <a:noFill/>
                          </a:ln>
                          <a:solidFill>
                            <a:schemeClr val="bg1"/>
                          </a:solidFill>
                          <a:effectLst/>
                          <a:latin typeface="+mn-lt"/>
                        </a:rPr>
                        <a:t>(en milliers d’euros)</a:t>
                      </a:r>
                      <a:endParaRPr lang="fr-FR" sz="1400" b="1" i="0" cap="none" spc="0" dirty="0">
                        <a:ln>
                          <a:noFill/>
                        </a:ln>
                        <a:solidFill>
                          <a:schemeClr val="bg1"/>
                        </a:solidFill>
                        <a:effectLst/>
                        <a:latin typeface="+mn-lt"/>
                        <a:cs typeface="+mn-cs"/>
                      </a:endParaRPr>
                    </a:p>
                  </a:txBody>
                  <a:tcPr marL="137160" marR="137160" marT="137160" marB="137160" anchor="ctr">
                    <a:lnL>
                      <a:noFill/>
                    </a:lnL>
                    <a:lnR>
                      <a:noFill/>
                    </a:lnR>
                    <a:lnT w="12700" cmpd="sng">
                      <a:noFill/>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solidFill>
                      <a:srgbClr val="E8426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fr-FR" sz="1400" b="1" i="0" cap="none" spc="0" dirty="0">
                          <a:ln>
                            <a:noFill/>
                          </a:ln>
                          <a:solidFill>
                            <a:schemeClr val="bg1"/>
                          </a:solidFill>
                          <a:effectLst/>
                          <a:latin typeface="+mn-lt"/>
                        </a:rPr>
                        <a:t>Variation</a:t>
                      </a:r>
                    </a:p>
                  </a:txBody>
                  <a:tcPr marL="137160" marR="137160" marT="137160" marB="137160" anchor="ctr">
                    <a:lnL>
                      <a:noFill/>
                    </a:lnL>
                    <a:lnR w="12700" cmpd="sng">
                      <a:noFill/>
                    </a:lnR>
                    <a:lnT w="12700" cmpd="sng">
                      <a:noFill/>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solidFill>
                      <a:srgbClr val="E84262"/>
                    </a:solidFill>
                  </a:tcPr>
                </a:tc>
                <a:extLst>
                  <a:ext uri="{0D108BD9-81ED-4DB2-BD59-A6C34878D82A}">
                    <a16:rowId xmlns:a16="http://schemas.microsoft.com/office/drawing/2014/main" val="10000"/>
                  </a:ext>
                </a:extLst>
              </a:tr>
              <a:tr h="62765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i="0" cap="none" spc="0" dirty="0">
                          <a:ln>
                            <a:noFill/>
                          </a:ln>
                          <a:solidFill>
                            <a:srgbClr val="164687"/>
                          </a:solidFill>
                          <a:effectLst/>
                          <a:latin typeface="+mn-lt"/>
                        </a:rPr>
                        <a:t>Trésorerie et reversement</a:t>
                      </a:r>
                    </a:p>
                  </a:txBody>
                  <a:tcPr marL="137160" marR="137160" marT="137160" marB="137160" anchor="ctr">
                    <a:lnL w="12700" cmpd="sng">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fr-FR" sz="1400" b="0" i="0" cap="none" spc="0" dirty="0">
                          <a:ln>
                            <a:noFill/>
                          </a:ln>
                          <a:solidFill>
                            <a:srgbClr val="164687"/>
                          </a:solidFill>
                          <a:effectLst/>
                          <a:latin typeface="+mn-lt"/>
                        </a:rPr>
                        <a:t>138 407</a:t>
                      </a:r>
                    </a:p>
                  </a:txBody>
                  <a:tcPr marL="137160" marR="137160" marT="137160" marB="137160"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fr-FR" sz="1400" b="0" i="0" cap="none" spc="0" dirty="0">
                          <a:ln>
                            <a:noFill/>
                          </a:ln>
                          <a:solidFill>
                            <a:srgbClr val="164687"/>
                          </a:solidFill>
                          <a:effectLst/>
                          <a:latin typeface="+mn-lt"/>
                        </a:rPr>
                        <a:t>139 955</a:t>
                      </a:r>
                    </a:p>
                  </a:txBody>
                  <a:tcPr marL="137160" marR="137160" marT="137160" marB="137160"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fr-FR" sz="1600" b="1" i="0" cap="none" spc="0" dirty="0">
                          <a:ln>
                            <a:noFill/>
                          </a:ln>
                          <a:solidFill>
                            <a:srgbClr val="164687"/>
                          </a:solidFill>
                          <a:effectLst/>
                          <a:latin typeface="+mn-lt"/>
                        </a:rPr>
                        <a:t>1 </a:t>
                      </a:r>
                      <a:r>
                        <a:rPr lang="fr-FR" sz="1600" b="1" i="0" cap="none" spc="0" baseline="0" dirty="0">
                          <a:ln>
                            <a:noFill/>
                          </a:ln>
                          <a:solidFill>
                            <a:srgbClr val="164687"/>
                          </a:solidFill>
                          <a:effectLst/>
                          <a:latin typeface="+mn-lt"/>
                        </a:rPr>
                        <a:t>%</a:t>
                      </a:r>
                      <a:endParaRPr lang="fr-FR" sz="1600" b="1" i="0" cap="none" spc="0" dirty="0">
                        <a:ln>
                          <a:noFill/>
                        </a:ln>
                        <a:solidFill>
                          <a:srgbClr val="164687"/>
                        </a:solidFill>
                        <a:effectLst/>
                        <a:latin typeface="+mn-lt"/>
                      </a:endParaRPr>
                    </a:p>
                  </a:txBody>
                  <a:tcPr marL="137160" marR="137160" marT="137160" marB="137160" anchor="ctr">
                    <a:lnL>
                      <a:noFill/>
                    </a:lnL>
                    <a:lnR w="12700" cmpd="sng">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8271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i="0" cap="none" spc="0" dirty="0">
                          <a:ln>
                            <a:noFill/>
                          </a:ln>
                          <a:solidFill>
                            <a:srgbClr val="164687"/>
                          </a:solidFill>
                          <a:effectLst/>
                          <a:latin typeface="+mn-lt"/>
                        </a:rPr>
                        <a:t>Prêts et crédits</a:t>
                      </a:r>
                    </a:p>
                  </a:txBody>
                  <a:tcPr marL="137160" marR="137160" marT="137160" marB="137160" anchor="ctr">
                    <a:lnL w="12700" cmpd="sng">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fr-FR" sz="1400" b="0" i="0" cap="none" spc="0" dirty="0">
                          <a:ln>
                            <a:noFill/>
                          </a:ln>
                          <a:solidFill>
                            <a:srgbClr val="164687"/>
                          </a:solidFill>
                          <a:effectLst/>
                          <a:latin typeface="+mn-lt"/>
                        </a:rPr>
                        <a:t>120 968</a:t>
                      </a:r>
                    </a:p>
                  </a:txBody>
                  <a:tcPr marL="137160" marR="137160" marT="137160" marB="137160"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fr-FR" sz="1400" b="0" i="0" cap="none" spc="0" dirty="0">
                          <a:ln>
                            <a:noFill/>
                          </a:ln>
                          <a:solidFill>
                            <a:srgbClr val="164687"/>
                          </a:solidFill>
                          <a:effectLst/>
                          <a:latin typeface="+mn-lt"/>
                        </a:rPr>
                        <a:t>118 548</a:t>
                      </a:r>
                    </a:p>
                  </a:txBody>
                  <a:tcPr marL="137160" marR="137160" marT="137160" marB="137160"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fr-FR" sz="1600" b="1" i="0" cap="none" spc="0" dirty="0">
                          <a:ln>
                            <a:noFill/>
                          </a:ln>
                          <a:solidFill>
                            <a:srgbClr val="164687"/>
                          </a:solidFill>
                          <a:effectLst/>
                          <a:latin typeface="+mn-lt"/>
                        </a:rPr>
                        <a:t>-2 </a:t>
                      </a:r>
                      <a:r>
                        <a:rPr lang="fr-FR" sz="1600" b="1" i="0" cap="none" spc="0" baseline="0" dirty="0">
                          <a:ln>
                            <a:noFill/>
                          </a:ln>
                          <a:solidFill>
                            <a:srgbClr val="164687"/>
                          </a:solidFill>
                          <a:effectLst/>
                          <a:latin typeface="+mn-lt"/>
                        </a:rPr>
                        <a:t>%</a:t>
                      </a:r>
                      <a:endParaRPr lang="fr-FR" sz="1600" b="1" i="0" cap="none" spc="0" dirty="0">
                        <a:ln>
                          <a:noFill/>
                        </a:ln>
                        <a:solidFill>
                          <a:srgbClr val="164687"/>
                        </a:solidFill>
                        <a:effectLst/>
                        <a:latin typeface="+mn-lt"/>
                      </a:endParaRPr>
                    </a:p>
                  </a:txBody>
                  <a:tcPr marL="137160" marR="137160" marT="137160" marB="137160" anchor="ctr">
                    <a:lnL>
                      <a:noFill/>
                    </a:lnL>
                    <a:lnR w="12700" cmpd="sng">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8242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i="0" cap="none" spc="0" dirty="0">
                          <a:ln>
                            <a:noFill/>
                          </a:ln>
                          <a:solidFill>
                            <a:srgbClr val="164687"/>
                          </a:solidFill>
                          <a:effectLst/>
                          <a:latin typeface="+mn-lt"/>
                        </a:rPr>
                        <a:t>Participations et immobilisations</a:t>
                      </a:r>
                    </a:p>
                  </a:txBody>
                  <a:tcPr marL="137160" marR="137160" marT="137160" marB="137160" anchor="ctr">
                    <a:lnL w="12700" cmpd="sng">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fr-FR" sz="1400" b="0" i="0" cap="none" spc="0" dirty="0">
                          <a:ln>
                            <a:noFill/>
                          </a:ln>
                          <a:solidFill>
                            <a:srgbClr val="164687"/>
                          </a:solidFill>
                          <a:effectLst/>
                          <a:latin typeface="+mn-lt"/>
                        </a:rPr>
                        <a:t>9 816</a:t>
                      </a:r>
                    </a:p>
                  </a:txBody>
                  <a:tcPr marL="137160" marR="137160" marT="137160" marB="137160"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fr-FR" sz="1400" b="0" i="0" cap="none" spc="0" dirty="0">
                          <a:ln>
                            <a:noFill/>
                          </a:ln>
                          <a:solidFill>
                            <a:srgbClr val="164687"/>
                          </a:solidFill>
                          <a:effectLst/>
                          <a:latin typeface="+mn-lt"/>
                        </a:rPr>
                        <a:t>9 769</a:t>
                      </a:r>
                    </a:p>
                  </a:txBody>
                  <a:tcPr marL="137160" marR="137160" marT="137160" marB="137160"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fr-FR" sz="1600" b="1" i="0" cap="none" spc="0" dirty="0">
                          <a:ln>
                            <a:noFill/>
                          </a:ln>
                          <a:solidFill>
                            <a:srgbClr val="164687"/>
                          </a:solidFill>
                          <a:effectLst/>
                          <a:latin typeface="+mn-lt"/>
                        </a:rPr>
                        <a:t>0 </a:t>
                      </a:r>
                      <a:r>
                        <a:rPr lang="fr-FR" sz="1600" b="1" i="0" cap="none" spc="0" baseline="0" dirty="0">
                          <a:ln>
                            <a:noFill/>
                          </a:ln>
                          <a:solidFill>
                            <a:srgbClr val="164687"/>
                          </a:solidFill>
                          <a:effectLst/>
                          <a:latin typeface="+mn-lt"/>
                        </a:rPr>
                        <a:t>%</a:t>
                      </a:r>
                      <a:endParaRPr lang="fr-FR" sz="1600" b="1" i="0" cap="none" spc="0" dirty="0">
                        <a:ln>
                          <a:noFill/>
                        </a:ln>
                        <a:solidFill>
                          <a:srgbClr val="164687"/>
                        </a:solidFill>
                        <a:effectLst/>
                        <a:latin typeface="+mn-lt"/>
                      </a:endParaRPr>
                    </a:p>
                  </a:txBody>
                  <a:tcPr marL="137160" marR="137160" marT="137160" marB="137160" anchor="ctr">
                    <a:lnL>
                      <a:noFill/>
                    </a:lnL>
                    <a:lnR w="12700" cmpd="sng">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1815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i="0" cap="none" spc="0" dirty="0">
                          <a:ln>
                            <a:noFill/>
                          </a:ln>
                          <a:solidFill>
                            <a:srgbClr val="164687"/>
                          </a:solidFill>
                          <a:effectLst/>
                          <a:latin typeface="+mn-lt"/>
                        </a:rPr>
                        <a:t>Autres actifs</a:t>
                      </a:r>
                    </a:p>
                  </a:txBody>
                  <a:tcPr marL="137160" marR="137160" marT="137160" marB="137160" anchor="ctr">
                    <a:lnL w="12700" cmpd="sng">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fr-FR" sz="1400" b="0" i="0" cap="none" spc="0" dirty="0">
                          <a:ln>
                            <a:noFill/>
                          </a:ln>
                          <a:solidFill>
                            <a:srgbClr val="164687"/>
                          </a:solidFill>
                          <a:effectLst/>
                          <a:latin typeface="+mn-lt"/>
                        </a:rPr>
                        <a:t>523</a:t>
                      </a:r>
                    </a:p>
                  </a:txBody>
                  <a:tcPr marL="137160" marR="137160" marT="137160" marB="137160"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fr-FR" sz="1400" b="0" i="0" cap="none" spc="0" dirty="0">
                          <a:ln>
                            <a:noFill/>
                          </a:ln>
                          <a:solidFill>
                            <a:srgbClr val="164687"/>
                          </a:solidFill>
                          <a:effectLst/>
                          <a:latin typeface="+mn-lt"/>
                        </a:rPr>
                        <a:t>653</a:t>
                      </a:r>
                    </a:p>
                  </a:txBody>
                  <a:tcPr marL="137160" marR="137160" marT="137160" marB="137160"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fr-FR" sz="1600" b="1" i="0" cap="none" spc="0" dirty="0">
                          <a:ln>
                            <a:noFill/>
                          </a:ln>
                          <a:solidFill>
                            <a:srgbClr val="164687"/>
                          </a:solidFill>
                          <a:effectLst/>
                          <a:latin typeface="+mn-lt"/>
                        </a:rPr>
                        <a:t>25 </a:t>
                      </a:r>
                      <a:r>
                        <a:rPr lang="fr-FR" sz="1600" b="1" i="0" cap="none" spc="0" baseline="0" dirty="0">
                          <a:ln>
                            <a:noFill/>
                          </a:ln>
                          <a:solidFill>
                            <a:srgbClr val="164687"/>
                          </a:solidFill>
                          <a:effectLst/>
                          <a:latin typeface="+mn-lt"/>
                        </a:rPr>
                        <a:t>%</a:t>
                      </a:r>
                      <a:endParaRPr lang="fr-FR" sz="1600" b="1" i="0" cap="none" spc="0" dirty="0">
                        <a:ln>
                          <a:noFill/>
                        </a:ln>
                        <a:solidFill>
                          <a:srgbClr val="164687"/>
                        </a:solidFill>
                        <a:effectLst/>
                        <a:latin typeface="+mn-lt"/>
                      </a:endParaRPr>
                    </a:p>
                  </a:txBody>
                  <a:tcPr marL="137160" marR="137160" marT="137160" marB="137160" anchor="ctr">
                    <a:lnL>
                      <a:noFill/>
                    </a:lnL>
                    <a:lnR w="12700" cmpd="sng">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8271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1" i="0" cap="none" spc="0" dirty="0">
                          <a:ln>
                            <a:noFill/>
                          </a:ln>
                          <a:solidFill>
                            <a:srgbClr val="164687"/>
                          </a:solidFill>
                          <a:effectLst/>
                          <a:latin typeface="+mn-lt"/>
                        </a:rPr>
                        <a:t>Total actif</a:t>
                      </a:r>
                      <a:endParaRPr lang="fr-FR" sz="1400" b="1" i="0" cap="none" spc="0" dirty="0">
                        <a:ln>
                          <a:noFill/>
                        </a:ln>
                        <a:solidFill>
                          <a:srgbClr val="164687"/>
                        </a:solidFill>
                        <a:effectLst/>
                        <a:latin typeface="+mn-lt"/>
                        <a:cs typeface="Arial" pitchFamily="34" charset="0"/>
                      </a:endParaRPr>
                    </a:p>
                  </a:txBody>
                  <a:tcPr marL="137160" marR="137160" marT="137160" marB="137160" anchor="ctr">
                    <a:lnL w="12700" cmpd="sng">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fr-FR" sz="1400" b="1" i="0" cap="none" spc="0" dirty="0">
                          <a:ln>
                            <a:noFill/>
                          </a:ln>
                          <a:solidFill>
                            <a:srgbClr val="164687"/>
                          </a:solidFill>
                          <a:effectLst/>
                          <a:latin typeface="+mn-lt"/>
                        </a:rPr>
                        <a:t>269 714</a:t>
                      </a:r>
                    </a:p>
                  </a:txBody>
                  <a:tcPr marL="137160" marR="137160" marT="137160" marB="137160"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fr-FR" sz="1400" b="1" i="0" cap="none" spc="0" dirty="0">
                          <a:ln>
                            <a:noFill/>
                          </a:ln>
                          <a:solidFill>
                            <a:srgbClr val="164687"/>
                          </a:solidFill>
                          <a:effectLst/>
                          <a:latin typeface="+mn-lt"/>
                        </a:rPr>
                        <a:t>268 924</a:t>
                      </a:r>
                    </a:p>
                  </a:txBody>
                  <a:tcPr marL="137160" marR="137160" marT="137160" marB="137160"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fr-FR" sz="1600" b="1" i="0" cap="none" spc="0" dirty="0">
                          <a:ln>
                            <a:noFill/>
                          </a:ln>
                          <a:solidFill>
                            <a:srgbClr val="164687"/>
                          </a:solidFill>
                          <a:effectLst/>
                          <a:latin typeface="+mn-lt"/>
                        </a:rPr>
                        <a:t>0 </a:t>
                      </a:r>
                      <a:r>
                        <a:rPr lang="fr-FR" sz="1600" b="1" i="0" cap="none" spc="0" baseline="0" dirty="0">
                          <a:ln>
                            <a:noFill/>
                          </a:ln>
                          <a:solidFill>
                            <a:srgbClr val="164687"/>
                          </a:solidFill>
                          <a:effectLst/>
                          <a:latin typeface="+mn-lt"/>
                        </a:rPr>
                        <a:t>%</a:t>
                      </a:r>
                      <a:endParaRPr lang="fr-FR" sz="1600" b="1" i="0" cap="none" spc="0" dirty="0">
                        <a:ln>
                          <a:noFill/>
                        </a:ln>
                        <a:solidFill>
                          <a:srgbClr val="164687"/>
                        </a:solidFill>
                        <a:effectLst/>
                        <a:latin typeface="+mn-lt"/>
                      </a:endParaRPr>
                    </a:p>
                  </a:txBody>
                  <a:tcPr marL="137160" marR="137160" marT="137160" marB="137160" anchor="ctr">
                    <a:lnL>
                      <a:noFill/>
                    </a:lnL>
                    <a:lnR w="12700" cmpd="sng">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3" name="Titre 4">
            <a:extLst>
              <a:ext uri="{FF2B5EF4-FFF2-40B4-BE49-F238E27FC236}">
                <a16:creationId xmlns:a16="http://schemas.microsoft.com/office/drawing/2014/main" id="{57B4C263-C7D8-3926-6994-E24ABEAC768A}"/>
              </a:ext>
            </a:extLst>
          </p:cNvPr>
          <p:cNvSpPr txBox="1">
            <a:spLocks/>
          </p:cNvSpPr>
          <p:nvPr/>
        </p:nvSpPr>
        <p:spPr>
          <a:xfrm>
            <a:off x="479425" y="-31750"/>
            <a:ext cx="11712575" cy="151923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400" b="1" dirty="0">
              <a:solidFill>
                <a:srgbClr val="164687"/>
              </a:solidFill>
              <a:latin typeface="Helvetica" pitchFamily="2" charset="0"/>
            </a:endParaRPr>
          </a:p>
        </p:txBody>
      </p:sp>
      <p:sp>
        <p:nvSpPr>
          <p:cNvPr id="4" name="Espace réservé du texte 3"/>
          <p:cNvSpPr>
            <a:spLocks noGrp="1"/>
          </p:cNvSpPr>
          <p:nvPr>
            <p:ph type="body" sz="quarter" idx="14"/>
          </p:nvPr>
        </p:nvSpPr>
        <p:spPr>
          <a:xfrm>
            <a:off x="515938" y="476250"/>
            <a:ext cx="10456862" cy="556053"/>
          </a:xfrm>
        </p:spPr>
        <p:txBody>
          <a:bodyPr/>
          <a:lstStyle/>
          <a:p>
            <a:r>
              <a:rPr lang="fr-FR" sz="3200" dirty="0">
                <a:solidFill>
                  <a:srgbClr val="164687"/>
                </a:solidFill>
                <a:latin typeface="+mj-lt"/>
              </a:rPr>
              <a:t>SYNTHÈSE ET ÉVOLUTION DU </a:t>
            </a:r>
            <a:r>
              <a:rPr lang="fr-FR" sz="3200" dirty="0">
                <a:solidFill>
                  <a:srgbClr val="E94262"/>
                </a:solidFill>
                <a:latin typeface="+mj-lt"/>
              </a:rPr>
              <a:t>BILAN ACTIF</a:t>
            </a:r>
          </a:p>
          <a:p>
            <a:endParaRPr lang="fr-FR" sz="3200" dirty="0">
              <a:latin typeface="+mj-lt"/>
            </a:endParaRPr>
          </a:p>
        </p:txBody>
      </p:sp>
    </p:spTree>
    <p:extLst>
      <p:ext uri="{BB962C8B-B14F-4D97-AF65-F5344CB8AC3E}">
        <p14:creationId xmlns:p14="http://schemas.microsoft.com/office/powerpoint/2010/main" val="17538173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4"/>
          </p:nvPr>
        </p:nvSpPr>
        <p:spPr>
          <a:xfrm>
            <a:off x="515938" y="476250"/>
            <a:ext cx="11160062" cy="556053"/>
          </a:xfrm>
        </p:spPr>
        <p:txBody>
          <a:bodyPr/>
          <a:lstStyle/>
          <a:p>
            <a:r>
              <a:rPr lang="fr-FR" sz="3200" dirty="0">
                <a:solidFill>
                  <a:srgbClr val="164687"/>
                </a:solidFill>
                <a:latin typeface="+mj-lt"/>
              </a:rPr>
              <a:t>ENCOURS DE CRÉDITS : </a:t>
            </a:r>
            <a:r>
              <a:rPr lang="fr-FR" sz="3200" dirty="0">
                <a:solidFill>
                  <a:srgbClr val="E94262"/>
                </a:solidFill>
                <a:latin typeface="+mj-lt"/>
              </a:rPr>
              <a:t>ÉVOLUTION</a:t>
            </a:r>
          </a:p>
          <a:p>
            <a:endParaRPr lang="fr-FR" sz="3200" dirty="0">
              <a:solidFill>
                <a:srgbClr val="E94262"/>
              </a:solidFill>
              <a:latin typeface="+mj-lt"/>
            </a:endParaRPr>
          </a:p>
        </p:txBody>
      </p:sp>
      <p:graphicFrame>
        <p:nvGraphicFramePr>
          <p:cNvPr id="7" name="Tableau 6"/>
          <p:cNvGraphicFramePr>
            <a:graphicFrameLocks noGrp="1"/>
          </p:cNvGraphicFramePr>
          <p:nvPr/>
        </p:nvGraphicFramePr>
        <p:xfrm>
          <a:off x="516000" y="1679771"/>
          <a:ext cx="11160000" cy="3498457"/>
        </p:xfrm>
        <a:graphic>
          <a:graphicData uri="http://schemas.openxmlformats.org/drawingml/2006/table">
            <a:tbl>
              <a:tblPr bandRow="1">
                <a:tableStyleId>{B301B821-A1FF-4177-AEE7-76D212191A09}</a:tableStyleId>
              </a:tblPr>
              <a:tblGrid>
                <a:gridCol w="2529595">
                  <a:extLst>
                    <a:ext uri="{9D8B030D-6E8A-4147-A177-3AD203B41FA5}">
                      <a16:colId xmlns:a16="http://schemas.microsoft.com/office/drawing/2014/main" val="20000"/>
                    </a:ext>
                  </a:extLst>
                </a:gridCol>
                <a:gridCol w="2684819">
                  <a:extLst>
                    <a:ext uri="{9D8B030D-6E8A-4147-A177-3AD203B41FA5}">
                      <a16:colId xmlns:a16="http://schemas.microsoft.com/office/drawing/2014/main" val="20001"/>
                    </a:ext>
                  </a:extLst>
                </a:gridCol>
                <a:gridCol w="2817729">
                  <a:extLst>
                    <a:ext uri="{9D8B030D-6E8A-4147-A177-3AD203B41FA5}">
                      <a16:colId xmlns:a16="http://schemas.microsoft.com/office/drawing/2014/main" val="20002"/>
                    </a:ext>
                  </a:extLst>
                </a:gridCol>
                <a:gridCol w="3127857">
                  <a:extLst>
                    <a:ext uri="{9D8B030D-6E8A-4147-A177-3AD203B41FA5}">
                      <a16:colId xmlns:a16="http://schemas.microsoft.com/office/drawing/2014/main" val="20003"/>
                    </a:ext>
                  </a:extLst>
                </a:gridCol>
              </a:tblGrid>
              <a:tr h="82912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fr-FR" sz="1400" b="0" i="0" cap="none" spc="0" dirty="0">
                        <a:ln>
                          <a:noFill/>
                        </a:ln>
                        <a:solidFill>
                          <a:schemeClr val="tx1"/>
                        </a:solidFill>
                        <a:effectLst/>
                        <a:latin typeface="Helvetica" pitchFamily="2" charset="0"/>
                      </a:endParaRPr>
                    </a:p>
                  </a:txBody>
                  <a:tcPr marL="137160" marR="137160" marT="137160" marB="137160" anchor="ctr">
                    <a:lnL w="12700" cmpd="sng">
                      <a:noFill/>
                    </a:lnL>
                    <a:lnR>
                      <a:noFill/>
                    </a:lnR>
                    <a:lnT w="12700" cmpd="sng">
                      <a:noFill/>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solidFill>
                      <a:srgbClr val="E8426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fr-FR" sz="1400" b="1" i="0" cap="none" spc="0" dirty="0">
                          <a:ln>
                            <a:noFill/>
                          </a:ln>
                          <a:solidFill>
                            <a:schemeClr val="bg1"/>
                          </a:solidFill>
                          <a:effectLst/>
                          <a:latin typeface="Helvetica" pitchFamily="2" charset="0"/>
                        </a:rPr>
                        <a:t>Montant 2024</a:t>
                      </a:r>
                      <a:endParaRPr lang="fr-FR" sz="1400" b="1" i="0" cap="none" spc="0" dirty="0">
                        <a:ln>
                          <a:noFill/>
                        </a:ln>
                        <a:solidFill>
                          <a:schemeClr val="bg1"/>
                        </a:solidFill>
                        <a:effectLst/>
                        <a:latin typeface="Helvetica" pitchFamily="2" charset="0"/>
                        <a:cs typeface="Arial" pitchFamily="34"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fr-FR" sz="1400" b="1" i="0" cap="none" spc="0" dirty="0">
                          <a:ln>
                            <a:noFill/>
                          </a:ln>
                          <a:solidFill>
                            <a:schemeClr val="bg1"/>
                          </a:solidFill>
                          <a:effectLst/>
                          <a:latin typeface="Helvetica" pitchFamily="2" charset="0"/>
                        </a:rPr>
                        <a:t>(en milliers d’euros)</a:t>
                      </a:r>
                      <a:endParaRPr lang="fr-FR" sz="1400" b="1" i="0" cap="none" spc="0" dirty="0">
                        <a:ln>
                          <a:noFill/>
                        </a:ln>
                        <a:solidFill>
                          <a:schemeClr val="bg1"/>
                        </a:solidFill>
                        <a:effectLst/>
                        <a:latin typeface="Helvetica" pitchFamily="2" charset="0"/>
                        <a:cs typeface="+mn-cs"/>
                      </a:endParaRPr>
                    </a:p>
                  </a:txBody>
                  <a:tcPr marL="137160" marR="137160" marT="137160" marB="137160" anchor="ctr">
                    <a:lnL>
                      <a:noFill/>
                    </a:lnL>
                    <a:lnR>
                      <a:noFill/>
                    </a:lnR>
                    <a:lnT w="12700" cmpd="sng">
                      <a:noFill/>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solidFill>
                      <a:srgbClr val="E8426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fr-FR" sz="1400" b="1" i="0" cap="none" spc="0" dirty="0">
                          <a:ln>
                            <a:noFill/>
                          </a:ln>
                          <a:solidFill>
                            <a:schemeClr val="bg1"/>
                          </a:solidFill>
                          <a:effectLst/>
                          <a:latin typeface="Helvetica" pitchFamily="2" charset="0"/>
                        </a:rPr>
                        <a:t>Montant 2025</a:t>
                      </a:r>
                      <a:endParaRPr lang="fr-FR" sz="1400" b="1" i="0" cap="none" spc="0" dirty="0">
                        <a:ln>
                          <a:noFill/>
                        </a:ln>
                        <a:solidFill>
                          <a:schemeClr val="bg1"/>
                        </a:solidFill>
                        <a:effectLst/>
                        <a:latin typeface="Helvetica" pitchFamily="2" charset="0"/>
                        <a:cs typeface="Arial" pitchFamily="34"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fr-FR" sz="1400" b="1" i="0" cap="none" spc="0" dirty="0">
                          <a:ln>
                            <a:noFill/>
                          </a:ln>
                          <a:solidFill>
                            <a:schemeClr val="bg1"/>
                          </a:solidFill>
                          <a:effectLst/>
                          <a:latin typeface="Helvetica" pitchFamily="2" charset="0"/>
                        </a:rPr>
                        <a:t>(en milliers d’euros)</a:t>
                      </a:r>
                      <a:endParaRPr lang="fr-FR" sz="1400" b="1" i="0" cap="none" spc="0" dirty="0">
                        <a:ln>
                          <a:noFill/>
                        </a:ln>
                        <a:solidFill>
                          <a:schemeClr val="bg1"/>
                        </a:solidFill>
                        <a:effectLst/>
                        <a:latin typeface="Helvetica" pitchFamily="2" charset="0"/>
                        <a:cs typeface="+mn-cs"/>
                      </a:endParaRPr>
                    </a:p>
                  </a:txBody>
                  <a:tcPr marL="137160" marR="137160" marT="137160" marB="137160" anchor="ctr">
                    <a:lnL>
                      <a:noFill/>
                    </a:lnL>
                    <a:lnR>
                      <a:noFill/>
                    </a:lnR>
                    <a:lnT w="12700" cmpd="sng">
                      <a:noFill/>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solidFill>
                      <a:srgbClr val="E8426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fr-FR" sz="1400" b="1" i="0" cap="none" spc="0" dirty="0">
                          <a:ln>
                            <a:noFill/>
                          </a:ln>
                          <a:solidFill>
                            <a:schemeClr val="bg1"/>
                          </a:solidFill>
                          <a:effectLst/>
                          <a:latin typeface="Helvetica" pitchFamily="2" charset="0"/>
                        </a:rPr>
                        <a:t>Variation</a:t>
                      </a:r>
                    </a:p>
                  </a:txBody>
                  <a:tcPr marL="137160" marR="137160" marT="137160" marB="137160" anchor="ctr">
                    <a:lnL>
                      <a:noFill/>
                    </a:lnL>
                    <a:lnR w="12700" cmpd="sng">
                      <a:noFill/>
                    </a:lnR>
                    <a:lnT w="12700" cmpd="sng">
                      <a:noFill/>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solidFill>
                      <a:srgbClr val="E84262"/>
                    </a:solidFill>
                  </a:tcPr>
                </a:tc>
                <a:extLst>
                  <a:ext uri="{0D108BD9-81ED-4DB2-BD59-A6C34878D82A}">
                    <a16:rowId xmlns:a16="http://schemas.microsoft.com/office/drawing/2014/main" val="10000"/>
                  </a:ext>
                </a:extLst>
              </a:tr>
              <a:tr h="7038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i="0" cap="none" spc="0" dirty="0">
                          <a:ln>
                            <a:noFill/>
                          </a:ln>
                          <a:solidFill>
                            <a:srgbClr val="164687"/>
                          </a:solidFill>
                          <a:effectLst/>
                          <a:latin typeface="Helvetica" pitchFamily="2" charset="0"/>
                        </a:rPr>
                        <a:t>Comptes courants débiteurs</a:t>
                      </a:r>
                    </a:p>
                  </a:txBody>
                  <a:tcPr marL="137160" marR="137160" marT="137160" marB="137160" anchor="ctr">
                    <a:lnL w="12700" cmpd="sng">
                      <a:noFill/>
                    </a:lnL>
                    <a:lnR w="12700" cap="flat" cmpd="sng" algn="ctr">
                      <a:noFill/>
                      <a:prstDash val="solid"/>
                      <a:round/>
                      <a:headEnd type="none" w="med" len="med"/>
                      <a:tailEnd type="none" w="med" len="med"/>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fr-FR" sz="1400" b="0" i="0" cap="none" spc="0" dirty="0">
                          <a:ln>
                            <a:noFill/>
                          </a:ln>
                          <a:solidFill>
                            <a:srgbClr val="164687"/>
                          </a:solidFill>
                          <a:effectLst/>
                          <a:latin typeface="Helvetica" pitchFamily="2" charset="0"/>
                        </a:rPr>
                        <a:t>355</a:t>
                      </a:r>
                    </a:p>
                  </a:txBody>
                  <a:tcPr marL="137160" marR="13716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fr-FR" sz="1400" b="0" i="0" cap="none" spc="0" dirty="0">
                          <a:ln>
                            <a:noFill/>
                          </a:ln>
                          <a:solidFill>
                            <a:srgbClr val="164687"/>
                          </a:solidFill>
                          <a:effectLst/>
                          <a:latin typeface="Helvetica" pitchFamily="2" charset="0"/>
                        </a:rPr>
                        <a:t>370</a:t>
                      </a:r>
                    </a:p>
                  </a:txBody>
                  <a:tcPr marL="137160" marR="13716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fr-FR" sz="1600" b="1" i="0" cap="none" spc="0" baseline="0" dirty="0">
                          <a:ln>
                            <a:noFill/>
                          </a:ln>
                          <a:solidFill>
                            <a:srgbClr val="164687"/>
                          </a:solidFill>
                          <a:effectLst/>
                          <a:latin typeface="Helvetica" pitchFamily="2" charset="0"/>
                        </a:rPr>
                        <a:t>4 %</a:t>
                      </a:r>
                      <a:endParaRPr lang="fr-FR" sz="1600" b="1" i="0" cap="none" spc="0" dirty="0">
                        <a:ln>
                          <a:noFill/>
                        </a:ln>
                        <a:solidFill>
                          <a:srgbClr val="164687"/>
                        </a:solidFill>
                        <a:effectLst/>
                        <a:latin typeface="Helvetica" pitchFamily="2" charset="0"/>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3926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i="0" cap="none" spc="0" dirty="0">
                          <a:ln>
                            <a:noFill/>
                          </a:ln>
                          <a:solidFill>
                            <a:srgbClr val="164687"/>
                          </a:solidFill>
                          <a:effectLst/>
                          <a:latin typeface="Helvetica" pitchFamily="2" charset="0"/>
                        </a:rPr>
                        <a:t>Crédits à la consommation</a:t>
                      </a:r>
                    </a:p>
                  </a:txBody>
                  <a:tcPr marL="137160" marR="137160" marT="137160" marB="137160" anchor="ctr">
                    <a:lnL w="12700" cmpd="sng">
                      <a:noFill/>
                    </a:lnL>
                    <a:lnR w="12700" cap="flat" cmpd="sng" algn="ctr">
                      <a:noFill/>
                      <a:prstDash val="solid"/>
                      <a:round/>
                      <a:headEnd type="none" w="med" len="med"/>
                      <a:tailEnd type="none" w="med" len="med"/>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fr-FR" sz="1400" b="0" i="0" cap="none" spc="0" dirty="0">
                          <a:ln>
                            <a:noFill/>
                          </a:ln>
                          <a:solidFill>
                            <a:srgbClr val="164687"/>
                          </a:solidFill>
                          <a:effectLst/>
                          <a:latin typeface="Helvetica" pitchFamily="2" charset="0"/>
                        </a:rPr>
                        <a:t>9 910</a:t>
                      </a:r>
                    </a:p>
                  </a:txBody>
                  <a:tcPr marL="137160" marR="13716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fr-FR" sz="1400" b="0" i="0" cap="none" spc="0" dirty="0">
                          <a:ln>
                            <a:noFill/>
                          </a:ln>
                          <a:solidFill>
                            <a:srgbClr val="164687"/>
                          </a:solidFill>
                          <a:effectLst/>
                          <a:latin typeface="Helvetica" pitchFamily="2" charset="0"/>
                        </a:rPr>
                        <a:t>9 319</a:t>
                      </a:r>
                    </a:p>
                  </a:txBody>
                  <a:tcPr marL="137160" marR="13716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fr-FR" sz="1600" b="1" i="0" cap="none" spc="0" dirty="0">
                          <a:ln>
                            <a:noFill/>
                          </a:ln>
                          <a:solidFill>
                            <a:srgbClr val="164687"/>
                          </a:solidFill>
                          <a:effectLst/>
                          <a:latin typeface="Helvetica" pitchFamily="2" charset="0"/>
                        </a:rPr>
                        <a:t>-6 </a:t>
                      </a:r>
                      <a:r>
                        <a:rPr lang="fr-FR" sz="1600" b="1" i="0" cap="none" spc="0" baseline="0" dirty="0">
                          <a:ln>
                            <a:noFill/>
                          </a:ln>
                          <a:solidFill>
                            <a:srgbClr val="164687"/>
                          </a:solidFill>
                          <a:effectLst/>
                          <a:latin typeface="Helvetica" pitchFamily="2" charset="0"/>
                        </a:rPr>
                        <a:t>%</a:t>
                      </a:r>
                      <a:endParaRPr lang="fr-FR" sz="1600" b="1" i="0" cap="none" spc="0" dirty="0">
                        <a:ln>
                          <a:noFill/>
                        </a:ln>
                        <a:solidFill>
                          <a:srgbClr val="164687"/>
                        </a:solidFill>
                        <a:effectLst/>
                        <a:latin typeface="Helvetica" pitchFamily="2" charset="0"/>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5834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i="0" cap="none" spc="0" dirty="0">
                          <a:ln>
                            <a:noFill/>
                          </a:ln>
                          <a:solidFill>
                            <a:srgbClr val="164687"/>
                          </a:solidFill>
                          <a:effectLst/>
                          <a:latin typeface="Helvetica" pitchFamily="2" charset="0"/>
                        </a:rPr>
                        <a:t>Crédits à l’habitat</a:t>
                      </a:r>
                    </a:p>
                  </a:txBody>
                  <a:tcPr marL="137160" marR="137160" marT="137160" marB="137160" anchor="ctr">
                    <a:lnL w="12700" cmpd="sng">
                      <a:noFill/>
                    </a:lnL>
                    <a:lnR w="12700" cap="flat" cmpd="sng" algn="ctr">
                      <a:noFill/>
                      <a:prstDash val="solid"/>
                      <a:round/>
                      <a:headEnd type="none" w="med" len="med"/>
                      <a:tailEnd type="none" w="med" len="med"/>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fr-FR" sz="1400" b="0" i="0" cap="none" spc="0" dirty="0">
                          <a:ln>
                            <a:noFill/>
                          </a:ln>
                          <a:solidFill>
                            <a:srgbClr val="164687"/>
                          </a:solidFill>
                          <a:effectLst/>
                          <a:latin typeface="Helvetica" pitchFamily="2" charset="0"/>
                        </a:rPr>
                        <a:t>101 092</a:t>
                      </a:r>
                    </a:p>
                  </a:txBody>
                  <a:tcPr marL="137160" marR="13716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fr-FR" sz="1400" b="0" i="0" cap="none" spc="0" dirty="0">
                          <a:ln>
                            <a:noFill/>
                          </a:ln>
                          <a:solidFill>
                            <a:srgbClr val="164687"/>
                          </a:solidFill>
                          <a:effectLst/>
                          <a:latin typeface="Helvetica" pitchFamily="2" charset="0"/>
                        </a:rPr>
                        <a:t>99 579</a:t>
                      </a:r>
                    </a:p>
                  </a:txBody>
                  <a:tcPr marL="137160" marR="13716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fr-FR" sz="1600" b="1" i="0" cap="none" spc="0" dirty="0">
                          <a:ln>
                            <a:noFill/>
                          </a:ln>
                          <a:solidFill>
                            <a:srgbClr val="164687"/>
                          </a:solidFill>
                          <a:effectLst/>
                          <a:latin typeface="Helvetica" pitchFamily="2" charset="0"/>
                        </a:rPr>
                        <a:t>-1 </a:t>
                      </a:r>
                      <a:r>
                        <a:rPr lang="fr-FR" sz="1600" b="1" i="0" cap="none" spc="0" baseline="0" dirty="0">
                          <a:ln>
                            <a:noFill/>
                          </a:ln>
                          <a:solidFill>
                            <a:srgbClr val="164687"/>
                          </a:solidFill>
                          <a:effectLst/>
                          <a:latin typeface="Helvetica" pitchFamily="2" charset="0"/>
                        </a:rPr>
                        <a:t>%</a:t>
                      </a:r>
                      <a:endParaRPr lang="fr-FR" sz="1600" b="1" i="0" cap="none" spc="0" dirty="0">
                        <a:ln>
                          <a:noFill/>
                        </a:ln>
                        <a:solidFill>
                          <a:srgbClr val="164687"/>
                        </a:solidFill>
                        <a:effectLst/>
                        <a:latin typeface="Helvetica" pitchFamily="2" charset="0"/>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6788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i="0" cap="none" spc="0" dirty="0">
                          <a:ln>
                            <a:noFill/>
                          </a:ln>
                          <a:solidFill>
                            <a:srgbClr val="164687"/>
                          </a:solidFill>
                          <a:effectLst/>
                          <a:latin typeface="Helvetica" pitchFamily="2" charset="0"/>
                        </a:rPr>
                        <a:t>Crédits professionnels</a:t>
                      </a:r>
                    </a:p>
                  </a:txBody>
                  <a:tcPr marL="137160" marR="137160" marT="137160" marB="137160" anchor="ctr">
                    <a:lnL w="12700" cmpd="sng">
                      <a:noFill/>
                    </a:lnL>
                    <a:lnR w="12700" cap="flat" cmpd="sng" algn="ctr">
                      <a:noFill/>
                      <a:prstDash val="solid"/>
                      <a:round/>
                      <a:headEnd type="none" w="med" len="med"/>
                      <a:tailEnd type="none" w="med" len="med"/>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fr-FR" sz="1400" b="0" i="0" cap="none" spc="0" dirty="0">
                          <a:ln>
                            <a:noFill/>
                          </a:ln>
                          <a:solidFill>
                            <a:srgbClr val="164687"/>
                          </a:solidFill>
                          <a:effectLst/>
                          <a:latin typeface="Helvetica" pitchFamily="2" charset="0"/>
                        </a:rPr>
                        <a:t>10 442</a:t>
                      </a:r>
                    </a:p>
                  </a:txBody>
                  <a:tcPr marL="137160" marR="13716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fr-FR" sz="1400" b="0" i="0" cap="none" spc="0" dirty="0">
                          <a:ln>
                            <a:noFill/>
                          </a:ln>
                          <a:solidFill>
                            <a:srgbClr val="164687"/>
                          </a:solidFill>
                          <a:effectLst/>
                          <a:latin typeface="Helvetica" pitchFamily="2" charset="0"/>
                        </a:rPr>
                        <a:t>9 798</a:t>
                      </a:r>
                    </a:p>
                  </a:txBody>
                  <a:tcPr marL="137160" marR="13716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fr-FR" sz="1600" b="1" i="0" cap="none" spc="0" dirty="0">
                          <a:ln>
                            <a:noFill/>
                          </a:ln>
                          <a:solidFill>
                            <a:srgbClr val="164687"/>
                          </a:solidFill>
                          <a:effectLst/>
                          <a:latin typeface="Helvetica" pitchFamily="2" charset="0"/>
                        </a:rPr>
                        <a:t>-6 </a:t>
                      </a:r>
                      <a:r>
                        <a:rPr lang="fr-FR" sz="1600" b="1" i="0" cap="none" spc="0" baseline="0" dirty="0">
                          <a:ln>
                            <a:noFill/>
                          </a:ln>
                          <a:solidFill>
                            <a:srgbClr val="164687"/>
                          </a:solidFill>
                          <a:effectLst/>
                          <a:latin typeface="Helvetica" pitchFamily="2" charset="0"/>
                        </a:rPr>
                        <a:t>%</a:t>
                      </a:r>
                      <a:endParaRPr lang="fr-FR" sz="1600" b="1" i="0" cap="none" spc="0" dirty="0">
                        <a:ln>
                          <a:noFill/>
                        </a:ln>
                        <a:solidFill>
                          <a:srgbClr val="164687"/>
                        </a:solidFill>
                        <a:effectLst/>
                        <a:latin typeface="Helvetica" pitchFamily="2" charset="0"/>
                      </a:endParaRPr>
                    </a:p>
                  </a:txBody>
                  <a:tcPr marL="137160" marR="137160" marT="137160" marB="137160" anchor="ctr">
                    <a:lnL w="12700" cap="flat" cmpd="sng" algn="ctr">
                      <a:noFill/>
                      <a:prstDash val="solid"/>
                      <a:round/>
                      <a:headEnd type="none" w="med" len="med"/>
                      <a:tailEnd type="none" w="med" len="med"/>
                    </a:lnL>
                    <a:lnR w="12700" cmpd="sng">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2365950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4">
            <a:extLst>
              <a:ext uri="{FF2B5EF4-FFF2-40B4-BE49-F238E27FC236}">
                <a16:creationId xmlns:a16="http://schemas.microsoft.com/office/drawing/2014/main" id="{5C8BC0CE-E5BE-042E-F007-204934420A63}"/>
              </a:ext>
            </a:extLst>
          </p:cNvPr>
          <p:cNvSpPr txBox="1">
            <a:spLocks/>
          </p:cNvSpPr>
          <p:nvPr/>
        </p:nvSpPr>
        <p:spPr>
          <a:xfrm>
            <a:off x="479425" y="-31750"/>
            <a:ext cx="11712575" cy="151923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400" b="1" dirty="0">
              <a:solidFill>
                <a:srgbClr val="164687"/>
              </a:solidFill>
              <a:latin typeface="Helvetica" pitchFamily="2" charset="0"/>
            </a:endParaRPr>
          </a:p>
        </p:txBody>
      </p:sp>
      <p:sp>
        <p:nvSpPr>
          <p:cNvPr id="6" name="Espace réservé du texte 5"/>
          <p:cNvSpPr>
            <a:spLocks noGrp="1"/>
          </p:cNvSpPr>
          <p:nvPr>
            <p:ph type="body" sz="quarter" idx="14"/>
          </p:nvPr>
        </p:nvSpPr>
        <p:spPr/>
        <p:txBody>
          <a:bodyPr/>
          <a:lstStyle/>
          <a:p>
            <a:r>
              <a:rPr lang="fr-FR" sz="3200" dirty="0">
                <a:solidFill>
                  <a:srgbClr val="164687"/>
                </a:solidFill>
                <a:latin typeface="+mj-lt"/>
              </a:rPr>
              <a:t>CRÉDITS </a:t>
            </a:r>
            <a:r>
              <a:rPr lang="fr-FR" sz="3200" dirty="0">
                <a:solidFill>
                  <a:srgbClr val="E94262"/>
                </a:solidFill>
                <a:latin typeface="+mj-lt"/>
              </a:rPr>
              <a:t>DÉBLOQUÉS</a:t>
            </a:r>
          </a:p>
          <a:p>
            <a:endParaRPr lang="fr-FR" sz="3200" dirty="0">
              <a:latin typeface="+mj-lt"/>
            </a:endParaRPr>
          </a:p>
        </p:txBody>
      </p:sp>
      <p:graphicFrame>
        <p:nvGraphicFramePr>
          <p:cNvPr id="20" name="Tableau 19"/>
          <p:cNvGraphicFramePr>
            <a:graphicFrameLocks noGrp="1"/>
          </p:cNvGraphicFramePr>
          <p:nvPr/>
        </p:nvGraphicFramePr>
        <p:xfrm>
          <a:off x="515938" y="1326297"/>
          <a:ext cx="11159999" cy="3524126"/>
        </p:xfrm>
        <a:graphic>
          <a:graphicData uri="http://schemas.openxmlformats.org/drawingml/2006/table">
            <a:tbl>
              <a:tblPr bandRow="1">
                <a:tableStyleId>{B301B821-A1FF-4177-AEE7-76D212191A09}</a:tableStyleId>
              </a:tblPr>
              <a:tblGrid>
                <a:gridCol w="2733028">
                  <a:extLst>
                    <a:ext uri="{9D8B030D-6E8A-4147-A177-3AD203B41FA5}">
                      <a16:colId xmlns:a16="http://schemas.microsoft.com/office/drawing/2014/main" val="20000"/>
                    </a:ext>
                  </a:extLst>
                </a:gridCol>
                <a:gridCol w="2693064">
                  <a:extLst>
                    <a:ext uri="{9D8B030D-6E8A-4147-A177-3AD203B41FA5}">
                      <a16:colId xmlns:a16="http://schemas.microsoft.com/office/drawing/2014/main" val="20001"/>
                    </a:ext>
                  </a:extLst>
                </a:gridCol>
                <a:gridCol w="2577137">
                  <a:extLst>
                    <a:ext uri="{9D8B030D-6E8A-4147-A177-3AD203B41FA5}">
                      <a16:colId xmlns:a16="http://schemas.microsoft.com/office/drawing/2014/main" val="20002"/>
                    </a:ext>
                  </a:extLst>
                </a:gridCol>
                <a:gridCol w="3156770">
                  <a:extLst>
                    <a:ext uri="{9D8B030D-6E8A-4147-A177-3AD203B41FA5}">
                      <a16:colId xmlns:a16="http://schemas.microsoft.com/office/drawing/2014/main" val="20003"/>
                    </a:ext>
                  </a:extLst>
                </a:gridCol>
              </a:tblGrid>
              <a:tr h="767048">
                <a:tc>
                  <a:txBody>
                    <a:bodyPr/>
                    <a:lstStyle/>
                    <a:p>
                      <a:endParaRPr lang="fr-FR" sz="1400" b="0" i="0" cap="none" spc="0" dirty="0">
                        <a:ln>
                          <a:noFill/>
                        </a:ln>
                        <a:solidFill>
                          <a:schemeClr val="tx1"/>
                        </a:solidFill>
                        <a:effectLst/>
                        <a:latin typeface="Helvetica" pitchFamily="2" charset="0"/>
                      </a:endParaRPr>
                    </a:p>
                  </a:txBody>
                  <a:tcPr marL="137160" marR="137160" marT="137160" marB="137160" anchor="ctr">
                    <a:lnL w="12700" cmpd="sng">
                      <a:noFill/>
                    </a:lnL>
                    <a:lnR>
                      <a:noFill/>
                    </a:lnR>
                    <a:lnT w="12700" cmpd="sng">
                      <a:noFill/>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solidFill>
                      <a:srgbClr val="E84262"/>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fr-FR" sz="1400" b="1" i="0" cap="none" spc="0" dirty="0">
                          <a:ln>
                            <a:noFill/>
                          </a:ln>
                          <a:solidFill>
                            <a:schemeClr val="bg1"/>
                          </a:solidFill>
                          <a:effectLst/>
                          <a:latin typeface="Helvetica" pitchFamily="2" charset="0"/>
                        </a:rPr>
                        <a:t>En 2024</a:t>
                      </a:r>
                      <a:endParaRPr lang="fr-FR" sz="1400" b="1" i="0" cap="none" spc="0" dirty="0">
                        <a:ln>
                          <a:noFill/>
                        </a:ln>
                        <a:solidFill>
                          <a:schemeClr val="bg1"/>
                        </a:solidFill>
                        <a:effectLst/>
                        <a:latin typeface="Helvetica" pitchFamily="2" charset="0"/>
                        <a:cs typeface="Arial" pitchFamily="34"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fr-FR" sz="1400" b="1" i="0" cap="none" spc="0" dirty="0">
                          <a:ln>
                            <a:noFill/>
                          </a:ln>
                          <a:solidFill>
                            <a:schemeClr val="bg1"/>
                          </a:solidFill>
                          <a:effectLst/>
                          <a:latin typeface="Helvetica" pitchFamily="2" charset="0"/>
                        </a:rPr>
                        <a:t>(en milliers d’euros)</a:t>
                      </a:r>
                      <a:endParaRPr lang="fr-FR" sz="1400" b="1" i="0" cap="none" spc="0" dirty="0">
                        <a:ln>
                          <a:noFill/>
                        </a:ln>
                        <a:solidFill>
                          <a:schemeClr val="bg1"/>
                        </a:solidFill>
                        <a:effectLst/>
                        <a:latin typeface="Helvetica" pitchFamily="2" charset="0"/>
                        <a:cs typeface="+mn-cs"/>
                      </a:endParaRPr>
                    </a:p>
                  </a:txBody>
                  <a:tcPr marL="137160" marR="137160" marT="137160" marB="137160" anchor="ctr">
                    <a:lnL>
                      <a:noFill/>
                    </a:lnL>
                    <a:lnR>
                      <a:noFill/>
                    </a:lnR>
                    <a:lnT w="12700" cmpd="sng">
                      <a:noFill/>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solidFill>
                      <a:srgbClr val="E84262"/>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fr-FR" sz="1400" b="1" i="0" cap="none" spc="0" dirty="0">
                          <a:ln>
                            <a:noFill/>
                          </a:ln>
                          <a:solidFill>
                            <a:schemeClr val="bg1"/>
                          </a:solidFill>
                          <a:effectLst/>
                          <a:latin typeface="Helvetica" pitchFamily="2" charset="0"/>
                        </a:rPr>
                        <a:t>En 2025</a:t>
                      </a:r>
                      <a:endParaRPr lang="fr-FR" sz="1400" b="1" i="0" cap="none" spc="0" dirty="0">
                        <a:ln>
                          <a:noFill/>
                        </a:ln>
                        <a:solidFill>
                          <a:schemeClr val="bg1"/>
                        </a:solidFill>
                        <a:effectLst/>
                        <a:latin typeface="Helvetica" pitchFamily="2" charset="0"/>
                        <a:cs typeface="Arial" pitchFamily="34"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fr-FR" sz="1400" b="1" i="0" cap="none" spc="0" dirty="0">
                          <a:ln>
                            <a:noFill/>
                          </a:ln>
                          <a:solidFill>
                            <a:schemeClr val="bg1"/>
                          </a:solidFill>
                          <a:effectLst/>
                          <a:latin typeface="Helvetica" pitchFamily="2" charset="0"/>
                        </a:rPr>
                        <a:t>(en milliers d’euros)</a:t>
                      </a:r>
                      <a:endParaRPr lang="fr-FR" sz="1400" b="1" i="0" cap="none" spc="0" dirty="0">
                        <a:ln>
                          <a:noFill/>
                        </a:ln>
                        <a:solidFill>
                          <a:schemeClr val="bg1"/>
                        </a:solidFill>
                        <a:effectLst/>
                        <a:latin typeface="Helvetica" pitchFamily="2" charset="0"/>
                        <a:cs typeface="+mn-cs"/>
                      </a:endParaRPr>
                    </a:p>
                  </a:txBody>
                  <a:tcPr marL="137160" marR="137160" marT="137160" marB="137160" anchor="ctr">
                    <a:lnL>
                      <a:noFill/>
                    </a:lnL>
                    <a:lnR>
                      <a:noFill/>
                    </a:lnR>
                    <a:lnT w="12700" cmpd="sng">
                      <a:noFill/>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solidFill>
                      <a:srgbClr val="E84262"/>
                    </a:solidFill>
                  </a:tcPr>
                </a:tc>
                <a:tc>
                  <a:txBody>
                    <a:bodyPr/>
                    <a:lstStyle/>
                    <a:p>
                      <a:pPr algn="r"/>
                      <a:r>
                        <a:rPr lang="fr-FR" sz="1400" b="1" i="0" cap="none" spc="0" dirty="0">
                          <a:ln>
                            <a:noFill/>
                          </a:ln>
                          <a:solidFill>
                            <a:schemeClr val="bg1"/>
                          </a:solidFill>
                          <a:effectLst/>
                          <a:latin typeface="Helvetica" pitchFamily="2" charset="0"/>
                        </a:rPr>
                        <a:t>Variation</a:t>
                      </a:r>
                    </a:p>
                  </a:txBody>
                  <a:tcPr marL="137160" marR="137160" marT="137160" marB="137160" anchor="ctr">
                    <a:lnL>
                      <a:noFill/>
                    </a:lnL>
                    <a:lnR w="12700" cmpd="sng">
                      <a:noFill/>
                    </a:lnR>
                    <a:lnT w="12700" cmpd="sng">
                      <a:noFill/>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solidFill>
                      <a:srgbClr val="E84262"/>
                    </a:solidFill>
                  </a:tcPr>
                </a:tc>
                <a:extLst>
                  <a:ext uri="{0D108BD9-81ED-4DB2-BD59-A6C34878D82A}">
                    <a16:rowId xmlns:a16="http://schemas.microsoft.com/office/drawing/2014/main" val="10000"/>
                  </a:ext>
                </a:extLst>
              </a:tr>
              <a:tr h="7238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i="0" cap="none" spc="0" dirty="0">
                          <a:ln>
                            <a:noFill/>
                          </a:ln>
                          <a:solidFill>
                            <a:srgbClr val="164687"/>
                          </a:solidFill>
                          <a:effectLst/>
                          <a:latin typeface="Helvetica" pitchFamily="2" charset="0"/>
                        </a:rPr>
                        <a:t>Crédits à la consommation</a:t>
                      </a:r>
                    </a:p>
                  </a:txBody>
                  <a:tcPr marL="137160" marR="137160" marT="137160" marB="137160" anchor="ctr">
                    <a:lnL w="12700" cmpd="sng">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400" b="0" i="0" cap="none" spc="0" dirty="0">
                          <a:ln>
                            <a:noFill/>
                          </a:ln>
                          <a:solidFill>
                            <a:srgbClr val="164687"/>
                          </a:solidFill>
                          <a:effectLst/>
                          <a:latin typeface="Helvetica" pitchFamily="2" charset="0"/>
                        </a:rPr>
                        <a:t>5 292</a:t>
                      </a:r>
                    </a:p>
                  </a:txBody>
                  <a:tcPr marL="137160" marR="137160" marT="137160" marB="137160"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400" b="0" i="0" cap="none" spc="0" dirty="0">
                          <a:ln>
                            <a:noFill/>
                          </a:ln>
                          <a:solidFill>
                            <a:srgbClr val="164687"/>
                          </a:solidFill>
                          <a:effectLst/>
                          <a:latin typeface="Helvetica" pitchFamily="2" charset="0"/>
                        </a:rPr>
                        <a:t>4 689</a:t>
                      </a:r>
                    </a:p>
                  </a:txBody>
                  <a:tcPr marL="137160" marR="137160" marT="137160" marB="137160"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fr-FR" sz="1600" b="1" i="0" cap="none" spc="0" dirty="0">
                          <a:ln>
                            <a:noFill/>
                          </a:ln>
                          <a:solidFill>
                            <a:srgbClr val="164687"/>
                          </a:solidFill>
                          <a:effectLst/>
                          <a:latin typeface="Helvetica" pitchFamily="2" charset="0"/>
                        </a:rPr>
                        <a:t>-11 </a:t>
                      </a:r>
                      <a:r>
                        <a:rPr lang="fr-FR" sz="1600" b="1" i="0" cap="none" spc="0" baseline="0" dirty="0">
                          <a:ln>
                            <a:noFill/>
                          </a:ln>
                          <a:solidFill>
                            <a:srgbClr val="164687"/>
                          </a:solidFill>
                          <a:effectLst/>
                          <a:latin typeface="Helvetica" pitchFamily="2" charset="0"/>
                        </a:rPr>
                        <a:t>%</a:t>
                      </a:r>
                      <a:endParaRPr lang="fr-FR" sz="1600" b="1" i="0" cap="none" spc="0" dirty="0">
                        <a:ln>
                          <a:noFill/>
                        </a:ln>
                        <a:solidFill>
                          <a:srgbClr val="164687"/>
                        </a:solidFill>
                        <a:effectLst/>
                        <a:latin typeface="Helvetica" pitchFamily="2" charset="0"/>
                      </a:endParaRPr>
                    </a:p>
                  </a:txBody>
                  <a:tcPr marL="137160" marR="137160" marT="137160" marB="137160" anchor="ctr">
                    <a:lnL>
                      <a:noFill/>
                    </a:lnL>
                    <a:lnR w="12700" cmpd="sng">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777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i="0" cap="none" spc="0" dirty="0">
                          <a:ln>
                            <a:noFill/>
                          </a:ln>
                          <a:solidFill>
                            <a:srgbClr val="164687"/>
                          </a:solidFill>
                          <a:effectLst/>
                          <a:latin typeface="Helvetica" pitchFamily="2" charset="0"/>
                        </a:rPr>
                        <a:t>Crédits à l’habitat</a:t>
                      </a:r>
                    </a:p>
                  </a:txBody>
                  <a:tcPr marL="137160" marR="137160" marT="137160" marB="137160" anchor="ctr">
                    <a:lnL w="12700" cmpd="sng">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400" b="0" i="0" cap="none" spc="0" dirty="0">
                          <a:ln>
                            <a:noFill/>
                          </a:ln>
                          <a:solidFill>
                            <a:srgbClr val="164687"/>
                          </a:solidFill>
                          <a:effectLst/>
                          <a:latin typeface="Helvetica" pitchFamily="2" charset="0"/>
                        </a:rPr>
                        <a:t>10 328</a:t>
                      </a:r>
                    </a:p>
                  </a:txBody>
                  <a:tcPr marL="137160" marR="137160" marT="137160" marB="137160"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400" b="0" i="0" cap="none" spc="0" dirty="0">
                          <a:ln>
                            <a:noFill/>
                          </a:ln>
                          <a:solidFill>
                            <a:srgbClr val="164687"/>
                          </a:solidFill>
                          <a:effectLst/>
                          <a:latin typeface="Helvetica" pitchFamily="2" charset="0"/>
                        </a:rPr>
                        <a:t>11 777</a:t>
                      </a:r>
                    </a:p>
                  </a:txBody>
                  <a:tcPr marL="137160" marR="137160" marT="137160" marB="137160"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600" b="1" i="0" cap="none" spc="0" dirty="0">
                          <a:ln>
                            <a:noFill/>
                          </a:ln>
                          <a:solidFill>
                            <a:srgbClr val="164687"/>
                          </a:solidFill>
                          <a:effectLst/>
                          <a:latin typeface="Helvetica" pitchFamily="2" charset="0"/>
                        </a:rPr>
                        <a:t>14 </a:t>
                      </a:r>
                      <a:r>
                        <a:rPr lang="fr-FR" sz="1600" b="1" i="0" cap="none" spc="0" baseline="0" dirty="0">
                          <a:ln>
                            <a:noFill/>
                          </a:ln>
                          <a:solidFill>
                            <a:srgbClr val="164687"/>
                          </a:solidFill>
                          <a:effectLst/>
                          <a:latin typeface="Helvetica" pitchFamily="2" charset="0"/>
                        </a:rPr>
                        <a:t>%</a:t>
                      </a:r>
                      <a:endParaRPr lang="fr-FR" sz="1600" b="1" i="0" cap="none" spc="0" dirty="0">
                        <a:ln>
                          <a:noFill/>
                        </a:ln>
                        <a:solidFill>
                          <a:srgbClr val="164687"/>
                        </a:solidFill>
                        <a:effectLst/>
                        <a:latin typeface="Helvetica" pitchFamily="2" charset="0"/>
                      </a:endParaRPr>
                    </a:p>
                  </a:txBody>
                  <a:tcPr marL="137160" marR="137160" marT="137160" marB="137160" anchor="ctr">
                    <a:lnL>
                      <a:noFill/>
                    </a:lnL>
                    <a:lnR w="12700" cmpd="sng">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777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i="0" cap="none" spc="0" dirty="0">
                          <a:ln>
                            <a:noFill/>
                          </a:ln>
                          <a:solidFill>
                            <a:srgbClr val="164687"/>
                          </a:solidFill>
                          <a:effectLst/>
                          <a:latin typeface="Helvetica" pitchFamily="2" charset="0"/>
                        </a:rPr>
                        <a:t>Crédits professionnels</a:t>
                      </a:r>
                    </a:p>
                  </a:txBody>
                  <a:tcPr marL="137160" marR="137160" marT="137160" marB="137160" anchor="ctr">
                    <a:lnL w="12700" cmpd="sng">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400" b="0" i="0" cap="none" spc="0" dirty="0">
                          <a:ln>
                            <a:noFill/>
                          </a:ln>
                          <a:solidFill>
                            <a:srgbClr val="164687"/>
                          </a:solidFill>
                          <a:effectLst/>
                          <a:latin typeface="Helvetica" pitchFamily="2" charset="0"/>
                        </a:rPr>
                        <a:t>1 174</a:t>
                      </a:r>
                    </a:p>
                  </a:txBody>
                  <a:tcPr marL="137160" marR="137160" marT="137160" marB="137160"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400" b="0" i="0" cap="none" spc="0" dirty="0">
                          <a:ln>
                            <a:noFill/>
                          </a:ln>
                          <a:solidFill>
                            <a:srgbClr val="164687"/>
                          </a:solidFill>
                          <a:effectLst/>
                          <a:latin typeface="Helvetica" pitchFamily="2" charset="0"/>
                        </a:rPr>
                        <a:t>766</a:t>
                      </a:r>
                    </a:p>
                  </a:txBody>
                  <a:tcPr marL="137160" marR="137160" marT="137160" marB="137160"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600" b="1" i="0" cap="none" spc="0" dirty="0">
                          <a:ln>
                            <a:noFill/>
                          </a:ln>
                          <a:solidFill>
                            <a:srgbClr val="164687"/>
                          </a:solidFill>
                          <a:effectLst/>
                          <a:latin typeface="Helvetica" pitchFamily="2" charset="0"/>
                        </a:rPr>
                        <a:t>-35 </a:t>
                      </a:r>
                      <a:r>
                        <a:rPr lang="fr-FR" sz="1600" b="1" i="0" cap="none" spc="0" baseline="0" dirty="0">
                          <a:ln>
                            <a:noFill/>
                          </a:ln>
                          <a:solidFill>
                            <a:srgbClr val="164687"/>
                          </a:solidFill>
                          <a:effectLst/>
                          <a:latin typeface="Helvetica" pitchFamily="2" charset="0"/>
                        </a:rPr>
                        <a:t>%</a:t>
                      </a:r>
                      <a:endParaRPr lang="fr-FR" sz="1600" b="1" i="0" cap="none" spc="0" dirty="0">
                        <a:ln>
                          <a:noFill/>
                        </a:ln>
                        <a:solidFill>
                          <a:srgbClr val="164687"/>
                        </a:solidFill>
                        <a:effectLst/>
                        <a:latin typeface="Helvetica" pitchFamily="2" charset="0"/>
                      </a:endParaRPr>
                    </a:p>
                  </a:txBody>
                  <a:tcPr marL="137160" marR="137160" marT="137160" marB="137160" anchor="ctr">
                    <a:lnL>
                      <a:noFill/>
                    </a:lnL>
                    <a:lnR w="12700" cmpd="sng">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777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1" i="0" cap="none" spc="0" dirty="0">
                          <a:ln>
                            <a:noFill/>
                          </a:ln>
                          <a:solidFill>
                            <a:srgbClr val="164687"/>
                          </a:solidFill>
                          <a:effectLst/>
                          <a:latin typeface="Helvetica" pitchFamily="2" charset="0"/>
                        </a:rPr>
                        <a:t>Total crédits décaissés</a:t>
                      </a:r>
                    </a:p>
                  </a:txBody>
                  <a:tcPr marL="137160" marR="137160" marT="137160" marB="137160" anchor="ctr">
                    <a:lnL w="12700" cmpd="sng">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400" b="1" i="0" cap="none" spc="0" dirty="0">
                          <a:ln>
                            <a:noFill/>
                          </a:ln>
                          <a:solidFill>
                            <a:srgbClr val="164687"/>
                          </a:solidFill>
                          <a:effectLst/>
                          <a:latin typeface="Helvetica" pitchFamily="2" charset="0"/>
                        </a:rPr>
                        <a:t>16 794</a:t>
                      </a:r>
                    </a:p>
                  </a:txBody>
                  <a:tcPr marL="137160" marR="137160" marT="137160" marB="137160"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400" b="1" i="0" cap="none" spc="0" dirty="0">
                          <a:ln>
                            <a:noFill/>
                          </a:ln>
                          <a:solidFill>
                            <a:srgbClr val="164687"/>
                          </a:solidFill>
                          <a:effectLst/>
                          <a:latin typeface="Helvetica" pitchFamily="2" charset="0"/>
                        </a:rPr>
                        <a:t>17 231</a:t>
                      </a:r>
                    </a:p>
                  </a:txBody>
                  <a:tcPr marL="137160" marR="137160" marT="137160" marB="137160"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600" b="1" i="0" cap="none" spc="0" dirty="0">
                          <a:ln>
                            <a:noFill/>
                          </a:ln>
                          <a:solidFill>
                            <a:srgbClr val="164687"/>
                          </a:solidFill>
                          <a:effectLst/>
                          <a:latin typeface="Helvetica" pitchFamily="2" charset="0"/>
                        </a:rPr>
                        <a:t>3 </a:t>
                      </a:r>
                      <a:r>
                        <a:rPr lang="fr-FR" sz="1600" b="1" i="0" cap="none" spc="0" baseline="0" dirty="0">
                          <a:ln>
                            <a:noFill/>
                          </a:ln>
                          <a:solidFill>
                            <a:srgbClr val="164687"/>
                          </a:solidFill>
                          <a:effectLst/>
                          <a:latin typeface="Helvetica" pitchFamily="2" charset="0"/>
                        </a:rPr>
                        <a:t>%</a:t>
                      </a:r>
                      <a:endParaRPr lang="fr-FR" sz="1600" b="1" i="0" cap="none" spc="0" dirty="0">
                        <a:ln>
                          <a:noFill/>
                        </a:ln>
                        <a:solidFill>
                          <a:srgbClr val="164687"/>
                        </a:solidFill>
                        <a:effectLst/>
                        <a:latin typeface="Helvetica" pitchFamily="2" charset="0"/>
                      </a:endParaRPr>
                    </a:p>
                  </a:txBody>
                  <a:tcPr marL="137160" marR="137160" marT="137160" marB="137160" anchor="ctr">
                    <a:lnL>
                      <a:noFill/>
                    </a:lnL>
                    <a:lnR w="12700" cmpd="sng">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21" name="Rectangle 20"/>
          <p:cNvSpPr/>
          <p:nvPr/>
        </p:nvSpPr>
        <p:spPr>
          <a:xfrm>
            <a:off x="1243446" y="5384683"/>
            <a:ext cx="1941557" cy="261610"/>
          </a:xfrm>
          <a:prstGeom prst="rect">
            <a:avLst/>
          </a:prstGeom>
        </p:spPr>
        <p:txBody>
          <a:bodyPr wrap="none">
            <a:spAutoFit/>
          </a:bodyPr>
          <a:lstStyle/>
          <a:p>
            <a:pPr>
              <a:defRPr/>
            </a:pPr>
            <a:r>
              <a:rPr lang="fr-FR" sz="1100" dirty="0">
                <a:solidFill>
                  <a:srgbClr val="164687"/>
                </a:solidFill>
                <a:latin typeface="Helvetica" pitchFamily="2" charset="0"/>
              </a:rPr>
              <a:t>Projets immobiliers financés</a:t>
            </a:r>
          </a:p>
        </p:txBody>
      </p:sp>
      <p:sp>
        <p:nvSpPr>
          <p:cNvPr id="22" name="Rectangle 21"/>
          <p:cNvSpPr/>
          <p:nvPr/>
        </p:nvSpPr>
        <p:spPr>
          <a:xfrm>
            <a:off x="1377244" y="5029067"/>
            <a:ext cx="1625600" cy="307777"/>
          </a:xfrm>
          <a:prstGeom prst="rect">
            <a:avLst/>
          </a:prstGeom>
        </p:spPr>
        <p:txBody>
          <a:bodyPr wrap="square">
            <a:spAutoFit/>
          </a:bodyPr>
          <a:lstStyle/>
          <a:p>
            <a:pPr algn="ctr"/>
            <a:r>
              <a:rPr lang="fr-FR" sz="1400" dirty="0">
                <a:solidFill>
                  <a:srgbClr val="164687"/>
                </a:solidFill>
                <a:latin typeface="Helvetica" pitchFamily="2" charset="0"/>
              </a:rPr>
              <a:t>111</a:t>
            </a:r>
          </a:p>
        </p:txBody>
      </p:sp>
      <p:pic>
        <p:nvPicPr>
          <p:cNvPr id="24" name="Image 23"/>
          <p:cNvPicPr>
            <a:picLocks noChangeAspect="1"/>
          </p:cNvPicPr>
          <p:nvPr/>
        </p:nvPicPr>
        <p:blipFill>
          <a:blip r:embed="rId3" cstate="email">
            <a:biLevel thresh="75000"/>
            <a:extLst>
              <a:ext uri="{28A0092B-C50C-407E-A947-70E740481C1C}">
                <a14:useLocalDpi xmlns:a14="http://schemas.microsoft.com/office/drawing/2010/main"/>
              </a:ext>
            </a:extLst>
          </a:blip>
          <a:stretch>
            <a:fillRect/>
          </a:stretch>
        </p:blipFill>
        <p:spPr>
          <a:xfrm>
            <a:off x="567264" y="5029068"/>
            <a:ext cx="677576" cy="570576"/>
          </a:xfrm>
          <a:prstGeom prst="rect">
            <a:avLst/>
          </a:prstGeom>
        </p:spPr>
      </p:pic>
      <p:pic>
        <p:nvPicPr>
          <p:cNvPr id="27" name="Image 26"/>
          <p:cNvPicPr>
            <a:picLocks noChangeAspect="1"/>
          </p:cNvPicPr>
          <p:nvPr/>
        </p:nvPicPr>
        <p:blipFill>
          <a:blip r:embed="rId4" cstate="email">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a:off x="7932340" y="5006579"/>
            <a:ext cx="802430" cy="527028"/>
          </a:xfrm>
          <a:prstGeom prst="rect">
            <a:avLst/>
          </a:prstGeom>
        </p:spPr>
      </p:pic>
      <p:sp>
        <p:nvSpPr>
          <p:cNvPr id="28" name="Rectangle 27"/>
          <p:cNvSpPr/>
          <p:nvPr/>
        </p:nvSpPr>
        <p:spPr>
          <a:xfrm>
            <a:off x="9218213" y="5369891"/>
            <a:ext cx="2457724" cy="261610"/>
          </a:xfrm>
          <a:prstGeom prst="rect">
            <a:avLst/>
          </a:prstGeom>
        </p:spPr>
        <p:txBody>
          <a:bodyPr wrap="none">
            <a:spAutoFit/>
          </a:bodyPr>
          <a:lstStyle/>
          <a:p>
            <a:pPr>
              <a:defRPr/>
            </a:pPr>
            <a:r>
              <a:rPr lang="fr-FR" sz="1100" dirty="0">
                <a:solidFill>
                  <a:srgbClr val="164687"/>
                </a:solidFill>
                <a:latin typeface="Helvetica" pitchFamily="2" charset="0"/>
              </a:rPr>
              <a:t>Crédits accordés aux professionnels</a:t>
            </a:r>
          </a:p>
        </p:txBody>
      </p:sp>
      <p:sp>
        <p:nvSpPr>
          <p:cNvPr id="29" name="Rectangle 28"/>
          <p:cNvSpPr/>
          <p:nvPr/>
        </p:nvSpPr>
        <p:spPr>
          <a:xfrm>
            <a:off x="9313334" y="5059118"/>
            <a:ext cx="2178756" cy="307777"/>
          </a:xfrm>
          <a:prstGeom prst="rect">
            <a:avLst/>
          </a:prstGeom>
        </p:spPr>
        <p:txBody>
          <a:bodyPr wrap="square">
            <a:spAutoFit/>
          </a:bodyPr>
          <a:lstStyle/>
          <a:p>
            <a:pPr algn="ctr"/>
            <a:r>
              <a:rPr lang="fr-FR" sz="1400" dirty="0">
                <a:solidFill>
                  <a:srgbClr val="164687"/>
                </a:solidFill>
                <a:latin typeface="Helvetica" pitchFamily="2" charset="0"/>
              </a:rPr>
              <a:t>60</a:t>
            </a:r>
          </a:p>
        </p:txBody>
      </p:sp>
      <p:sp>
        <p:nvSpPr>
          <p:cNvPr id="30" name="Rectangle 29"/>
          <p:cNvSpPr/>
          <p:nvPr/>
        </p:nvSpPr>
        <p:spPr>
          <a:xfrm>
            <a:off x="4773131" y="5367071"/>
            <a:ext cx="2266967" cy="600164"/>
          </a:xfrm>
          <a:prstGeom prst="rect">
            <a:avLst/>
          </a:prstGeom>
        </p:spPr>
        <p:txBody>
          <a:bodyPr wrap="none">
            <a:spAutoFit/>
          </a:bodyPr>
          <a:lstStyle/>
          <a:p>
            <a:r>
              <a:rPr lang="fr-FR" sz="1100" dirty="0">
                <a:solidFill>
                  <a:srgbClr val="164687"/>
                </a:solidFill>
                <a:latin typeface="Helvetica" pitchFamily="2" charset="0"/>
              </a:rPr>
              <a:t>Travaux, projets divers et variés </a:t>
            </a:r>
            <a:br>
              <a:rPr lang="fr-FR" sz="1100" dirty="0">
                <a:solidFill>
                  <a:srgbClr val="164687"/>
                </a:solidFill>
                <a:latin typeface="Helvetica" pitchFamily="2" charset="0"/>
              </a:rPr>
            </a:br>
            <a:r>
              <a:rPr lang="fr-FR" sz="1100" dirty="0">
                <a:solidFill>
                  <a:srgbClr val="164687"/>
                </a:solidFill>
                <a:latin typeface="Helvetica" pitchFamily="2" charset="0"/>
              </a:rPr>
              <a:t>(voyages, mariages etc…), </a:t>
            </a:r>
            <a:br>
              <a:rPr lang="fr-FR" sz="1100" dirty="0">
                <a:solidFill>
                  <a:srgbClr val="164687"/>
                </a:solidFill>
                <a:latin typeface="Helvetica" pitchFamily="2" charset="0"/>
              </a:rPr>
            </a:br>
            <a:r>
              <a:rPr lang="fr-FR" sz="1100" dirty="0">
                <a:solidFill>
                  <a:srgbClr val="164687"/>
                </a:solidFill>
                <a:latin typeface="Helvetica" pitchFamily="2" charset="0"/>
              </a:rPr>
              <a:t>vélos électriques, prêts études… </a:t>
            </a:r>
          </a:p>
        </p:txBody>
      </p:sp>
      <p:pic>
        <p:nvPicPr>
          <p:cNvPr id="7" name="Imag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36785" y="4891086"/>
            <a:ext cx="550434" cy="708558"/>
          </a:xfrm>
          <a:prstGeom prst="rect">
            <a:avLst/>
          </a:prstGeom>
        </p:spPr>
      </p:pic>
      <p:sp>
        <p:nvSpPr>
          <p:cNvPr id="16" name="Rectangle 15"/>
          <p:cNvSpPr/>
          <p:nvPr/>
        </p:nvSpPr>
        <p:spPr>
          <a:xfrm>
            <a:off x="4967110" y="5045957"/>
            <a:ext cx="1885245" cy="307777"/>
          </a:xfrm>
          <a:prstGeom prst="rect">
            <a:avLst/>
          </a:prstGeom>
        </p:spPr>
        <p:txBody>
          <a:bodyPr wrap="square">
            <a:spAutoFit/>
          </a:bodyPr>
          <a:lstStyle/>
          <a:p>
            <a:pPr algn="ctr"/>
            <a:r>
              <a:rPr lang="fr-FR" sz="1400" dirty="0">
                <a:solidFill>
                  <a:srgbClr val="164687"/>
                </a:solidFill>
                <a:latin typeface="Helvetica" pitchFamily="2" charset="0"/>
              </a:rPr>
              <a:t>1 313</a:t>
            </a:r>
          </a:p>
        </p:txBody>
      </p:sp>
    </p:spTree>
    <p:extLst>
      <p:ext uri="{BB962C8B-B14F-4D97-AF65-F5344CB8AC3E}">
        <p14:creationId xmlns:p14="http://schemas.microsoft.com/office/powerpoint/2010/main" val="4113680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181600" y="0"/>
            <a:ext cx="4123748" cy="193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re 4">
            <a:extLst>
              <a:ext uri="{FF2B5EF4-FFF2-40B4-BE49-F238E27FC236}">
                <a16:creationId xmlns:a16="http://schemas.microsoft.com/office/drawing/2014/main" id="{77F91A4E-30C1-9EBC-0925-6B9B92CDBF28}"/>
              </a:ext>
            </a:extLst>
          </p:cNvPr>
          <p:cNvSpPr txBox="1">
            <a:spLocks/>
          </p:cNvSpPr>
          <p:nvPr/>
        </p:nvSpPr>
        <p:spPr>
          <a:xfrm>
            <a:off x="0" y="30914"/>
            <a:ext cx="12279839" cy="122400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400" b="1" dirty="0">
              <a:solidFill>
                <a:srgbClr val="D9222A"/>
              </a:solidFill>
              <a:latin typeface="Helvetica" pitchFamily="2" charset="0"/>
            </a:endParaRPr>
          </a:p>
        </p:txBody>
      </p:sp>
      <p:sp>
        <p:nvSpPr>
          <p:cNvPr id="3" name="Espace réservé du texte 2"/>
          <p:cNvSpPr>
            <a:spLocks noGrp="1"/>
          </p:cNvSpPr>
          <p:nvPr>
            <p:ph type="body" sz="quarter" idx="4294967295"/>
          </p:nvPr>
        </p:nvSpPr>
        <p:spPr>
          <a:xfrm>
            <a:off x="536838" y="494505"/>
            <a:ext cx="11206162" cy="555625"/>
          </a:xfrm>
        </p:spPr>
        <p:txBody>
          <a:bodyPr/>
          <a:lstStyle/>
          <a:p>
            <a:pPr marL="0" indent="0">
              <a:buNone/>
            </a:pPr>
            <a:r>
              <a:rPr lang="fr-FR" sz="3200" b="1" dirty="0">
                <a:solidFill>
                  <a:srgbClr val="164687"/>
                </a:solidFill>
                <a:latin typeface="+mj-lt"/>
              </a:rPr>
              <a:t>CRÉDITS DÉBLOQUÉS : </a:t>
            </a:r>
            <a:r>
              <a:rPr lang="fr-FR" sz="3200" b="1" dirty="0">
                <a:solidFill>
                  <a:srgbClr val="E94262"/>
                </a:solidFill>
                <a:latin typeface="+mj-lt"/>
              </a:rPr>
              <a:t>RÉPARTITION</a:t>
            </a:r>
          </a:p>
        </p:txBody>
      </p:sp>
      <p:graphicFrame>
        <p:nvGraphicFramePr>
          <p:cNvPr id="7" name="Graphique 6"/>
          <p:cNvGraphicFramePr/>
          <p:nvPr/>
        </p:nvGraphicFramePr>
        <p:xfrm>
          <a:off x="0" y="1151730"/>
          <a:ext cx="9683103" cy="47550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55178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4">
            <a:extLst>
              <a:ext uri="{FF2B5EF4-FFF2-40B4-BE49-F238E27FC236}">
                <a16:creationId xmlns:a16="http://schemas.microsoft.com/office/drawing/2014/main" id="{CC6C1024-8A5F-8B1A-9F68-AF9E975A00B0}"/>
              </a:ext>
            </a:extLst>
          </p:cNvPr>
          <p:cNvSpPr txBox="1">
            <a:spLocks/>
          </p:cNvSpPr>
          <p:nvPr/>
        </p:nvSpPr>
        <p:spPr>
          <a:xfrm>
            <a:off x="479425" y="-31750"/>
            <a:ext cx="11712575" cy="151923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400" b="1" dirty="0">
              <a:solidFill>
                <a:srgbClr val="D9222A"/>
              </a:solidFill>
              <a:latin typeface="Helvetica" pitchFamily="2" charset="0"/>
            </a:endParaRPr>
          </a:p>
        </p:txBody>
      </p:sp>
      <p:sp>
        <p:nvSpPr>
          <p:cNvPr id="2" name="Espace réservé du texte 1"/>
          <p:cNvSpPr>
            <a:spLocks noGrp="1"/>
          </p:cNvSpPr>
          <p:nvPr>
            <p:ph type="body" sz="quarter" idx="14"/>
          </p:nvPr>
        </p:nvSpPr>
        <p:spPr>
          <a:xfrm>
            <a:off x="515938" y="476250"/>
            <a:ext cx="11160062" cy="556053"/>
          </a:xfrm>
        </p:spPr>
        <p:txBody>
          <a:bodyPr/>
          <a:lstStyle/>
          <a:p>
            <a:r>
              <a:rPr lang="fr-FR" sz="3200" dirty="0">
                <a:solidFill>
                  <a:srgbClr val="164687"/>
                </a:solidFill>
                <a:latin typeface="+mj-lt"/>
              </a:rPr>
              <a:t>CONTRATS D’ASSURANCE : </a:t>
            </a:r>
            <a:r>
              <a:rPr lang="fr-FR" sz="3200" dirty="0">
                <a:solidFill>
                  <a:srgbClr val="E94262"/>
                </a:solidFill>
                <a:latin typeface="+mj-lt"/>
              </a:rPr>
              <a:t>ÉVOLUTION</a:t>
            </a:r>
          </a:p>
          <a:p>
            <a:endParaRPr lang="fr-FR" sz="3200" dirty="0">
              <a:latin typeface="+mj-lt"/>
            </a:endParaRPr>
          </a:p>
        </p:txBody>
      </p:sp>
      <p:graphicFrame>
        <p:nvGraphicFramePr>
          <p:cNvPr id="8" name="Tableau 7"/>
          <p:cNvGraphicFramePr>
            <a:graphicFrameLocks noGrp="1"/>
          </p:cNvGraphicFramePr>
          <p:nvPr/>
        </p:nvGraphicFramePr>
        <p:xfrm>
          <a:off x="516000" y="1359536"/>
          <a:ext cx="11160000" cy="4153379"/>
        </p:xfrm>
        <a:graphic>
          <a:graphicData uri="http://schemas.openxmlformats.org/drawingml/2006/table">
            <a:tbl>
              <a:tblPr bandRow="1">
                <a:tableStyleId>{B301B821-A1FF-4177-AEE7-76D212191A09}</a:tableStyleId>
              </a:tblPr>
              <a:tblGrid>
                <a:gridCol w="3092368">
                  <a:extLst>
                    <a:ext uri="{9D8B030D-6E8A-4147-A177-3AD203B41FA5}">
                      <a16:colId xmlns:a16="http://schemas.microsoft.com/office/drawing/2014/main" val="20000"/>
                    </a:ext>
                  </a:extLst>
                </a:gridCol>
                <a:gridCol w="2520169">
                  <a:extLst>
                    <a:ext uri="{9D8B030D-6E8A-4147-A177-3AD203B41FA5}">
                      <a16:colId xmlns:a16="http://schemas.microsoft.com/office/drawing/2014/main" val="20001"/>
                    </a:ext>
                  </a:extLst>
                </a:gridCol>
                <a:gridCol w="2564538">
                  <a:extLst>
                    <a:ext uri="{9D8B030D-6E8A-4147-A177-3AD203B41FA5}">
                      <a16:colId xmlns:a16="http://schemas.microsoft.com/office/drawing/2014/main" val="20002"/>
                    </a:ext>
                  </a:extLst>
                </a:gridCol>
                <a:gridCol w="2982925">
                  <a:extLst>
                    <a:ext uri="{9D8B030D-6E8A-4147-A177-3AD203B41FA5}">
                      <a16:colId xmlns:a16="http://schemas.microsoft.com/office/drawing/2014/main" val="20003"/>
                    </a:ext>
                  </a:extLst>
                </a:gridCol>
              </a:tblGrid>
              <a:tr h="462369">
                <a:tc>
                  <a:txBody>
                    <a:bodyPr/>
                    <a:lstStyle/>
                    <a:p>
                      <a:endParaRPr lang="fr-FR" sz="1400" b="0" i="0" cap="none" spc="0" dirty="0">
                        <a:ln>
                          <a:noFill/>
                        </a:ln>
                        <a:solidFill>
                          <a:schemeClr val="tx1"/>
                        </a:solidFill>
                        <a:effectLst/>
                        <a:latin typeface="Helvetica" pitchFamily="2" charset="0"/>
                      </a:endParaRPr>
                    </a:p>
                  </a:txBody>
                  <a:tcPr marL="137160" marR="137160" marT="137160" marB="137160" anchor="ctr">
                    <a:lnL w="12700" cmpd="sng">
                      <a:noFill/>
                    </a:lnL>
                    <a:lnR>
                      <a:noFill/>
                    </a:lnR>
                    <a:lnT w="12700" cmpd="sng">
                      <a:noFill/>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solidFill>
                      <a:srgbClr val="E84262"/>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fr-FR" sz="1400" b="1" i="0" cap="none" spc="0" dirty="0">
                          <a:ln>
                            <a:noFill/>
                          </a:ln>
                          <a:solidFill>
                            <a:schemeClr val="bg1"/>
                          </a:solidFill>
                          <a:effectLst/>
                          <a:latin typeface="Helvetica" pitchFamily="2" charset="0"/>
                        </a:rPr>
                        <a:t>Fin 2024</a:t>
                      </a:r>
                      <a:endParaRPr lang="fr-FR" sz="1400" b="1" i="0" cap="none" spc="0" dirty="0">
                        <a:ln>
                          <a:noFill/>
                        </a:ln>
                        <a:solidFill>
                          <a:schemeClr val="bg1"/>
                        </a:solidFill>
                        <a:effectLst/>
                        <a:latin typeface="Helvetica" pitchFamily="2" charset="0"/>
                        <a:cs typeface="Arial" pitchFamily="34" charset="0"/>
                      </a:endParaRPr>
                    </a:p>
                  </a:txBody>
                  <a:tcPr marL="137160" marR="137160" marT="137160" marB="137160" anchor="ctr">
                    <a:lnL>
                      <a:noFill/>
                    </a:lnL>
                    <a:lnR>
                      <a:noFill/>
                    </a:lnR>
                    <a:lnT w="12700" cmpd="sng">
                      <a:noFill/>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solidFill>
                      <a:srgbClr val="E84262"/>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fr-FR" sz="1400" b="1" i="0" cap="none" spc="0" dirty="0">
                          <a:ln>
                            <a:noFill/>
                          </a:ln>
                          <a:solidFill>
                            <a:schemeClr val="bg1"/>
                          </a:solidFill>
                          <a:effectLst/>
                          <a:latin typeface="Helvetica" pitchFamily="2" charset="0"/>
                        </a:rPr>
                        <a:t>Fin 2025</a:t>
                      </a:r>
                      <a:endParaRPr lang="fr-FR" sz="1400" b="1" i="0" cap="none" spc="0" dirty="0">
                        <a:ln>
                          <a:noFill/>
                        </a:ln>
                        <a:solidFill>
                          <a:schemeClr val="bg1"/>
                        </a:solidFill>
                        <a:effectLst/>
                        <a:latin typeface="Helvetica" pitchFamily="2" charset="0"/>
                        <a:cs typeface="Arial" pitchFamily="34" charset="0"/>
                      </a:endParaRPr>
                    </a:p>
                  </a:txBody>
                  <a:tcPr marL="137160" marR="137160" marT="137160" marB="137160" anchor="ctr">
                    <a:lnL>
                      <a:noFill/>
                    </a:lnL>
                    <a:lnR>
                      <a:noFill/>
                    </a:lnR>
                    <a:lnT w="12700" cmpd="sng">
                      <a:noFill/>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solidFill>
                      <a:srgbClr val="E84262"/>
                    </a:solidFill>
                  </a:tcPr>
                </a:tc>
                <a:tc>
                  <a:txBody>
                    <a:bodyPr/>
                    <a:lstStyle/>
                    <a:p>
                      <a:pPr algn="r"/>
                      <a:r>
                        <a:rPr lang="fr-FR" sz="1400" b="1" i="0" cap="none" spc="0" dirty="0">
                          <a:ln>
                            <a:noFill/>
                          </a:ln>
                          <a:solidFill>
                            <a:schemeClr val="bg1"/>
                          </a:solidFill>
                          <a:effectLst/>
                          <a:latin typeface="Helvetica" pitchFamily="2" charset="0"/>
                        </a:rPr>
                        <a:t>Variation</a:t>
                      </a:r>
                    </a:p>
                  </a:txBody>
                  <a:tcPr marL="137160" marR="137160" marT="137160" marB="137160" anchor="ctr">
                    <a:lnL>
                      <a:noFill/>
                    </a:lnL>
                    <a:lnR w="12700" cmpd="sng">
                      <a:noFill/>
                    </a:lnR>
                    <a:lnT w="12700" cmpd="sng">
                      <a:noFill/>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solidFill>
                      <a:srgbClr val="E84262"/>
                    </a:solidFill>
                  </a:tcPr>
                </a:tc>
                <a:extLst>
                  <a:ext uri="{0D108BD9-81ED-4DB2-BD59-A6C34878D82A}">
                    <a16:rowId xmlns:a16="http://schemas.microsoft.com/office/drawing/2014/main" val="10000"/>
                  </a:ext>
                </a:extLst>
              </a:tr>
              <a:tr h="5115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i="0" kern="1200" cap="none" spc="0" dirty="0">
                          <a:ln>
                            <a:noFill/>
                          </a:ln>
                          <a:solidFill>
                            <a:srgbClr val="164687"/>
                          </a:solidFill>
                          <a:effectLst/>
                          <a:latin typeface="Helvetica" pitchFamily="2" charset="0"/>
                        </a:rPr>
                        <a:t>Nombre total d’assurés</a:t>
                      </a:r>
                      <a:endParaRPr lang="fr-FR" sz="1400" b="0" i="0" cap="none" spc="0" dirty="0">
                        <a:ln>
                          <a:noFill/>
                        </a:ln>
                        <a:solidFill>
                          <a:srgbClr val="164687"/>
                        </a:solidFill>
                        <a:effectLst/>
                        <a:latin typeface="Helvetica" pitchFamily="2" charset="0"/>
                      </a:endParaRPr>
                    </a:p>
                  </a:txBody>
                  <a:tcPr marL="137160" marR="137160" marT="137160" marB="137160" anchor="ctr">
                    <a:lnL w="12700" cmpd="sng">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fr-FR" sz="1400" b="0" i="0" cap="none" spc="0" dirty="0">
                          <a:ln>
                            <a:noFill/>
                          </a:ln>
                          <a:solidFill>
                            <a:srgbClr val="164687"/>
                          </a:solidFill>
                          <a:effectLst/>
                          <a:latin typeface="Helvetica" pitchFamily="2" charset="0"/>
                        </a:rPr>
                        <a:t>3 529</a:t>
                      </a:r>
                      <a:endParaRPr lang="fr-FR" sz="1400" b="0" i="0" cap="none" spc="0" dirty="0">
                        <a:ln>
                          <a:noFill/>
                        </a:ln>
                        <a:solidFill>
                          <a:srgbClr val="164687"/>
                        </a:solidFill>
                        <a:effectLst/>
                        <a:latin typeface="Helvetica" pitchFamily="2" charset="0"/>
                        <a:cs typeface="+mn-cs"/>
                      </a:endParaRPr>
                    </a:p>
                  </a:txBody>
                  <a:tcPr marL="137160" marR="137160" marT="137160" marB="137160"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fr-FR" sz="1400" b="0" i="0" cap="none" spc="0" dirty="0">
                          <a:ln>
                            <a:noFill/>
                          </a:ln>
                          <a:solidFill>
                            <a:srgbClr val="164687"/>
                          </a:solidFill>
                          <a:effectLst/>
                          <a:latin typeface="Helvetica" pitchFamily="2" charset="0"/>
                        </a:rPr>
                        <a:t>3 568</a:t>
                      </a:r>
                      <a:endParaRPr lang="fr-FR" sz="1400" b="0" i="0" cap="none" spc="0" dirty="0">
                        <a:ln>
                          <a:noFill/>
                        </a:ln>
                        <a:solidFill>
                          <a:srgbClr val="164687"/>
                        </a:solidFill>
                        <a:effectLst/>
                        <a:latin typeface="Helvetica" pitchFamily="2" charset="0"/>
                        <a:cs typeface="+mn-cs"/>
                      </a:endParaRPr>
                    </a:p>
                  </a:txBody>
                  <a:tcPr marL="137160" marR="137160" marT="137160" marB="137160"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600" b="1" i="0" cap="none" spc="0" dirty="0">
                          <a:ln>
                            <a:noFill/>
                          </a:ln>
                          <a:solidFill>
                            <a:srgbClr val="164687"/>
                          </a:solidFill>
                          <a:effectLst/>
                          <a:latin typeface="Helvetica" pitchFamily="2" charset="0"/>
                        </a:rPr>
                        <a:t>1 %</a:t>
                      </a:r>
                    </a:p>
                  </a:txBody>
                  <a:tcPr marL="137160" marR="137160" marT="137160" marB="137160" anchor="ctr">
                    <a:lnL>
                      <a:noFill/>
                    </a:lnL>
                    <a:lnR w="12700" cmpd="sng">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115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i="0" cap="none" spc="0" dirty="0">
                          <a:ln>
                            <a:noFill/>
                          </a:ln>
                          <a:solidFill>
                            <a:srgbClr val="164687"/>
                          </a:solidFill>
                          <a:effectLst/>
                          <a:latin typeface="Helvetica" pitchFamily="2" charset="0"/>
                        </a:rPr>
                        <a:t>Contrats d’assurances risques</a:t>
                      </a:r>
                    </a:p>
                  </a:txBody>
                  <a:tcPr marL="137160" marR="137160" marT="137160" marB="137160" anchor="ctr">
                    <a:lnL w="12700" cmpd="sng">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400" b="0" i="0" cap="none" spc="0" dirty="0">
                          <a:ln>
                            <a:noFill/>
                          </a:ln>
                          <a:solidFill>
                            <a:srgbClr val="164687"/>
                          </a:solidFill>
                          <a:effectLst/>
                          <a:latin typeface="Helvetica" pitchFamily="2" charset="0"/>
                        </a:rPr>
                        <a:t>10 461</a:t>
                      </a:r>
                    </a:p>
                  </a:txBody>
                  <a:tcPr marL="137160" marR="137160" marT="137160" marB="137160"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400" b="0" i="0" cap="none" spc="0" dirty="0">
                          <a:ln>
                            <a:noFill/>
                          </a:ln>
                          <a:solidFill>
                            <a:srgbClr val="164687"/>
                          </a:solidFill>
                          <a:effectLst/>
                          <a:latin typeface="Helvetica" pitchFamily="2" charset="0"/>
                        </a:rPr>
                        <a:t>10 666</a:t>
                      </a:r>
                    </a:p>
                  </a:txBody>
                  <a:tcPr marL="137160" marR="137160" marT="137160" marB="137160"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fr-FR" sz="1600" b="1" i="0" cap="none" spc="0" dirty="0">
                          <a:ln>
                            <a:noFill/>
                          </a:ln>
                          <a:solidFill>
                            <a:srgbClr val="164687"/>
                          </a:solidFill>
                          <a:effectLst/>
                          <a:latin typeface="Helvetica" pitchFamily="2" charset="0"/>
                        </a:rPr>
                        <a:t>2 </a:t>
                      </a:r>
                      <a:r>
                        <a:rPr lang="fr-FR" sz="1600" b="1" i="0" cap="none" spc="0" baseline="0" dirty="0">
                          <a:ln>
                            <a:noFill/>
                          </a:ln>
                          <a:solidFill>
                            <a:srgbClr val="164687"/>
                          </a:solidFill>
                          <a:effectLst/>
                          <a:latin typeface="Helvetica" pitchFamily="2" charset="0"/>
                        </a:rPr>
                        <a:t>%</a:t>
                      </a:r>
                      <a:endParaRPr lang="fr-FR" sz="1600" b="1" i="0" cap="none" spc="0" dirty="0">
                        <a:ln>
                          <a:noFill/>
                        </a:ln>
                        <a:solidFill>
                          <a:srgbClr val="164687"/>
                        </a:solidFill>
                        <a:effectLst/>
                        <a:latin typeface="Helvetica" pitchFamily="2" charset="0"/>
                      </a:endParaRPr>
                    </a:p>
                  </a:txBody>
                  <a:tcPr marL="137160" marR="137160" marT="137160" marB="137160" anchor="ctr">
                    <a:lnL>
                      <a:noFill/>
                    </a:lnL>
                    <a:lnR w="12700" cmpd="sng">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91267">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fr-FR" sz="1400" b="0" i="0" cap="none" spc="0" dirty="0">
                          <a:ln>
                            <a:noFill/>
                          </a:ln>
                          <a:solidFill>
                            <a:srgbClr val="164687"/>
                          </a:solidFill>
                          <a:effectLst/>
                          <a:latin typeface="Helvetica" pitchFamily="2" charset="0"/>
                        </a:rPr>
                        <a:t>dont Auto</a:t>
                      </a:r>
                    </a:p>
                  </a:txBody>
                  <a:tcPr marL="137160" marR="137160" marT="137160" marB="137160" anchor="ctr">
                    <a:lnL w="12700" cmpd="sng">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400" b="0" i="0" cap="none" spc="0" dirty="0">
                          <a:ln>
                            <a:noFill/>
                          </a:ln>
                          <a:solidFill>
                            <a:srgbClr val="164687"/>
                          </a:solidFill>
                          <a:effectLst/>
                          <a:latin typeface="Helvetica" pitchFamily="2" charset="0"/>
                        </a:rPr>
                        <a:t>2 231</a:t>
                      </a:r>
                    </a:p>
                  </a:txBody>
                  <a:tcPr marL="137160" marR="137160" marT="137160" marB="137160"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400" b="0" i="0" cap="none" spc="0" dirty="0">
                          <a:ln>
                            <a:noFill/>
                          </a:ln>
                          <a:solidFill>
                            <a:srgbClr val="164687"/>
                          </a:solidFill>
                          <a:effectLst/>
                          <a:latin typeface="Helvetica" pitchFamily="2" charset="0"/>
                        </a:rPr>
                        <a:t>2 274</a:t>
                      </a:r>
                    </a:p>
                  </a:txBody>
                  <a:tcPr marL="137160" marR="137160" marT="137160" marB="137160"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600" b="1" i="0" cap="none" spc="0" dirty="0">
                          <a:ln>
                            <a:noFill/>
                          </a:ln>
                          <a:solidFill>
                            <a:srgbClr val="164687"/>
                          </a:solidFill>
                          <a:effectLst/>
                          <a:latin typeface="Helvetica" pitchFamily="2" charset="0"/>
                        </a:rPr>
                        <a:t>2 </a:t>
                      </a:r>
                      <a:r>
                        <a:rPr lang="fr-FR" sz="1600" b="1" i="0" cap="none" spc="0" baseline="0" dirty="0">
                          <a:ln>
                            <a:noFill/>
                          </a:ln>
                          <a:solidFill>
                            <a:srgbClr val="164687"/>
                          </a:solidFill>
                          <a:effectLst/>
                          <a:latin typeface="Helvetica" pitchFamily="2" charset="0"/>
                        </a:rPr>
                        <a:t>%</a:t>
                      </a:r>
                      <a:endParaRPr lang="fr-FR" sz="1600" b="1" i="0" cap="none" spc="0" dirty="0">
                        <a:ln>
                          <a:noFill/>
                        </a:ln>
                        <a:solidFill>
                          <a:srgbClr val="164687"/>
                        </a:solidFill>
                        <a:effectLst/>
                        <a:latin typeface="Helvetica" pitchFamily="2" charset="0"/>
                      </a:endParaRPr>
                    </a:p>
                  </a:txBody>
                  <a:tcPr marL="137160" marR="137160" marT="137160" marB="137160" anchor="ctr">
                    <a:lnL>
                      <a:noFill/>
                    </a:lnL>
                    <a:lnR w="12700" cmpd="sng">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56739">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fr-FR" sz="1400" b="0" i="0" cap="none" spc="0" dirty="0">
                          <a:ln>
                            <a:noFill/>
                          </a:ln>
                          <a:solidFill>
                            <a:srgbClr val="164687"/>
                          </a:solidFill>
                          <a:effectLst/>
                          <a:latin typeface="Helvetica" pitchFamily="2" charset="0"/>
                        </a:rPr>
                        <a:t>dont Habitation</a:t>
                      </a:r>
                    </a:p>
                  </a:txBody>
                  <a:tcPr marL="137160" marR="137160" marT="137160" marB="137160" anchor="ctr">
                    <a:lnL w="12700" cmpd="sng">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400" b="0" i="0" cap="none" spc="0" dirty="0">
                          <a:ln>
                            <a:noFill/>
                          </a:ln>
                          <a:solidFill>
                            <a:srgbClr val="164687"/>
                          </a:solidFill>
                          <a:effectLst/>
                          <a:latin typeface="Helvetica" pitchFamily="2" charset="0"/>
                        </a:rPr>
                        <a:t>1 395</a:t>
                      </a:r>
                    </a:p>
                  </a:txBody>
                  <a:tcPr marL="137160" marR="137160" marT="137160" marB="137160"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400" b="0" i="0" cap="none" spc="0" dirty="0">
                          <a:ln>
                            <a:noFill/>
                          </a:ln>
                          <a:solidFill>
                            <a:srgbClr val="164687"/>
                          </a:solidFill>
                          <a:effectLst/>
                          <a:latin typeface="Helvetica" pitchFamily="2" charset="0"/>
                        </a:rPr>
                        <a:t>1 428</a:t>
                      </a:r>
                    </a:p>
                  </a:txBody>
                  <a:tcPr marL="137160" marR="137160" marT="137160" marB="137160"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600" b="1" i="0" cap="none" spc="0" dirty="0">
                          <a:ln>
                            <a:noFill/>
                          </a:ln>
                          <a:solidFill>
                            <a:srgbClr val="164687"/>
                          </a:solidFill>
                          <a:effectLst/>
                          <a:latin typeface="Helvetica" pitchFamily="2" charset="0"/>
                        </a:rPr>
                        <a:t>2 </a:t>
                      </a:r>
                      <a:r>
                        <a:rPr lang="fr-FR" sz="1600" b="1" i="0" cap="none" spc="0" baseline="0" dirty="0">
                          <a:ln>
                            <a:noFill/>
                          </a:ln>
                          <a:solidFill>
                            <a:srgbClr val="164687"/>
                          </a:solidFill>
                          <a:effectLst/>
                          <a:latin typeface="Helvetica" pitchFamily="2" charset="0"/>
                        </a:rPr>
                        <a:t>%</a:t>
                      </a:r>
                      <a:endParaRPr lang="fr-FR" sz="1600" b="1" i="0" cap="none" spc="0" dirty="0">
                        <a:ln>
                          <a:noFill/>
                        </a:ln>
                        <a:solidFill>
                          <a:srgbClr val="164687"/>
                        </a:solidFill>
                        <a:effectLst/>
                        <a:latin typeface="Helvetica" pitchFamily="2" charset="0"/>
                      </a:endParaRPr>
                    </a:p>
                  </a:txBody>
                  <a:tcPr marL="137160" marR="137160" marT="137160" marB="137160" anchor="ctr">
                    <a:lnL>
                      <a:noFill/>
                    </a:lnL>
                    <a:lnR w="12700" cmpd="sng">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11523">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fr-FR" sz="1400" b="0" i="0" cap="none" spc="0" dirty="0">
                          <a:ln>
                            <a:noFill/>
                          </a:ln>
                          <a:solidFill>
                            <a:srgbClr val="164687"/>
                          </a:solidFill>
                          <a:effectLst/>
                          <a:latin typeface="Helvetica" pitchFamily="2" charset="0"/>
                        </a:rPr>
                        <a:t>dont Santé et Prévoyance</a:t>
                      </a:r>
                    </a:p>
                  </a:txBody>
                  <a:tcPr marL="137160" marR="137160" marT="137160" marB="137160" anchor="ctr">
                    <a:lnL w="12700" cmpd="sng">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400" b="0" i="0" cap="none" spc="0" dirty="0">
                          <a:ln>
                            <a:noFill/>
                          </a:ln>
                          <a:solidFill>
                            <a:srgbClr val="164687"/>
                          </a:solidFill>
                          <a:effectLst/>
                          <a:latin typeface="Helvetica" pitchFamily="2" charset="0"/>
                        </a:rPr>
                        <a:t>3 783</a:t>
                      </a:r>
                    </a:p>
                  </a:txBody>
                  <a:tcPr marL="137160" marR="137160" marT="137160" marB="137160"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400" b="0" i="0" cap="none" spc="0" dirty="0">
                          <a:ln>
                            <a:noFill/>
                          </a:ln>
                          <a:solidFill>
                            <a:srgbClr val="164687"/>
                          </a:solidFill>
                          <a:effectLst/>
                          <a:latin typeface="Helvetica" pitchFamily="2" charset="0"/>
                        </a:rPr>
                        <a:t>3 830</a:t>
                      </a:r>
                    </a:p>
                  </a:txBody>
                  <a:tcPr marL="137160" marR="137160" marT="137160" marB="137160"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600" b="1" i="0" cap="none" spc="0" dirty="0">
                          <a:ln>
                            <a:noFill/>
                          </a:ln>
                          <a:solidFill>
                            <a:srgbClr val="164687"/>
                          </a:solidFill>
                          <a:effectLst/>
                          <a:latin typeface="Helvetica" pitchFamily="2" charset="0"/>
                        </a:rPr>
                        <a:t>1 %</a:t>
                      </a:r>
                    </a:p>
                  </a:txBody>
                  <a:tcPr marL="137160" marR="137160" marT="137160" marB="137160" anchor="ctr">
                    <a:lnL>
                      <a:noFill/>
                    </a:lnL>
                    <a:lnR w="12700" cmpd="sng">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9126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i="0" cap="none" spc="0" dirty="0">
                          <a:ln>
                            <a:noFill/>
                          </a:ln>
                          <a:solidFill>
                            <a:srgbClr val="164687"/>
                          </a:solidFill>
                          <a:effectLst/>
                          <a:latin typeface="Helvetica" pitchFamily="2" charset="0"/>
                        </a:rPr>
                        <a:t>Protection du domicile</a:t>
                      </a:r>
                    </a:p>
                  </a:txBody>
                  <a:tcPr marL="137160" marR="137160" marT="137160" marB="137160" anchor="ctr">
                    <a:lnL w="12700" cmpd="sng">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fr-FR" sz="1400" b="0" i="0" cap="none" spc="0" dirty="0">
                        <a:ln>
                          <a:noFill/>
                        </a:ln>
                        <a:solidFill>
                          <a:srgbClr val="164687"/>
                        </a:solidFill>
                        <a:effectLst/>
                        <a:latin typeface="Helvetica" pitchFamily="2" charset="0"/>
                      </a:endParaRPr>
                    </a:p>
                  </a:txBody>
                  <a:tcPr marL="137160" marR="137160" marT="137160" marB="137160"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fr-FR" sz="1400" b="0" i="0" cap="none" spc="0" dirty="0">
                        <a:ln>
                          <a:noFill/>
                        </a:ln>
                        <a:solidFill>
                          <a:srgbClr val="164687"/>
                        </a:solidFill>
                        <a:effectLst/>
                        <a:latin typeface="Helvetica" pitchFamily="2" charset="0"/>
                      </a:endParaRPr>
                    </a:p>
                  </a:txBody>
                  <a:tcPr marL="137160" marR="137160" marT="137160" marB="137160"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fr-FR" sz="1600" b="1" i="0" cap="none" spc="0" dirty="0">
                        <a:ln>
                          <a:noFill/>
                        </a:ln>
                        <a:solidFill>
                          <a:srgbClr val="164687"/>
                        </a:solidFill>
                        <a:effectLst/>
                        <a:latin typeface="Helvetica" pitchFamily="2" charset="0"/>
                      </a:endParaRPr>
                    </a:p>
                  </a:txBody>
                  <a:tcPr marL="137160" marR="137160" marT="137160" marB="137160" anchor="ctr">
                    <a:lnL>
                      <a:noFill/>
                    </a:lnL>
                    <a:lnR w="12700" cmpd="sng">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11523">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fr-FR" sz="1400" b="0" i="0" cap="none" spc="0" dirty="0" err="1">
                          <a:ln>
                            <a:noFill/>
                          </a:ln>
                          <a:solidFill>
                            <a:srgbClr val="164687"/>
                          </a:solidFill>
                          <a:effectLst/>
                          <a:latin typeface="Helvetica" pitchFamily="2" charset="0"/>
                        </a:rPr>
                        <a:t>Homiris</a:t>
                      </a:r>
                      <a:endParaRPr lang="fr-FR" sz="1400" b="0" i="0" cap="none" spc="0" dirty="0">
                        <a:ln>
                          <a:noFill/>
                        </a:ln>
                        <a:solidFill>
                          <a:srgbClr val="164687"/>
                        </a:solidFill>
                        <a:effectLst/>
                        <a:latin typeface="Helvetica" pitchFamily="2" charset="0"/>
                      </a:endParaRPr>
                    </a:p>
                  </a:txBody>
                  <a:tcPr marL="137160" marR="137160" marT="137160" marB="137160" anchor="ctr">
                    <a:lnL w="12700" cmpd="sng">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400" b="0" i="0" cap="none" spc="0" dirty="0">
                          <a:ln>
                            <a:noFill/>
                          </a:ln>
                          <a:solidFill>
                            <a:srgbClr val="164687"/>
                          </a:solidFill>
                          <a:effectLst/>
                          <a:latin typeface="Helvetica" pitchFamily="2" charset="0"/>
                        </a:rPr>
                        <a:t>162</a:t>
                      </a:r>
                    </a:p>
                  </a:txBody>
                  <a:tcPr marL="137160" marR="137160" marT="137160" marB="137160"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400" b="0" i="0" cap="none" spc="0" dirty="0">
                          <a:ln>
                            <a:noFill/>
                          </a:ln>
                          <a:solidFill>
                            <a:srgbClr val="164687"/>
                          </a:solidFill>
                          <a:effectLst/>
                          <a:latin typeface="Helvetica" pitchFamily="2" charset="0"/>
                        </a:rPr>
                        <a:t>173</a:t>
                      </a:r>
                    </a:p>
                  </a:txBody>
                  <a:tcPr marL="137160" marR="137160" marT="137160" marB="137160"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600" b="1" i="0" cap="none" spc="0" dirty="0">
                          <a:ln>
                            <a:noFill/>
                          </a:ln>
                          <a:solidFill>
                            <a:srgbClr val="164687"/>
                          </a:solidFill>
                          <a:effectLst/>
                          <a:latin typeface="Helvetica" pitchFamily="2" charset="0"/>
                        </a:rPr>
                        <a:t>7 %</a:t>
                      </a:r>
                    </a:p>
                  </a:txBody>
                  <a:tcPr marL="137160" marR="137160" marT="137160" marB="137160" anchor="ctr">
                    <a:lnL>
                      <a:noFill/>
                    </a:lnL>
                    <a:lnR w="12700" cmpd="sng">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74380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4"/>
          </p:nvPr>
        </p:nvSpPr>
        <p:spPr>
          <a:xfrm>
            <a:off x="627883" y="314110"/>
            <a:ext cx="10966709" cy="556053"/>
          </a:xfrm>
        </p:spPr>
        <p:txBody>
          <a:bodyPr/>
          <a:lstStyle/>
          <a:p>
            <a:r>
              <a:rPr lang="fr-FR" dirty="0">
                <a:solidFill>
                  <a:srgbClr val="E84161"/>
                </a:solidFill>
              </a:rPr>
              <a:t>Ordre du jour de l’Assemblée générale ordinaire</a:t>
            </a:r>
          </a:p>
        </p:txBody>
      </p:sp>
      <p:sp>
        <p:nvSpPr>
          <p:cNvPr id="3" name="ZoneTexte 2"/>
          <p:cNvSpPr txBox="1"/>
          <p:nvPr/>
        </p:nvSpPr>
        <p:spPr>
          <a:xfrm>
            <a:off x="627883" y="1037336"/>
            <a:ext cx="9644380" cy="4262705"/>
          </a:xfrm>
          <a:prstGeom prst="rect">
            <a:avLst/>
          </a:prstGeom>
          <a:noFill/>
        </p:spPr>
        <p:txBody>
          <a:bodyPr wrap="square" rtlCol="0">
            <a:spAutoFit/>
          </a:bodyPr>
          <a:lstStyle/>
          <a:p>
            <a:pPr lvl="0" indent="0" defTabSz="554492">
              <a:lnSpc>
                <a:spcPct val="100000"/>
              </a:lnSpc>
              <a:spcBef>
                <a:spcPts val="0"/>
              </a:spcBef>
              <a:spcAft>
                <a:spcPts val="600"/>
              </a:spcAft>
              <a:buFontTx/>
              <a:buNone/>
              <a:defRPr/>
            </a:pPr>
            <a:r>
              <a:rPr lang="fr-FR" b="1" kern="0" dirty="0">
                <a:solidFill>
                  <a:srgbClr val="0D4194"/>
                </a:solidFill>
                <a:latin typeface="Arial" panose="020B0604020202020204" pitchFamily="34" charset="0"/>
                <a:cs typeface="Arial" panose="020B0604020202020204" pitchFamily="34" charset="0"/>
              </a:rPr>
              <a:t>Bienvenue, ouverture de l'Assemblée, constitution du bureau</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Compte-rendu d’activité</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Présentation du bilan et du compte de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Rapport du Conseil de surveillance et certification des comptes</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Approbation du bilan et du compte de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Affectation du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Approbation de la variation du capital social</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Quitus et décharge au Conseil d'administration</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Communications diverses</a:t>
            </a:r>
          </a:p>
          <a:p>
            <a:pPr defTabSz="554492">
              <a:spcAft>
                <a:spcPts val="600"/>
              </a:spcAft>
              <a:defRPr/>
            </a:pPr>
            <a:r>
              <a:rPr lang="fr-FR" kern="0" dirty="0">
                <a:solidFill>
                  <a:schemeClr val="accent2">
                    <a:lumMod val="40000"/>
                    <a:lumOff val="60000"/>
                  </a:schemeClr>
                </a:solidFill>
                <a:latin typeface="Arial" panose="020B0604020202020204" pitchFamily="34" charset="0"/>
                <a:cs typeface="Arial" panose="020B0604020202020204" pitchFamily="34" charset="0"/>
              </a:rPr>
              <a:t>Elections au Conseil d’administration</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Pouvoirs pour les formalités</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Clôture de l'Assemblée générale ordinaire</a:t>
            </a:r>
          </a:p>
        </p:txBody>
      </p:sp>
      <p:cxnSp>
        <p:nvCxnSpPr>
          <p:cNvPr id="5" name="Connecteur droit 4"/>
          <p:cNvCxnSpPr/>
          <p:nvPr/>
        </p:nvCxnSpPr>
        <p:spPr>
          <a:xfrm>
            <a:off x="315045" y="1045029"/>
            <a:ext cx="7684" cy="5163671"/>
          </a:xfrm>
          <a:prstGeom prst="line">
            <a:avLst/>
          </a:prstGeom>
          <a:ln w="9525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98339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181600" y="0"/>
            <a:ext cx="4123748" cy="193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itre 4">
            <a:extLst>
              <a:ext uri="{FF2B5EF4-FFF2-40B4-BE49-F238E27FC236}">
                <a16:creationId xmlns:a16="http://schemas.microsoft.com/office/drawing/2014/main" id="{E2D4E304-0919-B95B-7EEF-58DF8915D46A}"/>
              </a:ext>
            </a:extLst>
          </p:cNvPr>
          <p:cNvSpPr txBox="1">
            <a:spLocks/>
          </p:cNvSpPr>
          <p:nvPr/>
        </p:nvSpPr>
        <p:spPr>
          <a:xfrm>
            <a:off x="479425" y="-31750"/>
            <a:ext cx="11712575" cy="151923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400" b="1" dirty="0">
              <a:solidFill>
                <a:srgbClr val="D9222A"/>
              </a:solidFill>
              <a:latin typeface="Helvetica" pitchFamily="2" charset="0"/>
            </a:endParaRPr>
          </a:p>
        </p:txBody>
      </p:sp>
      <p:sp>
        <p:nvSpPr>
          <p:cNvPr id="8" name="ZoneTexte 7">
            <a:extLst>
              <a:ext uri="{FF2B5EF4-FFF2-40B4-BE49-F238E27FC236}">
                <a16:creationId xmlns:a16="http://schemas.microsoft.com/office/drawing/2014/main" id="{800E23C7-BAAB-4B56-5FF7-72DA857A1338}"/>
              </a:ext>
            </a:extLst>
          </p:cNvPr>
          <p:cNvSpPr txBox="1"/>
          <p:nvPr/>
        </p:nvSpPr>
        <p:spPr>
          <a:xfrm>
            <a:off x="556592" y="1147237"/>
            <a:ext cx="11635408" cy="461665"/>
          </a:xfrm>
          <a:prstGeom prst="rect">
            <a:avLst/>
          </a:prstGeom>
          <a:noFill/>
        </p:spPr>
        <p:txBody>
          <a:bodyPr wrap="square" rtlCol="0">
            <a:spAutoFit/>
          </a:bodyPr>
          <a:lstStyle/>
          <a:p>
            <a:r>
              <a:rPr lang="fr-FR" sz="2400" dirty="0">
                <a:solidFill>
                  <a:srgbClr val="164687"/>
                </a:solidFill>
              </a:rPr>
              <a:t>Contrats majeurs IARD au 31/12/2025</a:t>
            </a:r>
          </a:p>
        </p:txBody>
      </p:sp>
      <p:sp>
        <p:nvSpPr>
          <p:cNvPr id="5" name="Espace réservé du texte 4"/>
          <p:cNvSpPr>
            <a:spLocks noGrp="1"/>
          </p:cNvSpPr>
          <p:nvPr>
            <p:ph type="body" sz="quarter" idx="4294967295"/>
          </p:nvPr>
        </p:nvSpPr>
        <p:spPr>
          <a:xfrm>
            <a:off x="516183" y="476250"/>
            <a:ext cx="10928350" cy="555625"/>
          </a:xfrm>
        </p:spPr>
        <p:txBody>
          <a:bodyPr/>
          <a:lstStyle/>
          <a:p>
            <a:pPr marL="0" indent="0">
              <a:buNone/>
            </a:pPr>
            <a:r>
              <a:rPr lang="fr-FR" sz="3200" b="1" dirty="0">
                <a:solidFill>
                  <a:srgbClr val="164687"/>
                </a:solidFill>
                <a:latin typeface="+mj-lt"/>
              </a:rPr>
              <a:t>CONTRATS D’ASSURANCE : </a:t>
            </a:r>
            <a:r>
              <a:rPr lang="fr-FR" sz="3200" b="1" dirty="0">
                <a:solidFill>
                  <a:srgbClr val="E94262"/>
                </a:solidFill>
                <a:latin typeface="+mj-lt"/>
              </a:rPr>
              <a:t>RÉPARTITION</a:t>
            </a:r>
          </a:p>
          <a:p>
            <a:endParaRPr lang="fr-FR" dirty="0"/>
          </a:p>
        </p:txBody>
      </p:sp>
      <p:graphicFrame>
        <p:nvGraphicFramePr>
          <p:cNvPr id="7" name="Graphique 6"/>
          <p:cNvGraphicFramePr/>
          <p:nvPr/>
        </p:nvGraphicFramePr>
        <p:xfrm>
          <a:off x="-1651000" y="1730316"/>
          <a:ext cx="11444533" cy="43667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108115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4"/>
          </p:nvPr>
        </p:nvSpPr>
        <p:spPr>
          <a:xfrm>
            <a:off x="515938" y="476250"/>
            <a:ext cx="8018462" cy="556053"/>
          </a:xfrm>
        </p:spPr>
        <p:txBody>
          <a:bodyPr/>
          <a:lstStyle/>
          <a:p>
            <a:r>
              <a:rPr lang="fr-FR" sz="3200" dirty="0"/>
              <a:t>LES ACTIVITES DE </a:t>
            </a:r>
            <a:r>
              <a:rPr lang="fr-FR" sz="3200" dirty="0">
                <a:solidFill>
                  <a:srgbClr val="E94262"/>
                </a:solidFill>
              </a:rPr>
              <a:t>SERVICES</a:t>
            </a:r>
          </a:p>
          <a:p>
            <a:endParaRPr lang="fr-FR" dirty="0"/>
          </a:p>
        </p:txBody>
      </p:sp>
      <p:graphicFrame>
        <p:nvGraphicFramePr>
          <p:cNvPr id="23" name="Tableau 22"/>
          <p:cNvGraphicFramePr>
            <a:graphicFrameLocks noGrp="1"/>
          </p:cNvGraphicFramePr>
          <p:nvPr/>
        </p:nvGraphicFramePr>
        <p:xfrm>
          <a:off x="516000" y="1156336"/>
          <a:ext cx="11160000" cy="4145280"/>
        </p:xfrm>
        <a:graphic>
          <a:graphicData uri="http://schemas.openxmlformats.org/drawingml/2006/table">
            <a:tbl>
              <a:tblPr bandRow="1">
                <a:tableStyleId>{B301B821-A1FF-4177-AEE7-76D212191A09}</a:tableStyleId>
              </a:tblPr>
              <a:tblGrid>
                <a:gridCol w="3092368">
                  <a:extLst>
                    <a:ext uri="{9D8B030D-6E8A-4147-A177-3AD203B41FA5}">
                      <a16:colId xmlns:a16="http://schemas.microsoft.com/office/drawing/2014/main" val="20000"/>
                    </a:ext>
                  </a:extLst>
                </a:gridCol>
                <a:gridCol w="2520169">
                  <a:extLst>
                    <a:ext uri="{9D8B030D-6E8A-4147-A177-3AD203B41FA5}">
                      <a16:colId xmlns:a16="http://schemas.microsoft.com/office/drawing/2014/main" val="20001"/>
                    </a:ext>
                  </a:extLst>
                </a:gridCol>
                <a:gridCol w="2564538">
                  <a:extLst>
                    <a:ext uri="{9D8B030D-6E8A-4147-A177-3AD203B41FA5}">
                      <a16:colId xmlns:a16="http://schemas.microsoft.com/office/drawing/2014/main" val="20002"/>
                    </a:ext>
                  </a:extLst>
                </a:gridCol>
                <a:gridCol w="2982925">
                  <a:extLst>
                    <a:ext uri="{9D8B030D-6E8A-4147-A177-3AD203B41FA5}">
                      <a16:colId xmlns:a16="http://schemas.microsoft.com/office/drawing/2014/main" val="20003"/>
                    </a:ext>
                  </a:extLst>
                </a:gridCol>
              </a:tblGrid>
              <a:tr h="484518">
                <a:tc>
                  <a:txBody>
                    <a:bodyPr/>
                    <a:lstStyle/>
                    <a:p>
                      <a:endParaRPr lang="fr-FR" sz="1400" b="0" i="0" cap="none" spc="0" dirty="0">
                        <a:ln>
                          <a:noFill/>
                        </a:ln>
                        <a:solidFill>
                          <a:schemeClr val="tx1"/>
                        </a:solidFill>
                        <a:effectLst/>
                        <a:latin typeface="Helvetica" pitchFamily="2" charset="0"/>
                      </a:endParaRPr>
                    </a:p>
                  </a:txBody>
                  <a:tcPr marL="137160" marR="137160" marT="137160" marB="137160" anchor="ctr">
                    <a:lnL w="12700" cmpd="sng">
                      <a:noFill/>
                    </a:lnL>
                    <a:lnR>
                      <a:noFill/>
                    </a:lnR>
                    <a:lnT w="12700" cmpd="sng">
                      <a:noFill/>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solidFill>
                      <a:srgbClr val="E84262"/>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fr-FR" sz="1400" b="1" i="0" cap="none" spc="0" dirty="0">
                          <a:ln>
                            <a:noFill/>
                          </a:ln>
                          <a:solidFill>
                            <a:schemeClr val="bg1"/>
                          </a:solidFill>
                          <a:effectLst/>
                          <a:latin typeface="Helvetica" pitchFamily="2" charset="0"/>
                        </a:rPr>
                        <a:t>Fin 2024</a:t>
                      </a:r>
                      <a:endParaRPr lang="fr-FR" sz="1400" b="1" i="0" cap="none" spc="0" dirty="0">
                        <a:ln>
                          <a:noFill/>
                        </a:ln>
                        <a:solidFill>
                          <a:schemeClr val="bg1"/>
                        </a:solidFill>
                        <a:effectLst/>
                        <a:latin typeface="Helvetica" pitchFamily="2" charset="0"/>
                        <a:cs typeface="Arial" pitchFamily="34" charset="0"/>
                      </a:endParaRPr>
                    </a:p>
                  </a:txBody>
                  <a:tcPr marL="137160" marR="137160" marT="137160" marB="137160" anchor="ctr">
                    <a:lnL>
                      <a:noFill/>
                    </a:lnL>
                    <a:lnR>
                      <a:noFill/>
                    </a:lnR>
                    <a:lnT w="12700" cmpd="sng">
                      <a:noFill/>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solidFill>
                      <a:srgbClr val="E84262"/>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fr-FR" sz="1400" b="1" i="0" cap="none" spc="0" dirty="0">
                          <a:ln>
                            <a:noFill/>
                          </a:ln>
                          <a:solidFill>
                            <a:schemeClr val="bg1"/>
                          </a:solidFill>
                          <a:effectLst/>
                          <a:latin typeface="Helvetica" pitchFamily="2" charset="0"/>
                        </a:rPr>
                        <a:t>Fin 2025</a:t>
                      </a:r>
                      <a:endParaRPr lang="fr-FR" sz="1400" b="1" i="0" cap="none" spc="0" dirty="0">
                        <a:ln>
                          <a:noFill/>
                        </a:ln>
                        <a:solidFill>
                          <a:schemeClr val="bg1"/>
                        </a:solidFill>
                        <a:effectLst/>
                        <a:latin typeface="Helvetica" pitchFamily="2" charset="0"/>
                        <a:cs typeface="Arial" pitchFamily="34" charset="0"/>
                      </a:endParaRPr>
                    </a:p>
                  </a:txBody>
                  <a:tcPr marL="137160" marR="137160" marT="137160" marB="137160" anchor="ctr">
                    <a:lnL>
                      <a:noFill/>
                    </a:lnL>
                    <a:lnR>
                      <a:noFill/>
                    </a:lnR>
                    <a:lnT w="12700" cmpd="sng">
                      <a:noFill/>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solidFill>
                      <a:srgbClr val="E84262"/>
                    </a:solidFill>
                  </a:tcPr>
                </a:tc>
                <a:tc>
                  <a:txBody>
                    <a:bodyPr/>
                    <a:lstStyle/>
                    <a:p>
                      <a:pPr algn="r"/>
                      <a:r>
                        <a:rPr lang="fr-FR" sz="1400" b="1" i="0" cap="none" spc="0" dirty="0">
                          <a:ln>
                            <a:noFill/>
                          </a:ln>
                          <a:solidFill>
                            <a:schemeClr val="bg1"/>
                          </a:solidFill>
                          <a:effectLst/>
                          <a:latin typeface="Helvetica" pitchFamily="2" charset="0"/>
                        </a:rPr>
                        <a:t>Variation</a:t>
                      </a:r>
                    </a:p>
                  </a:txBody>
                  <a:tcPr marL="137160" marR="137160" marT="137160" marB="137160" anchor="ctr">
                    <a:lnL>
                      <a:noFill/>
                    </a:lnL>
                    <a:lnR w="12700" cmpd="sng">
                      <a:noFill/>
                    </a:lnR>
                    <a:lnT w="12700" cmpd="sng">
                      <a:noFill/>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solidFill>
                      <a:srgbClr val="E84262"/>
                    </a:solidFill>
                  </a:tcPr>
                </a:tc>
                <a:extLst>
                  <a:ext uri="{0D108BD9-81ED-4DB2-BD59-A6C34878D82A}">
                    <a16:rowId xmlns:a16="http://schemas.microsoft.com/office/drawing/2014/main" val="10000"/>
                  </a:ext>
                </a:extLst>
              </a:tr>
              <a:tr h="5148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1" i="0" kern="1200" cap="none" spc="0" dirty="0">
                          <a:ln>
                            <a:noFill/>
                          </a:ln>
                          <a:solidFill>
                            <a:srgbClr val="164687"/>
                          </a:solidFill>
                          <a:effectLst/>
                          <a:latin typeface="+mj-lt"/>
                        </a:rPr>
                        <a:t>Monétique – Parc TPE</a:t>
                      </a:r>
                      <a:endParaRPr lang="fr-FR" sz="1400" b="1" i="0" cap="none" spc="0" dirty="0">
                        <a:ln>
                          <a:noFill/>
                        </a:ln>
                        <a:solidFill>
                          <a:srgbClr val="164687"/>
                        </a:solidFill>
                        <a:effectLst/>
                        <a:latin typeface="+mj-lt"/>
                      </a:endParaRPr>
                    </a:p>
                  </a:txBody>
                  <a:tcPr marL="137160" marR="137160" marT="137160" marB="137160" anchor="ctr">
                    <a:lnL w="12700" cmpd="sng">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fr-FR" sz="1400" b="0" i="0" cap="none" spc="0" dirty="0">
                        <a:ln>
                          <a:noFill/>
                        </a:ln>
                        <a:solidFill>
                          <a:srgbClr val="164687"/>
                        </a:solidFill>
                        <a:effectLst/>
                        <a:latin typeface="+mj-lt"/>
                        <a:cs typeface="+mn-cs"/>
                      </a:endParaRPr>
                    </a:p>
                  </a:txBody>
                  <a:tcPr marL="137160" marR="137160" marT="137160" marB="137160"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164687"/>
                        </a:solidFill>
                        <a:effectLst/>
                        <a:uLnTx/>
                        <a:uFillTx/>
                        <a:latin typeface="Arial" panose="020B0604020202020204"/>
                        <a:ea typeface="+mn-ea"/>
                        <a:cs typeface="+mn-cs"/>
                      </a:endParaRPr>
                    </a:p>
                  </a:txBody>
                  <a:tcPr marL="137160" marR="137160" marT="137160" marB="137160"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fr-FR" sz="1600" b="1" i="0" cap="none" spc="0" dirty="0">
                        <a:ln>
                          <a:noFill/>
                        </a:ln>
                        <a:solidFill>
                          <a:srgbClr val="164687"/>
                        </a:solidFill>
                        <a:effectLst/>
                        <a:latin typeface="+mj-lt"/>
                      </a:endParaRPr>
                    </a:p>
                  </a:txBody>
                  <a:tcPr marL="137160" marR="137160" marT="137160" marB="137160" anchor="ctr">
                    <a:lnL>
                      <a:noFill/>
                    </a:lnL>
                    <a:lnR w="12700" cmpd="sng">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14800">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fr-FR" sz="1400" b="0" i="0" cap="none" spc="0" dirty="0">
                          <a:ln>
                            <a:noFill/>
                          </a:ln>
                          <a:solidFill>
                            <a:srgbClr val="164687"/>
                          </a:solidFill>
                          <a:effectLst/>
                          <a:latin typeface="+mj-lt"/>
                        </a:rPr>
                        <a:t>Nombre de contrats actifs</a:t>
                      </a:r>
                    </a:p>
                  </a:txBody>
                  <a:tcPr marL="137160" marR="137160" marT="137160" marB="137160" anchor="ctr">
                    <a:lnL w="12700" cmpd="sng">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fr-FR" sz="1400" b="0" i="0" kern="1200" cap="none" spc="0" dirty="0">
                          <a:ln>
                            <a:noFill/>
                          </a:ln>
                          <a:solidFill>
                            <a:srgbClr val="164687"/>
                          </a:solidFill>
                          <a:effectLst/>
                          <a:latin typeface="+mn-lt"/>
                          <a:ea typeface="+mn-ea"/>
                          <a:cs typeface="+mn-cs"/>
                        </a:rPr>
                        <a:t>61</a:t>
                      </a:r>
                    </a:p>
                  </a:txBody>
                  <a:tcPr marL="137160" marR="137160" marT="137160" marB="137160"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164687"/>
                          </a:solidFill>
                          <a:effectLst/>
                          <a:uLnTx/>
                          <a:uFillTx/>
                          <a:latin typeface="Arial" panose="020B0604020202020204"/>
                          <a:ea typeface="+mn-ea"/>
                          <a:cs typeface="+mn-cs"/>
                        </a:rPr>
                        <a:t>64</a:t>
                      </a:r>
                    </a:p>
                  </a:txBody>
                  <a:tcPr marL="137160" marR="137160" marT="137160" marB="137160"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600" b="1" i="0" cap="none" spc="0" dirty="0">
                          <a:ln>
                            <a:noFill/>
                          </a:ln>
                          <a:solidFill>
                            <a:srgbClr val="164687"/>
                          </a:solidFill>
                          <a:effectLst/>
                          <a:latin typeface="+mj-lt"/>
                        </a:rPr>
                        <a:t>5 %</a:t>
                      </a:r>
                    </a:p>
                  </a:txBody>
                  <a:tcPr marL="137160" marR="137160" marT="137160" marB="137160" anchor="ctr">
                    <a:lnL>
                      <a:noFill/>
                    </a:lnL>
                    <a:lnR w="12700" cmpd="sng">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793728"/>
                  </a:ext>
                </a:extLst>
              </a:tr>
              <a:tr h="54508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1" i="0" cap="none" spc="0" dirty="0">
                          <a:ln>
                            <a:noFill/>
                          </a:ln>
                          <a:solidFill>
                            <a:srgbClr val="164687"/>
                          </a:solidFill>
                          <a:effectLst/>
                          <a:latin typeface="+mj-lt"/>
                        </a:rPr>
                        <a:t>Téléphonie</a:t>
                      </a:r>
                    </a:p>
                  </a:txBody>
                  <a:tcPr marL="137160" marR="137160" marT="137160" marB="137160" anchor="ctr">
                    <a:lnL w="12700" cmpd="sng">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marL="137160" marR="137160" marT="137160" marB="137160"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a:p>
                  </a:txBody>
                  <a:tcPr marL="137160" marR="137160" marT="137160" marB="137160"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marL="137160" marR="137160" marT="137160" marB="137160" anchor="ctr">
                    <a:lnL>
                      <a:noFill/>
                    </a:lnL>
                    <a:lnR w="12700" cmpd="sng">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14800">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fr-FR" sz="1400" b="0" i="0" cap="none" spc="0" dirty="0">
                          <a:ln>
                            <a:noFill/>
                          </a:ln>
                          <a:solidFill>
                            <a:srgbClr val="164687"/>
                          </a:solidFill>
                          <a:effectLst/>
                          <a:latin typeface="+mj-lt"/>
                        </a:rPr>
                        <a:t>Nombre de contrats en stock</a:t>
                      </a:r>
                    </a:p>
                  </a:txBody>
                  <a:tcPr marL="137160" marR="137160" marT="137160" marB="137160" anchor="ctr">
                    <a:lnL w="12700" cmpd="sng">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164687"/>
                          </a:solidFill>
                          <a:effectLst/>
                          <a:uLnTx/>
                          <a:uFillTx/>
                          <a:latin typeface="Arial" panose="020B0604020202020204"/>
                          <a:ea typeface="+mn-ea"/>
                          <a:cs typeface="+mn-cs"/>
                        </a:rPr>
                        <a:t>574</a:t>
                      </a:r>
                    </a:p>
                  </a:txBody>
                  <a:tcPr marL="137160" marR="137160" marT="137160" marB="137160"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164687"/>
                          </a:solidFill>
                          <a:effectLst/>
                          <a:uLnTx/>
                          <a:uFillTx/>
                          <a:latin typeface="Arial" panose="020B0604020202020204"/>
                          <a:ea typeface="+mn-ea"/>
                          <a:cs typeface="+mn-cs"/>
                        </a:rPr>
                        <a:t>621</a:t>
                      </a:r>
                    </a:p>
                  </a:txBody>
                  <a:tcPr marL="137160" marR="137160" marT="137160" marB="137160"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600" b="1" i="0" cap="none" spc="0" dirty="0">
                          <a:ln>
                            <a:noFill/>
                          </a:ln>
                          <a:solidFill>
                            <a:srgbClr val="164687"/>
                          </a:solidFill>
                          <a:effectLst/>
                          <a:latin typeface="+mj-lt"/>
                        </a:rPr>
                        <a:t>8 %</a:t>
                      </a:r>
                    </a:p>
                  </a:txBody>
                  <a:tcPr marL="137160" marR="137160" marT="137160" marB="137160" anchor="ctr">
                    <a:lnL>
                      <a:noFill/>
                    </a:lnL>
                    <a:lnR w="12700" cmpd="sng">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14800">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fr-FR" sz="1400" b="0" i="0" kern="1200" cap="none" spc="0" dirty="0">
                          <a:ln>
                            <a:noFill/>
                          </a:ln>
                          <a:solidFill>
                            <a:srgbClr val="164687"/>
                          </a:solidFill>
                          <a:effectLst/>
                          <a:latin typeface="+mj-lt"/>
                          <a:ea typeface="+mn-ea"/>
                          <a:cs typeface="+mn-cs"/>
                        </a:rPr>
                        <a:t>Taux d’équipement</a:t>
                      </a:r>
                    </a:p>
                  </a:txBody>
                  <a:tcPr marL="137160" marR="137160" marT="137160" marB="137160" anchor="ctr">
                    <a:lnL w="12700" cmpd="sng">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164687"/>
                          </a:solidFill>
                          <a:effectLst/>
                          <a:uLnTx/>
                          <a:uFillTx/>
                          <a:latin typeface="Arial" panose="020B0604020202020204"/>
                          <a:ea typeface="+mn-ea"/>
                          <a:cs typeface="+mn-cs"/>
                        </a:rPr>
                        <a:t>11</a:t>
                      </a:r>
                    </a:p>
                  </a:txBody>
                  <a:tcPr marL="137160" marR="137160" marT="137160" marB="137160"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164687"/>
                          </a:solidFill>
                          <a:effectLst/>
                          <a:uLnTx/>
                          <a:uFillTx/>
                          <a:latin typeface="Arial" panose="020B0604020202020204"/>
                          <a:ea typeface="+mn-ea"/>
                          <a:cs typeface="+mn-cs"/>
                        </a:rPr>
                        <a:t>12</a:t>
                      </a:r>
                    </a:p>
                  </a:txBody>
                  <a:tcPr marL="137160" marR="137160" marT="137160" marB="137160"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600" b="1" i="0" cap="none" spc="0" dirty="0">
                          <a:ln>
                            <a:noFill/>
                          </a:ln>
                          <a:solidFill>
                            <a:srgbClr val="164687"/>
                          </a:solidFill>
                          <a:effectLst/>
                          <a:latin typeface="+mj-lt"/>
                        </a:rPr>
                        <a:t>9 %</a:t>
                      </a:r>
                    </a:p>
                  </a:txBody>
                  <a:tcPr marL="137160" marR="137160" marT="137160" marB="137160" anchor="ctr">
                    <a:lnL>
                      <a:noFill/>
                    </a:lnL>
                    <a:lnR w="12700" cmpd="sng">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148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1" i="0" cap="none" spc="0" dirty="0" err="1">
                          <a:ln>
                            <a:noFill/>
                          </a:ln>
                          <a:solidFill>
                            <a:srgbClr val="164687"/>
                          </a:solidFill>
                          <a:effectLst/>
                          <a:latin typeface="+mj-lt"/>
                        </a:rPr>
                        <a:t>Afedim</a:t>
                      </a:r>
                      <a:endParaRPr lang="fr-FR" sz="1400" b="1" i="0" cap="none" spc="0" dirty="0">
                        <a:ln>
                          <a:noFill/>
                        </a:ln>
                        <a:solidFill>
                          <a:srgbClr val="164687"/>
                        </a:solidFill>
                        <a:effectLst/>
                        <a:latin typeface="+mj-lt"/>
                      </a:endParaRPr>
                    </a:p>
                  </a:txBody>
                  <a:tcPr marL="137160" marR="137160" marT="137160" marB="137160" anchor="ctr">
                    <a:lnL w="12700" cmpd="sng">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fr-FR" sz="1400" b="0" i="0" cap="none" spc="0" dirty="0">
                        <a:ln>
                          <a:noFill/>
                        </a:ln>
                        <a:solidFill>
                          <a:srgbClr val="164687"/>
                        </a:solidFill>
                        <a:effectLst/>
                        <a:latin typeface="+mj-lt"/>
                      </a:endParaRPr>
                    </a:p>
                  </a:txBody>
                  <a:tcPr marL="137160" marR="137160" marT="137160" marB="137160"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fr-FR" sz="1400" b="0" i="0" cap="none" spc="0" dirty="0">
                        <a:ln>
                          <a:noFill/>
                        </a:ln>
                        <a:solidFill>
                          <a:srgbClr val="164687"/>
                        </a:solidFill>
                        <a:effectLst/>
                        <a:latin typeface="+mj-lt"/>
                      </a:endParaRPr>
                    </a:p>
                  </a:txBody>
                  <a:tcPr marL="137160" marR="137160" marT="137160" marB="137160"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fr-FR" sz="1600" b="1" i="0" cap="none" spc="0" dirty="0">
                        <a:ln>
                          <a:noFill/>
                        </a:ln>
                        <a:solidFill>
                          <a:srgbClr val="164687"/>
                        </a:solidFill>
                        <a:effectLst/>
                        <a:latin typeface="+mj-lt"/>
                      </a:endParaRPr>
                    </a:p>
                  </a:txBody>
                  <a:tcPr marL="137160" marR="137160" marT="137160" marB="137160" anchor="ctr">
                    <a:lnL>
                      <a:noFill/>
                    </a:lnL>
                    <a:lnR w="12700" cmpd="sng">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14800">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fr-FR" sz="1400" b="0" i="0" kern="1200" cap="none" spc="0" dirty="0">
                          <a:ln>
                            <a:noFill/>
                          </a:ln>
                          <a:solidFill>
                            <a:srgbClr val="164687"/>
                          </a:solidFill>
                          <a:effectLst/>
                          <a:latin typeface="+mn-lt"/>
                          <a:ea typeface="+mn-ea"/>
                          <a:cs typeface="+mn-cs"/>
                        </a:rPr>
                        <a:t>Nombre de transactions</a:t>
                      </a:r>
                    </a:p>
                  </a:txBody>
                  <a:tcPr marL="137160" marR="137160" marT="137160" marB="137160" anchor="ctr">
                    <a:lnL w="12700" cmpd="sng">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164687"/>
                          </a:solidFill>
                          <a:effectLst/>
                          <a:uLnTx/>
                          <a:uFillTx/>
                          <a:latin typeface="+mn-lt"/>
                          <a:ea typeface="+mn-ea"/>
                          <a:cs typeface="+mn-cs"/>
                        </a:rPr>
                        <a:t>1</a:t>
                      </a:r>
                    </a:p>
                  </a:txBody>
                  <a:tcPr marL="137160" marR="137160" marT="137160" marB="137160"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164687"/>
                          </a:solidFill>
                          <a:effectLst/>
                          <a:uLnTx/>
                          <a:uFillTx/>
                          <a:latin typeface="+mn-lt"/>
                          <a:ea typeface="+mn-ea"/>
                          <a:cs typeface="+mn-cs"/>
                        </a:rPr>
                        <a:t>2</a:t>
                      </a:r>
                    </a:p>
                  </a:txBody>
                  <a:tcPr marL="137160" marR="137160" marT="137160" marB="137160" anchor="ctr">
                    <a:lnL>
                      <a:noFill/>
                    </a:lnL>
                    <a:lnR>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fr-FR" sz="1600" b="1" i="0" kern="1200" cap="none" spc="0" dirty="0">
                          <a:ln>
                            <a:noFill/>
                          </a:ln>
                          <a:solidFill>
                            <a:srgbClr val="164687"/>
                          </a:solidFill>
                          <a:effectLst/>
                          <a:latin typeface="+mn-lt"/>
                          <a:ea typeface="+mn-ea"/>
                          <a:cs typeface="+mn-cs"/>
                        </a:rPr>
                        <a:t>100 %</a:t>
                      </a:r>
                    </a:p>
                  </a:txBody>
                  <a:tcPr marL="137160" marR="137160" marT="137160" marB="137160" anchor="ctr">
                    <a:lnL>
                      <a:noFill/>
                    </a:lnL>
                    <a:lnR w="12700" cmpd="sng">
                      <a:noFill/>
                    </a:lnR>
                    <a:lnT w="12700" cap="flat" cmpd="sng" algn="ctr">
                      <a:solidFill>
                        <a:srgbClr val="E84262"/>
                      </a:solidFill>
                      <a:prstDash val="solid"/>
                      <a:round/>
                      <a:headEnd type="none" w="med" len="med"/>
                      <a:tailEnd type="none" w="med" len="med"/>
                    </a:lnT>
                    <a:lnB w="12700" cap="flat" cmpd="sng" algn="ctr">
                      <a:solidFill>
                        <a:srgbClr val="E842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6731145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4"/>
          </p:nvPr>
        </p:nvSpPr>
        <p:spPr/>
        <p:txBody>
          <a:bodyPr/>
          <a:lstStyle/>
          <a:p>
            <a:r>
              <a:rPr lang="fr-FR" sz="3200" dirty="0">
                <a:solidFill>
                  <a:srgbClr val="164687"/>
                </a:solidFill>
                <a:latin typeface="+mj-lt"/>
              </a:rPr>
              <a:t>COMPTE DE </a:t>
            </a:r>
            <a:r>
              <a:rPr lang="fr-FR" sz="3200" dirty="0">
                <a:solidFill>
                  <a:srgbClr val="E94262"/>
                </a:solidFill>
                <a:latin typeface="+mj-lt"/>
              </a:rPr>
              <a:t>RÉSULTAT</a:t>
            </a:r>
          </a:p>
          <a:p>
            <a:endParaRPr lang="fr-FR" dirty="0"/>
          </a:p>
        </p:txBody>
      </p:sp>
      <p:cxnSp>
        <p:nvCxnSpPr>
          <p:cNvPr id="28" name="Connecteur droit avec flèche 27"/>
          <p:cNvCxnSpPr/>
          <p:nvPr/>
        </p:nvCxnSpPr>
        <p:spPr>
          <a:xfrm>
            <a:off x="5665460" y="2325014"/>
            <a:ext cx="480954" cy="0"/>
          </a:xfrm>
          <a:prstGeom prst="straightConnector1">
            <a:avLst/>
          </a:prstGeom>
          <a:ln w="19050">
            <a:solidFill>
              <a:schemeClr val="tx2">
                <a:lumMod val="20000"/>
                <a:lumOff val="80000"/>
              </a:schemeClr>
            </a:solidFill>
            <a:tailEnd type="non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542062" y="1452320"/>
            <a:ext cx="1269280" cy="2100179"/>
          </a:xfrm>
          <a:prstGeom prst="rect">
            <a:avLst/>
          </a:prstGeom>
          <a:solidFill>
            <a:srgbClr val="164687"/>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fr-FR" sz="1600" kern="0" dirty="0">
                <a:solidFill>
                  <a:schemeClr val="bg1"/>
                </a:solidFill>
                <a:latin typeface="Helvetica" pitchFamily="2" charset="0"/>
              </a:rPr>
              <a:t>Intérêts reçus</a:t>
            </a:r>
          </a:p>
        </p:txBody>
      </p:sp>
      <p:sp>
        <p:nvSpPr>
          <p:cNvPr id="30" name="Rectangle 29"/>
          <p:cNvSpPr/>
          <p:nvPr/>
        </p:nvSpPr>
        <p:spPr>
          <a:xfrm rot="10800000" flipV="1">
            <a:off x="1863842" y="1452320"/>
            <a:ext cx="1335807" cy="1941512"/>
          </a:xfrm>
          <a:prstGeom prst="rect">
            <a:avLst/>
          </a:prstGeom>
          <a:solidFill>
            <a:schemeClr val="accent5">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1600" dirty="0">
                <a:solidFill>
                  <a:srgbClr val="164687"/>
                </a:solidFill>
                <a:latin typeface="Helvetica" pitchFamily="2" charset="0"/>
              </a:rPr>
              <a:t>Intérêts versés</a:t>
            </a:r>
          </a:p>
          <a:p>
            <a:pPr algn="ctr"/>
            <a:endParaRPr lang="fr-FR" sz="1600" dirty="0">
              <a:solidFill>
                <a:srgbClr val="164687"/>
              </a:solidFill>
              <a:latin typeface="Helvetica" pitchFamily="2" charset="0"/>
            </a:endParaRPr>
          </a:p>
          <a:p>
            <a:pPr algn="ctr"/>
            <a:endParaRPr lang="fr-FR" sz="1600" dirty="0">
              <a:solidFill>
                <a:srgbClr val="164687"/>
              </a:solidFill>
              <a:latin typeface="Helvetica" pitchFamily="2" charset="0"/>
            </a:endParaRPr>
          </a:p>
          <a:p>
            <a:pPr algn="ctr"/>
            <a:endParaRPr lang="fr-FR" sz="1600" dirty="0">
              <a:solidFill>
                <a:srgbClr val="164687"/>
              </a:solidFill>
              <a:latin typeface="Helvetica" pitchFamily="2" charset="0"/>
            </a:endParaRPr>
          </a:p>
        </p:txBody>
      </p:sp>
      <p:sp>
        <p:nvSpPr>
          <p:cNvPr id="31" name="Rectangle 30"/>
          <p:cNvSpPr/>
          <p:nvPr/>
        </p:nvSpPr>
        <p:spPr>
          <a:xfrm>
            <a:off x="1863846" y="2525380"/>
            <a:ext cx="1335806" cy="1027120"/>
          </a:xfrm>
          <a:prstGeom prst="rect">
            <a:avLst/>
          </a:prstGeom>
          <a:solidFill>
            <a:srgbClr val="164687"/>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fr-FR" sz="1600" kern="0" dirty="0">
                <a:solidFill>
                  <a:schemeClr val="bg1"/>
                </a:solidFill>
                <a:latin typeface="Helvetica" pitchFamily="2" charset="0"/>
              </a:rPr>
              <a:t>Produit net d’intérêts</a:t>
            </a:r>
          </a:p>
          <a:p>
            <a:pPr algn="ctr"/>
            <a:r>
              <a:rPr lang="fr-FR" sz="1600" b="1" kern="0" dirty="0">
                <a:solidFill>
                  <a:schemeClr val="bg1"/>
                </a:solidFill>
                <a:latin typeface="Helvetica" pitchFamily="2" charset="0"/>
              </a:rPr>
              <a:t>1 542</a:t>
            </a:r>
          </a:p>
        </p:txBody>
      </p:sp>
      <p:sp>
        <p:nvSpPr>
          <p:cNvPr id="32" name="Rectangle 31"/>
          <p:cNvSpPr/>
          <p:nvPr/>
        </p:nvSpPr>
        <p:spPr>
          <a:xfrm>
            <a:off x="542063" y="3754955"/>
            <a:ext cx="2671908" cy="818296"/>
          </a:xfrm>
          <a:prstGeom prst="rect">
            <a:avLst/>
          </a:prstGeom>
          <a:solidFill>
            <a:srgbClr val="164687"/>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fr-FR" sz="1600" kern="0" dirty="0">
                <a:solidFill>
                  <a:schemeClr val="bg1"/>
                </a:solidFill>
                <a:latin typeface="Helvetica" pitchFamily="2" charset="0"/>
              </a:rPr>
              <a:t>Commissions + autres produits </a:t>
            </a:r>
          </a:p>
          <a:p>
            <a:pPr algn="ctr"/>
            <a:r>
              <a:rPr lang="fr-FR" sz="1600" b="1" kern="0" dirty="0">
                <a:solidFill>
                  <a:schemeClr val="bg1"/>
                </a:solidFill>
                <a:latin typeface="Helvetica" pitchFamily="2" charset="0"/>
              </a:rPr>
              <a:t>1 884</a:t>
            </a:r>
          </a:p>
        </p:txBody>
      </p:sp>
      <p:sp>
        <p:nvSpPr>
          <p:cNvPr id="33" name="Rectangle 32"/>
          <p:cNvSpPr/>
          <p:nvPr/>
        </p:nvSpPr>
        <p:spPr>
          <a:xfrm>
            <a:off x="6150096" y="1875014"/>
            <a:ext cx="5470403" cy="900000"/>
          </a:xfrm>
          <a:prstGeom prst="rect">
            <a:avLst/>
          </a:prstGeom>
          <a:solidFill>
            <a:schemeClr val="accent5">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1600" dirty="0">
                <a:solidFill>
                  <a:srgbClr val="164687"/>
                </a:solidFill>
                <a:latin typeface="Helvetica" pitchFamily="2" charset="0"/>
              </a:rPr>
              <a:t>Charges d’exploitation</a:t>
            </a:r>
            <a:br>
              <a:rPr lang="fr-FR" sz="1600" dirty="0">
                <a:solidFill>
                  <a:srgbClr val="164687"/>
                </a:solidFill>
                <a:latin typeface="Helvetica" pitchFamily="2" charset="0"/>
              </a:rPr>
            </a:br>
            <a:r>
              <a:rPr lang="fr-FR" sz="1600" dirty="0">
                <a:solidFill>
                  <a:srgbClr val="164687"/>
                </a:solidFill>
                <a:latin typeface="Helvetica" pitchFamily="2" charset="0"/>
              </a:rPr>
              <a:t>(frais informatiques, salaires, loyers,…)</a:t>
            </a:r>
          </a:p>
          <a:p>
            <a:pPr algn="ctr"/>
            <a:r>
              <a:rPr lang="fr-FR" sz="1600" b="1" dirty="0">
                <a:solidFill>
                  <a:srgbClr val="164687"/>
                </a:solidFill>
                <a:latin typeface="Helvetica" pitchFamily="2" charset="0"/>
              </a:rPr>
              <a:t>-1 699</a:t>
            </a:r>
          </a:p>
        </p:txBody>
      </p:sp>
      <p:sp>
        <p:nvSpPr>
          <p:cNvPr id="34" name="Rectangle 33"/>
          <p:cNvSpPr/>
          <p:nvPr/>
        </p:nvSpPr>
        <p:spPr>
          <a:xfrm>
            <a:off x="6150096" y="2854947"/>
            <a:ext cx="5470403" cy="540000"/>
          </a:xfrm>
          <a:prstGeom prst="rect">
            <a:avLst/>
          </a:prstGeom>
          <a:solidFill>
            <a:schemeClr val="accent5">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1600" dirty="0">
                <a:solidFill>
                  <a:srgbClr val="164687"/>
                </a:solidFill>
                <a:latin typeface="Helvetica" pitchFamily="2" charset="0"/>
              </a:rPr>
              <a:t>Provisions et charges exceptionnelles</a:t>
            </a:r>
          </a:p>
          <a:p>
            <a:pPr algn="ctr"/>
            <a:r>
              <a:rPr lang="fr-FR" sz="1600" b="1" dirty="0">
                <a:solidFill>
                  <a:srgbClr val="164687"/>
                </a:solidFill>
                <a:latin typeface="Helvetica" pitchFamily="2" charset="0"/>
              </a:rPr>
              <a:t>-475</a:t>
            </a:r>
          </a:p>
        </p:txBody>
      </p:sp>
      <p:sp>
        <p:nvSpPr>
          <p:cNvPr id="35" name="Rectangle 34"/>
          <p:cNvSpPr/>
          <p:nvPr/>
        </p:nvSpPr>
        <p:spPr>
          <a:xfrm>
            <a:off x="6150096" y="3474880"/>
            <a:ext cx="5470403" cy="540000"/>
          </a:xfrm>
          <a:prstGeom prst="rect">
            <a:avLst/>
          </a:prstGeom>
          <a:solidFill>
            <a:schemeClr val="accent5">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1600" dirty="0">
                <a:solidFill>
                  <a:srgbClr val="164687"/>
                </a:solidFill>
                <a:latin typeface="Helvetica" pitchFamily="2" charset="0"/>
              </a:rPr>
              <a:t>Coût du risque</a:t>
            </a:r>
          </a:p>
          <a:p>
            <a:pPr algn="ctr"/>
            <a:r>
              <a:rPr lang="fr-FR" sz="1600" b="1" dirty="0">
                <a:solidFill>
                  <a:srgbClr val="164687"/>
                </a:solidFill>
                <a:latin typeface="Helvetica" pitchFamily="2" charset="0"/>
              </a:rPr>
              <a:t>-141</a:t>
            </a:r>
          </a:p>
        </p:txBody>
      </p:sp>
      <p:sp>
        <p:nvSpPr>
          <p:cNvPr id="36" name="Rectangle 35"/>
          <p:cNvSpPr/>
          <p:nvPr/>
        </p:nvSpPr>
        <p:spPr>
          <a:xfrm>
            <a:off x="6150096" y="4094813"/>
            <a:ext cx="5470401" cy="540000"/>
          </a:xfrm>
          <a:prstGeom prst="rect">
            <a:avLst/>
          </a:prstGeom>
          <a:solidFill>
            <a:schemeClr val="accent5">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1600" dirty="0">
                <a:solidFill>
                  <a:srgbClr val="164687"/>
                </a:solidFill>
                <a:latin typeface="Helvetica" pitchFamily="2" charset="0"/>
              </a:rPr>
              <a:t>Impôts</a:t>
            </a:r>
          </a:p>
          <a:p>
            <a:pPr algn="ctr"/>
            <a:r>
              <a:rPr lang="fr-FR" sz="1600" b="1" dirty="0">
                <a:solidFill>
                  <a:srgbClr val="164687"/>
                </a:solidFill>
                <a:latin typeface="Helvetica" pitchFamily="2" charset="0"/>
              </a:rPr>
              <a:t>-359</a:t>
            </a:r>
          </a:p>
        </p:txBody>
      </p:sp>
      <p:sp>
        <p:nvSpPr>
          <p:cNvPr id="37" name="Rectangle 36"/>
          <p:cNvSpPr/>
          <p:nvPr/>
        </p:nvSpPr>
        <p:spPr>
          <a:xfrm>
            <a:off x="3906945" y="4760464"/>
            <a:ext cx="7713552" cy="521578"/>
          </a:xfrm>
          <a:prstGeom prst="rect">
            <a:avLst/>
          </a:prstGeom>
          <a:solidFill>
            <a:srgbClr val="0E4194"/>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spcAft>
                <a:spcPts val="1200"/>
              </a:spcAft>
            </a:pPr>
            <a:r>
              <a:rPr lang="fr-FR" b="1" kern="0" dirty="0">
                <a:solidFill>
                  <a:schemeClr val="bg1"/>
                </a:solidFill>
                <a:latin typeface="Helvetica" pitchFamily="2" charset="0"/>
              </a:rPr>
              <a:t>Résultat net : 752</a:t>
            </a:r>
          </a:p>
        </p:txBody>
      </p:sp>
      <p:cxnSp>
        <p:nvCxnSpPr>
          <p:cNvPr id="38" name="Connecteur droit avec flèche 37"/>
          <p:cNvCxnSpPr/>
          <p:nvPr/>
        </p:nvCxnSpPr>
        <p:spPr>
          <a:xfrm>
            <a:off x="3688805" y="3117749"/>
            <a:ext cx="0" cy="1027120"/>
          </a:xfrm>
          <a:prstGeom prst="straightConnector1">
            <a:avLst/>
          </a:prstGeom>
          <a:ln w="19050">
            <a:solidFill>
              <a:srgbClr val="164687"/>
            </a:solidFill>
            <a:tailEnd type="none"/>
          </a:ln>
        </p:spPr>
        <p:style>
          <a:lnRef idx="1">
            <a:schemeClr val="accent1"/>
          </a:lnRef>
          <a:fillRef idx="0">
            <a:schemeClr val="accent1"/>
          </a:fillRef>
          <a:effectRef idx="0">
            <a:schemeClr val="accent1"/>
          </a:effectRef>
          <a:fontRef idx="minor">
            <a:schemeClr val="tx1"/>
          </a:fontRef>
        </p:style>
      </p:cxnSp>
      <p:cxnSp>
        <p:nvCxnSpPr>
          <p:cNvPr id="39" name="Connecteur droit avec flèche 38"/>
          <p:cNvCxnSpPr/>
          <p:nvPr/>
        </p:nvCxnSpPr>
        <p:spPr>
          <a:xfrm>
            <a:off x="3207851" y="4144869"/>
            <a:ext cx="480954" cy="0"/>
          </a:xfrm>
          <a:prstGeom prst="straightConnector1">
            <a:avLst/>
          </a:prstGeom>
          <a:ln w="19050">
            <a:solidFill>
              <a:srgbClr val="164687"/>
            </a:solidFill>
            <a:tailEnd type="non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p:cNvCxnSpPr>
            <a:cxnSpLocks/>
          </p:cNvCxnSpPr>
          <p:nvPr/>
        </p:nvCxnSpPr>
        <p:spPr>
          <a:xfrm>
            <a:off x="3064131" y="3117749"/>
            <a:ext cx="624674" cy="0"/>
          </a:xfrm>
          <a:prstGeom prst="straightConnector1">
            <a:avLst/>
          </a:prstGeom>
          <a:ln w="19050">
            <a:solidFill>
              <a:srgbClr val="164687"/>
            </a:solidFill>
            <a:tailEnd type="none"/>
          </a:ln>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nvCxnSpPr>
        <p:spPr>
          <a:xfrm>
            <a:off x="3694021" y="3659135"/>
            <a:ext cx="480954" cy="0"/>
          </a:xfrm>
          <a:prstGeom prst="straightConnector1">
            <a:avLst/>
          </a:prstGeom>
          <a:ln w="19050">
            <a:solidFill>
              <a:srgbClr val="164687"/>
            </a:solidFill>
            <a:tailEnd type="none"/>
          </a:ln>
        </p:spPr>
        <p:style>
          <a:lnRef idx="1">
            <a:schemeClr val="accent1"/>
          </a:lnRef>
          <a:fillRef idx="0">
            <a:schemeClr val="accent1"/>
          </a:fillRef>
          <a:effectRef idx="0">
            <a:schemeClr val="accent1"/>
          </a:effectRef>
          <a:fontRef idx="minor">
            <a:schemeClr val="tx1"/>
          </a:fontRef>
        </p:style>
      </p:cxnSp>
      <p:cxnSp>
        <p:nvCxnSpPr>
          <p:cNvPr id="42" name="Connecteur droit avec flèche 41"/>
          <p:cNvCxnSpPr/>
          <p:nvPr/>
        </p:nvCxnSpPr>
        <p:spPr>
          <a:xfrm>
            <a:off x="5665460" y="3111000"/>
            <a:ext cx="480954" cy="0"/>
          </a:xfrm>
          <a:prstGeom prst="straightConnector1">
            <a:avLst/>
          </a:prstGeom>
          <a:ln w="19050">
            <a:solidFill>
              <a:schemeClr val="tx2">
                <a:lumMod val="20000"/>
                <a:lumOff val="8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3" name="Connecteur droit avec flèche 42"/>
          <p:cNvCxnSpPr/>
          <p:nvPr/>
        </p:nvCxnSpPr>
        <p:spPr>
          <a:xfrm>
            <a:off x="5665460" y="3744880"/>
            <a:ext cx="480954" cy="0"/>
          </a:xfrm>
          <a:prstGeom prst="straightConnector1">
            <a:avLst/>
          </a:prstGeom>
          <a:ln w="19050">
            <a:solidFill>
              <a:schemeClr val="tx2">
                <a:lumMod val="20000"/>
                <a:lumOff val="8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4" name="Connecteur droit avec flèche 43"/>
          <p:cNvCxnSpPr/>
          <p:nvPr/>
        </p:nvCxnSpPr>
        <p:spPr>
          <a:xfrm>
            <a:off x="5665460" y="4349286"/>
            <a:ext cx="480954" cy="0"/>
          </a:xfrm>
          <a:prstGeom prst="straightConnector1">
            <a:avLst/>
          </a:prstGeom>
          <a:ln w="19050">
            <a:solidFill>
              <a:schemeClr val="tx2">
                <a:lumMod val="20000"/>
                <a:lumOff val="80000"/>
              </a:schemeClr>
            </a:solidFill>
            <a:tailEnd type="none"/>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3906946" y="1873087"/>
            <a:ext cx="1922101" cy="2775076"/>
          </a:xfrm>
          <a:prstGeom prst="rect">
            <a:avLst/>
          </a:prstGeom>
          <a:solidFill>
            <a:srgbClr val="164687"/>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fr-FR" sz="1600" kern="0" dirty="0">
                <a:solidFill>
                  <a:schemeClr val="bg1"/>
                </a:solidFill>
                <a:latin typeface="Helvetica" pitchFamily="2" charset="0"/>
              </a:rPr>
              <a:t>Produit Net Bancaire</a:t>
            </a:r>
            <a:br>
              <a:rPr lang="fr-FR" sz="1600" kern="0" dirty="0">
                <a:solidFill>
                  <a:schemeClr val="bg1"/>
                </a:solidFill>
                <a:latin typeface="Helvetica" pitchFamily="2" charset="0"/>
              </a:rPr>
            </a:br>
            <a:r>
              <a:rPr lang="fr-FR" sz="1600" kern="0" dirty="0">
                <a:solidFill>
                  <a:schemeClr val="bg1"/>
                </a:solidFill>
                <a:latin typeface="Helvetica" pitchFamily="2" charset="0"/>
              </a:rPr>
              <a:t>(chiffre d’affaires de votre Caisse)</a:t>
            </a:r>
          </a:p>
          <a:p>
            <a:pPr algn="ctr"/>
            <a:endParaRPr lang="fr-FR" sz="1600" kern="0" dirty="0">
              <a:solidFill>
                <a:schemeClr val="bg1"/>
              </a:solidFill>
              <a:latin typeface="Helvetica" pitchFamily="2" charset="0"/>
            </a:endParaRPr>
          </a:p>
          <a:p>
            <a:pPr algn="ctr"/>
            <a:r>
              <a:rPr lang="fr-FR" sz="1600" b="1" kern="0" dirty="0">
                <a:solidFill>
                  <a:schemeClr val="bg1"/>
                </a:solidFill>
                <a:latin typeface="Helvetica" pitchFamily="2" charset="0"/>
              </a:rPr>
              <a:t>3 426</a:t>
            </a:r>
          </a:p>
        </p:txBody>
      </p:sp>
      <p:sp>
        <p:nvSpPr>
          <p:cNvPr id="46" name="Rectangle 45"/>
          <p:cNvSpPr/>
          <p:nvPr/>
        </p:nvSpPr>
        <p:spPr>
          <a:xfrm rot="10800000" flipV="1">
            <a:off x="6146414" y="1457532"/>
            <a:ext cx="277591" cy="270506"/>
          </a:xfrm>
          <a:prstGeom prst="rect">
            <a:avLst/>
          </a:prstGeom>
          <a:solidFill>
            <a:schemeClr val="accent5">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1600" dirty="0">
              <a:solidFill>
                <a:schemeClr val="dk1"/>
              </a:solidFill>
            </a:endParaRPr>
          </a:p>
        </p:txBody>
      </p:sp>
      <p:sp>
        <p:nvSpPr>
          <p:cNvPr id="47" name="Titre 1"/>
          <p:cNvSpPr txBox="1">
            <a:spLocks/>
          </p:cNvSpPr>
          <p:nvPr/>
        </p:nvSpPr>
        <p:spPr>
          <a:xfrm>
            <a:off x="6424005" y="1469800"/>
            <a:ext cx="2097886" cy="254473"/>
          </a:xfrm>
          <a:prstGeom prst="rect">
            <a:avLst/>
          </a:prstGeom>
          <a:noFill/>
          <a:ln/>
          <a:effectLst/>
          <a:scene3d>
            <a:camera prst="orthographicFront">
              <a:rot lat="0" lon="0" rev="0"/>
            </a:camera>
            <a:lightRig rig="threePt" dir="t">
              <a:rot lat="0" lon="0" rev="1200000"/>
            </a:lightRig>
          </a:scene3d>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ctr" anchorCtr="0">
            <a:noAutofit/>
          </a:bodyPr>
          <a:lstStyle/>
          <a:p>
            <a:pPr>
              <a:defRPr/>
            </a:pPr>
            <a:r>
              <a:rPr lang="fr-FR" sz="1200" dirty="0">
                <a:solidFill>
                  <a:srgbClr val="164687"/>
                </a:solidFill>
                <a:latin typeface="Helvetica" pitchFamily="2" charset="0"/>
              </a:rPr>
              <a:t>Ce que la banque paye</a:t>
            </a:r>
          </a:p>
        </p:txBody>
      </p:sp>
      <p:sp>
        <p:nvSpPr>
          <p:cNvPr id="48" name="Titre 1"/>
          <p:cNvSpPr txBox="1">
            <a:spLocks/>
          </p:cNvSpPr>
          <p:nvPr/>
        </p:nvSpPr>
        <p:spPr>
          <a:xfrm>
            <a:off x="4233673" y="1452320"/>
            <a:ext cx="1912741" cy="271953"/>
          </a:xfrm>
          <a:prstGeom prst="rect">
            <a:avLst/>
          </a:prstGeom>
          <a:noFill/>
          <a:ln/>
          <a:effectLst/>
          <a:scene3d>
            <a:camera prst="orthographicFront">
              <a:rot lat="0" lon="0" rev="0"/>
            </a:camera>
            <a:lightRig rig="threePt" dir="t">
              <a:rot lat="0" lon="0" rev="1200000"/>
            </a:lightRig>
          </a:scene3d>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ctr" anchorCtr="0">
            <a:noAutofit/>
          </a:bodyPr>
          <a:lstStyle/>
          <a:p>
            <a:pPr>
              <a:defRPr/>
            </a:pPr>
            <a:r>
              <a:rPr lang="fr-FR" sz="1200" dirty="0">
                <a:solidFill>
                  <a:srgbClr val="164687"/>
                </a:solidFill>
                <a:latin typeface="Helvetica" pitchFamily="2" charset="0"/>
              </a:rPr>
              <a:t>Ce que la banque perçoit </a:t>
            </a:r>
          </a:p>
        </p:txBody>
      </p:sp>
      <p:sp>
        <p:nvSpPr>
          <p:cNvPr id="49" name="Rectangle 48"/>
          <p:cNvSpPr/>
          <p:nvPr/>
        </p:nvSpPr>
        <p:spPr>
          <a:xfrm rot="10800000" flipV="1">
            <a:off x="3934240" y="1457532"/>
            <a:ext cx="277591" cy="270506"/>
          </a:xfrm>
          <a:prstGeom prst="rect">
            <a:avLst/>
          </a:prstGeom>
          <a:solidFill>
            <a:srgbClr val="164687"/>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sz="1600" kern="0" dirty="0">
              <a:solidFill>
                <a:schemeClr val="bg1"/>
              </a:solidFill>
            </a:endParaRPr>
          </a:p>
        </p:txBody>
      </p:sp>
      <p:sp>
        <p:nvSpPr>
          <p:cNvPr id="50" name="Titre 1"/>
          <p:cNvSpPr txBox="1">
            <a:spLocks/>
          </p:cNvSpPr>
          <p:nvPr/>
        </p:nvSpPr>
        <p:spPr>
          <a:xfrm>
            <a:off x="515938" y="5148691"/>
            <a:ext cx="2892314" cy="523220"/>
          </a:xfrm>
          <a:prstGeom prst="rect">
            <a:avLst/>
          </a:prstGeom>
          <a:noFill/>
          <a:ln>
            <a:noFill/>
          </a:ln>
          <a:effectLst/>
          <a:scene3d>
            <a:camera prst="orthographicFront"/>
            <a:lightRig rig="threePt" dir="t"/>
          </a:scene3d>
        </p:spPr>
        <p:style>
          <a:lnRef idx="1">
            <a:schemeClr val="accent2"/>
          </a:lnRef>
          <a:fillRef idx="3">
            <a:schemeClr val="accent2"/>
          </a:fillRef>
          <a:effectRef idx="2">
            <a:schemeClr val="accent2"/>
          </a:effectRef>
          <a:fontRef idx="minor">
            <a:schemeClr val="lt1"/>
          </a:fontRef>
        </p:style>
        <p:txBody>
          <a:bodyPr vert="horz" wrap="square" lIns="91440" tIns="45720" rIns="91440" bIns="45720" rtlCol="0" anchor="t" anchorCtr="0">
            <a:spAutoFit/>
          </a:bodyPr>
          <a:lstStyle/>
          <a:p>
            <a:pPr>
              <a:defRPr/>
            </a:pPr>
            <a:r>
              <a:rPr lang="fr-FR" sz="1400" dirty="0">
                <a:solidFill>
                  <a:srgbClr val="164687"/>
                </a:solidFill>
                <a:latin typeface="Helvetica" pitchFamily="2" charset="0"/>
                <a:ea typeface="Kozuka Gothic Pro EL" pitchFamily="34" charset="-128"/>
                <a:cs typeface="Calibri" pitchFamily="34" charset="0"/>
              </a:rPr>
              <a:t>Les montants sont indiqués </a:t>
            </a:r>
            <a:br>
              <a:rPr lang="fr-FR" sz="1400" dirty="0">
                <a:solidFill>
                  <a:srgbClr val="164687"/>
                </a:solidFill>
                <a:latin typeface="Helvetica" pitchFamily="2" charset="0"/>
                <a:ea typeface="Kozuka Gothic Pro EL" pitchFamily="34" charset="-128"/>
                <a:cs typeface="Calibri" pitchFamily="34" charset="0"/>
              </a:rPr>
            </a:br>
            <a:r>
              <a:rPr lang="fr-FR" sz="1400" dirty="0">
                <a:solidFill>
                  <a:srgbClr val="164687"/>
                </a:solidFill>
                <a:latin typeface="Helvetica" pitchFamily="2" charset="0"/>
                <a:ea typeface="Kozuka Gothic Pro EL" pitchFamily="34" charset="-128"/>
                <a:cs typeface="Calibri" pitchFamily="34" charset="0"/>
              </a:rPr>
              <a:t>en milliers d’euros.</a:t>
            </a:r>
          </a:p>
        </p:txBody>
      </p:sp>
    </p:spTree>
    <p:extLst>
      <p:ext uri="{BB962C8B-B14F-4D97-AF65-F5344CB8AC3E}">
        <p14:creationId xmlns:p14="http://schemas.microsoft.com/office/powerpoint/2010/main" val="10661644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4"/>
          </p:nvPr>
        </p:nvSpPr>
        <p:spPr>
          <a:xfrm>
            <a:off x="627883" y="314110"/>
            <a:ext cx="10966709" cy="556053"/>
          </a:xfrm>
        </p:spPr>
        <p:txBody>
          <a:bodyPr/>
          <a:lstStyle/>
          <a:p>
            <a:r>
              <a:rPr lang="fr-FR" dirty="0">
                <a:solidFill>
                  <a:srgbClr val="E84161"/>
                </a:solidFill>
              </a:rPr>
              <a:t>Ordre du jour de l’Assemblée générale ordinaire</a:t>
            </a:r>
          </a:p>
        </p:txBody>
      </p:sp>
      <p:sp>
        <p:nvSpPr>
          <p:cNvPr id="3" name="ZoneTexte 2"/>
          <p:cNvSpPr txBox="1"/>
          <p:nvPr/>
        </p:nvSpPr>
        <p:spPr>
          <a:xfrm>
            <a:off x="627883" y="1037336"/>
            <a:ext cx="9644380" cy="4262705"/>
          </a:xfrm>
          <a:prstGeom prst="rect">
            <a:avLst/>
          </a:prstGeom>
          <a:noFill/>
        </p:spPr>
        <p:txBody>
          <a:bodyPr wrap="square" rtlCol="0">
            <a:spAutoFit/>
          </a:bodyPr>
          <a:lstStyle/>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Bienvenue, ouverture de l'Assemblée, constitution du bureau</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Compte-rendu d'activité</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Présentation du bilan et du compte de résultat</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Rapport du Conseil de surveillance et certification des comptes</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Approbation du bilan et du compte de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Affectation du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Approbation de la variation du capital social</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Quitus et décharge au Conseil d'administration</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Communications diverses</a:t>
            </a:r>
          </a:p>
          <a:p>
            <a:pPr defTabSz="554492">
              <a:spcAft>
                <a:spcPts val="600"/>
              </a:spcAft>
              <a:defRPr/>
            </a:pPr>
            <a:r>
              <a:rPr lang="fr-FR" kern="0" dirty="0">
                <a:solidFill>
                  <a:schemeClr val="accent2">
                    <a:lumMod val="40000"/>
                    <a:lumOff val="60000"/>
                  </a:schemeClr>
                </a:solidFill>
                <a:latin typeface="Arial" panose="020B0604020202020204" pitchFamily="34" charset="0"/>
                <a:cs typeface="Arial" panose="020B0604020202020204" pitchFamily="34" charset="0"/>
              </a:rPr>
              <a:t>Elections au Conseil d’administration</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Pouvoirs pour les formalités</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Clôture de l'Assemblée générale ordinaire</a:t>
            </a:r>
          </a:p>
        </p:txBody>
      </p:sp>
      <p:cxnSp>
        <p:nvCxnSpPr>
          <p:cNvPr id="5" name="Connecteur droit 4"/>
          <p:cNvCxnSpPr/>
          <p:nvPr/>
        </p:nvCxnSpPr>
        <p:spPr>
          <a:xfrm>
            <a:off x="315045" y="1045029"/>
            <a:ext cx="7684" cy="5163671"/>
          </a:xfrm>
          <a:prstGeom prst="line">
            <a:avLst/>
          </a:prstGeom>
          <a:ln w="9525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10814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8560013" cy="3949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itre 2"/>
          <p:cNvSpPr>
            <a:spLocks noGrp="1"/>
          </p:cNvSpPr>
          <p:nvPr>
            <p:ph type="ctrTitle"/>
          </p:nvPr>
        </p:nvSpPr>
        <p:spPr>
          <a:xfrm>
            <a:off x="238205" y="1916819"/>
            <a:ext cx="9551253" cy="1176349"/>
          </a:xfrm>
        </p:spPr>
        <p:txBody>
          <a:bodyPr/>
          <a:lstStyle/>
          <a:p>
            <a:pPr algn="ctr"/>
            <a:r>
              <a:rPr lang="fr-FR" sz="4400" dirty="0"/>
              <a:t>Rapport du Conseil de surveillance</a:t>
            </a:r>
          </a:p>
        </p:txBody>
      </p:sp>
      <p:sp>
        <p:nvSpPr>
          <p:cNvPr id="9" name="Espace réservé du texte 5"/>
          <p:cNvSpPr txBox="1">
            <a:spLocks/>
          </p:cNvSpPr>
          <p:nvPr/>
        </p:nvSpPr>
        <p:spPr>
          <a:xfrm>
            <a:off x="2837638" y="3192460"/>
            <a:ext cx="5641848" cy="75713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D419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419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419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2400" dirty="0">
                <a:ea typeface="+mj-ea"/>
              </a:rPr>
              <a:t>M Patrick Grosheitsch</a:t>
            </a:r>
            <a:br>
              <a:rPr lang="fr-FR" sz="2400" dirty="0">
                <a:ea typeface="+mj-ea"/>
              </a:rPr>
            </a:br>
            <a:r>
              <a:rPr lang="fr-FR" sz="2400" dirty="0">
                <a:ea typeface="+mj-ea"/>
              </a:rPr>
              <a:t>Président du Conseil de surveillance</a:t>
            </a:r>
            <a:endParaRPr lang="fr-FR" dirty="0"/>
          </a:p>
        </p:txBody>
      </p:sp>
      <p:sp>
        <p:nvSpPr>
          <p:cNvPr id="6" name="ZoneTexte 5">
            <a:extLst>
              <a:ext uri="{FF2B5EF4-FFF2-40B4-BE49-F238E27FC236}">
                <a16:creationId xmlns:a16="http://schemas.microsoft.com/office/drawing/2014/main" id="{4F406EBC-4B61-45B7-8F39-6871527F301C}"/>
              </a:ext>
            </a:extLst>
          </p:cNvPr>
          <p:cNvSpPr txBox="1"/>
          <p:nvPr/>
        </p:nvSpPr>
        <p:spPr>
          <a:xfrm>
            <a:off x="3038061" y="3247647"/>
            <a:ext cx="6102626" cy="369332"/>
          </a:xfrm>
          <a:prstGeom prst="rect">
            <a:avLst/>
          </a:prstGeom>
          <a:noFill/>
        </p:spPr>
        <p:txBody>
          <a:bodyPr wrap="square">
            <a:spAutoFit/>
          </a:bodyPr>
          <a:lstStyle/>
          <a:p>
            <a:r>
              <a:rPr lang="fr-FR" sz="1800" dirty="0">
                <a:effectLst/>
                <a:highlight>
                  <a:srgbClr val="FF00FF"/>
                </a:highlight>
                <a:latin typeface="Calibri" panose="020F0502020204030204" pitchFamily="34" charset="0"/>
                <a:ea typeface="Times New Roman" panose="02020603050405020304" pitchFamily="18" charset="0"/>
              </a:rPr>
              <a:t>DIA 33 ET 34</a:t>
            </a:r>
            <a:endParaRPr lang="fr-FR" dirty="0"/>
          </a:p>
        </p:txBody>
      </p:sp>
      <p:sp>
        <p:nvSpPr>
          <p:cNvPr id="10" name="ZoneTexte 9">
            <a:extLst>
              <a:ext uri="{FF2B5EF4-FFF2-40B4-BE49-F238E27FC236}">
                <a16:creationId xmlns:a16="http://schemas.microsoft.com/office/drawing/2014/main" id="{0EDB7095-484A-4BAA-B345-02B99C0C25C3}"/>
              </a:ext>
            </a:extLst>
          </p:cNvPr>
          <p:cNvSpPr txBox="1"/>
          <p:nvPr/>
        </p:nvSpPr>
        <p:spPr>
          <a:xfrm>
            <a:off x="3038061" y="3247647"/>
            <a:ext cx="6102626" cy="369332"/>
          </a:xfrm>
          <a:prstGeom prst="rect">
            <a:avLst/>
          </a:prstGeom>
          <a:noFill/>
        </p:spPr>
        <p:txBody>
          <a:bodyPr wrap="square">
            <a:spAutoFit/>
          </a:bodyPr>
          <a:lstStyle/>
          <a:p>
            <a:r>
              <a:rPr lang="fr-FR" sz="1800" dirty="0">
                <a:effectLst/>
                <a:highlight>
                  <a:srgbClr val="FF00FF"/>
                </a:highlight>
                <a:latin typeface="Calibri" panose="020F0502020204030204" pitchFamily="34" charset="0"/>
                <a:ea typeface="Times New Roman" panose="02020603050405020304" pitchFamily="18" charset="0"/>
              </a:rPr>
              <a:t>DIA 33 ET 34</a:t>
            </a:r>
            <a:endParaRPr lang="fr-FR" dirty="0"/>
          </a:p>
        </p:txBody>
      </p:sp>
    </p:spTree>
    <p:extLst>
      <p:ext uri="{BB962C8B-B14F-4D97-AF65-F5344CB8AC3E}">
        <p14:creationId xmlns:p14="http://schemas.microsoft.com/office/powerpoint/2010/main" val="931676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8560013" cy="3949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descr="Une image contenant texte, Visage humain, personne, femme&#10;&#10;Le contenu généré par l’IA peut être incorrect.">
            <a:extLst>
              <a:ext uri="{FF2B5EF4-FFF2-40B4-BE49-F238E27FC236}">
                <a16:creationId xmlns:a16="http://schemas.microsoft.com/office/drawing/2014/main" id="{73EA9D59-8A4C-8B79-6E52-A3E3E48F27AB}"/>
              </a:ext>
            </a:extLst>
          </p:cNvPr>
          <p:cNvPicPr preferRelativeResize="0">
            <a:picLocks/>
          </p:cNvPicPr>
          <p:nvPr/>
        </p:nvPicPr>
        <p:blipFill>
          <a:blip r:embed="rId3" cstate="email">
            <a:extLst>
              <a:ext uri="{28A0092B-C50C-407E-A947-70E740481C1C}">
                <a14:useLocalDpi xmlns:a14="http://schemas.microsoft.com/office/drawing/2010/main"/>
              </a:ext>
            </a:extLst>
          </a:blip>
          <a:stretch>
            <a:fillRect/>
          </a:stretch>
        </p:blipFill>
        <p:spPr>
          <a:xfrm>
            <a:off x="1299118" y="49944"/>
            <a:ext cx="9900000" cy="67549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555562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74689" y="120550"/>
            <a:ext cx="8375598" cy="757130"/>
          </a:xfrm>
          <a:prstGeom prst="rect">
            <a:avLst/>
          </a:prstGeom>
        </p:spPr>
        <p:txBody>
          <a:bodyPr wrap="square">
            <a:spAutoFit/>
          </a:bodyPr>
          <a:lstStyle/>
          <a:p>
            <a:pPr algn="ctr" defTabSz="914400">
              <a:lnSpc>
                <a:spcPct val="90000"/>
              </a:lnSpc>
              <a:defRPr/>
            </a:pPr>
            <a:r>
              <a:rPr lang="fr-FR" sz="2400" b="1" dirty="0">
                <a:solidFill>
                  <a:srgbClr val="0D4194"/>
                </a:solidFill>
                <a:latin typeface="Arial" panose="020B0604020202020204" pitchFamily="34" charset="0"/>
                <a:cs typeface="Arial" panose="020B0604020202020204" pitchFamily="34" charset="0"/>
              </a:rPr>
              <a:t>Assemblée générale 2026</a:t>
            </a:r>
          </a:p>
          <a:p>
            <a:pPr algn="ctr" defTabSz="914400">
              <a:lnSpc>
                <a:spcPct val="90000"/>
              </a:lnSpc>
              <a:defRPr/>
            </a:pPr>
            <a:r>
              <a:rPr lang="fr-FR" sz="2400" b="1" dirty="0">
                <a:solidFill>
                  <a:srgbClr val="0D4194"/>
                </a:solidFill>
                <a:latin typeface="Arial" panose="020B0604020202020204" pitchFamily="34" charset="0"/>
                <a:cs typeface="Arial" panose="020B0604020202020204" pitchFamily="34" charset="0"/>
              </a:rPr>
              <a:t>Rapport général sur les comptes annuels</a:t>
            </a:r>
          </a:p>
        </p:txBody>
      </p:sp>
      <p:sp>
        <p:nvSpPr>
          <p:cNvPr id="7" name="Rectangle 6"/>
          <p:cNvSpPr/>
          <p:nvPr/>
        </p:nvSpPr>
        <p:spPr>
          <a:xfrm>
            <a:off x="0" y="587387"/>
            <a:ext cx="12192000" cy="5804859"/>
          </a:xfrm>
          <a:prstGeom prst="rect">
            <a:avLst/>
          </a:prstGeom>
        </p:spPr>
        <p:txBody>
          <a:bodyPr wrap="square">
            <a:spAutoFit/>
          </a:bodyPr>
          <a:lstStyle/>
          <a:p>
            <a:pPr marL="64770">
              <a:spcAft>
                <a:spcPts val="0"/>
              </a:spcAft>
            </a:pPr>
            <a:r>
              <a:rPr lang="fr-FR" sz="1200" dirty="0">
                <a:solidFill>
                  <a:srgbClr val="242424"/>
                </a:solidFill>
                <a:latin typeface="Arial" panose="020B0604020202020204" pitchFamily="34" charset="0"/>
                <a:ea typeface="Arial" panose="020B0604020202020204" pitchFamily="34" charset="0"/>
              </a:rPr>
              <a:t>  </a:t>
            </a:r>
            <a:r>
              <a:rPr lang="fr-FR" sz="1400" b="1" u="heavy" dirty="0">
                <a:solidFill>
                  <a:srgbClr val="131313"/>
                </a:solidFill>
                <a:uFill>
                  <a:solidFill>
                    <a:srgbClr val="131313"/>
                  </a:solidFill>
                </a:uFill>
                <a:latin typeface="Arial" panose="020B0604020202020204" pitchFamily="34" charset="0"/>
                <a:ea typeface="Arial" panose="020B0604020202020204" pitchFamily="34" charset="0"/>
                <a:cs typeface="Arial" panose="020B0604020202020204" pitchFamily="34" charset="0"/>
              </a:rPr>
              <a:t>1/</a:t>
            </a:r>
            <a:r>
              <a:rPr lang="fr-FR" sz="1400" b="1" u="heavy" spc="30" dirty="0">
                <a:solidFill>
                  <a:srgbClr val="131313"/>
                </a:solidFill>
                <a:uFill>
                  <a:solidFill>
                    <a:srgbClr val="131313"/>
                  </a:solidFill>
                </a:uFill>
                <a:latin typeface="Arial" panose="020B0604020202020204" pitchFamily="34" charset="0"/>
                <a:ea typeface="Arial" panose="020B0604020202020204" pitchFamily="34" charset="0"/>
                <a:cs typeface="Arial" panose="020B0604020202020204" pitchFamily="34" charset="0"/>
              </a:rPr>
              <a:t> </a:t>
            </a:r>
            <a:r>
              <a:rPr lang="fr-FR" sz="1400" b="1" u="heavy" dirty="0">
                <a:solidFill>
                  <a:srgbClr val="131313"/>
                </a:solidFill>
                <a:uFill>
                  <a:solidFill>
                    <a:srgbClr val="131313"/>
                  </a:solidFill>
                </a:uFill>
                <a:latin typeface="Arial" panose="020B0604020202020204" pitchFamily="34" charset="0"/>
                <a:ea typeface="Arial" panose="020B0604020202020204" pitchFamily="34" charset="0"/>
                <a:cs typeface="Arial" panose="020B0604020202020204" pitchFamily="34" charset="0"/>
              </a:rPr>
              <a:t>Opinion</a:t>
            </a:r>
            <a:r>
              <a:rPr lang="fr-FR" sz="1400" b="1" u="heavy" spc="-35" dirty="0">
                <a:solidFill>
                  <a:srgbClr val="131313"/>
                </a:solidFill>
                <a:uFill>
                  <a:solidFill>
                    <a:srgbClr val="131313"/>
                  </a:solidFill>
                </a:uFill>
                <a:latin typeface="Arial" panose="020B0604020202020204" pitchFamily="34" charset="0"/>
                <a:ea typeface="Arial" panose="020B0604020202020204" pitchFamily="34" charset="0"/>
                <a:cs typeface="Arial" panose="020B0604020202020204" pitchFamily="34" charset="0"/>
              </a:rPr>
              <a:t> </a:t>
            </a:r>
            <a:r>
              <a:rPr lang="fr-FR" sz="1400" b="1" u="heavy" dirty="0">
                <a:solidFill>
                  <a:srgbClr val="131313"/>
                </a:solidFill>
                <a:uFill>
                  <a:solidFill>
                    <a:srgbClr val="131313"/>
                  </a:solidFill>
                </a:uFill>
                <a:latin typeface="Arial" panose="020B0604020202020204" pitchFamily="34" charset="0"/>
                <a:ea typeface="Arial" panose="020B0604020202020204" pitchFamily="34" charset="0"/>
                <a:cs typeface="Arial" panose="020B0604020202020204" pitchFamily="34" charset="0"/>
              </a:rPr>
              <a:t>sur</a:t>
            </a:r>
            <a:r>
              <a:rPr lang="fr-FR" sz="1400" b="1" u="heavy" spc="-55" dirty="0">
                <a:solidFill>
                  <a:srgbClr val="131313"/>
                </a:solidFill>
                <a:uFill>
                  <a:solidFill>
                    <a:srgbClr val="131313"/>
                  </a:solidFill>
                </a:uFill>
                <a:latin typeface="Arial" panose="020B0604020202020204" pitchFamily="34" charset="0"/>
                <a:ea typeface="Arial" panose="020B0604020202020204" pitchFamily="34" charset="0"/>
                <a:cs typeface="Arial" panose="020B0604020202020204" pitchFamily="34" charset="0"/>
              </a:rPr>
              <a:t> </a:t>
            </a:r>
            <a:r>
              <a:rPr lang="fr-FR" sz="1400" b="1" u="heavy" dirty="0">
                <a:solidFill>
                  <a:srgbClr val="131313"/>
                </a:solidFill>
                <a:uFill>
                  <a:solidFill>
                    <a:srgbClr val="131313"/>
                  </a:solidFill>
                </a:uFill>
                <a:latin typeface="Arial" panose="020B0604020202020204" pitchFamily="34" charset="0"/>
                <a:ea typeface="Arial" panose="020B0604020202020204" pitchFamily="34" charset="0"/>
                <a:cs typeface="Arial" panose="020B0604020202020204" pitchFamily="34" charset="0"/>
              </a:rPr>
              <a:t>les</a:t>
            </a:r>
            <a:r>
              <a:rPr lang="fr-FR" sz="1400" b="1" u="heavy" spc="-65" dirty="0">
                <a:solidFill>
                  <a:srgbClr val="131313"/>
                </a:solidFill>
                <a:uFill>
                  <a:solidFill>
                    <a:srgbClr val="131313"/>
                  </a:solidFill>
                </a:uFill>
                <a:latin typeface="Arial" panose="020B0604020202020204" pitchFamily="34" charset="0"/>
                <a:ea typeface="Arial" panose="020B0604020202020204" pitchFamily="34" charset="0"/>
                <a:cs typeface="Arial" panose="020B0604020202020204" pitchFamily="34" charset="0"/>
              </a:rPr>
              <a:t> </a:t>
            </a:r>
            <a:r>
              <a:rPr lang="fr-FR" sz="1400" b="1" u="heavy" dirty="0">
                <a:solidFill>
                  <a:srgbClr val="131313"/>
                </a:solidFill>
                <a:uFill>
                  <a:solidFill>
                    <a:srgbClr val="131313"/>
                  </a:solidFill>
                </a:uFill>
                <a:latin typeface="Arial" panose="020B0604020202020204" pitchFamily="34" charset="0"/>
                <a:ea typeface="Arial" panose="020B0604020202020204" pitchFamily="34" charset="0"/>
                <a:cs typeface="Arial" panose="020B0604020202020204" pitchFamily="34" charset="0"/>
              </a:rPr>
              <a:t>comptes</a:t>
            </a:r>
            <a:r>
              <a:rPr lang="fr-FR" sz="1400" b="1" u="heavy" spc="10" dirty="0">
                <a:solidFill>
                  <a:srgbClr val="131313"/>
                </a:solidFill>
                <a:uFill>
                  <a:solidFill>
                    <a:srgbClr val="131313"/>
                  </a:solidFill>
                </a:uFill>
                <a:latin typeface="Arial" panose="020B0604020202020204" pitchFamily="34" charset="0"/>
                <a:ea typeface="Arial" panose="020B0604020202020204" pitchFamily="34" charset="0"/>
                <a:cs typeface="Arial" panose="020B0604020202020204" pitchFamily="34" charset="0"/>
              </a:rPr>
              <a:t> </a:t>
            </a:r>
            <a:r>
              <a:rPr lang="fr-FR" sz="1400" b="1" u="heavy" spc="-10" dirty="0">
                <a:solidFill>
                  <a:srgbClr val="131313"/>
                </a:solidFill>
                <a:uFill>
                  <a:solidFill>
                    <a:srgbClr val="131313"/>
                  </a:solidFill>
                </a:uFill>
                <a:latin typeface="Arial" panose="020B0604020202020204" pitchFamily="34" charset="0"/>
                <a:ea typeface="Arial" panose="020B0604020202020204" pitchFamily="34" charset="0"/>
                <a:cs typeface="Arial" panose="020B0604020202020204" pitchFamily="34" charset="0"/>
              </a:rPr>
              <a:t>annuels</a:t>
            </a:r>
            <a:endParaRPr lang="fr-FR" sz="1400" b="1" u="sng" dirty="0">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a:spcBef>
                <a:spcPts val="30"/>
              </a:spcBef>
              <a:spcAft>
                <a:spcPts val="0"/>
              </a:spcAft>
            </a:pPr>
            <a:r>
              <a:rPr lang="fr-FR" sz="2400" b="1" dirty="0">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En</a:t>
            </a:r>
            <a:r>
              <a:rPr lang="fr-FR" sz="1400" spc="-80"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application</a:t>
            </a:r>
            <a:r>
              <a:rPr lang="fr-FR" sz="1400" spc="-5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spc="-50" dirty="0">
                <a:solidFill>
                  <a:srgbClr val="6D6D6D"/>
                </a:solidFill>
                <a:latin typeface="Arial" panose="020B0604020202020204" pitchFamily="34" charset="0"/>
                <a:ea typeface="Arial" panose="020B0604020202020204" pitchFamily="34" charset="0"/>
                <a:cs typeface="Arial" panose="020B0604020202020204" pitchFamily="34" charset="0"/>
              </a:rPr>
              <a:t>:</a:t>
            </a:r>
            <a:endParaRPr lang="fr-FR" sz="1400" dirty="0">
              <a:latin typeface="Arial" panose="020B0604020202020204" pitchFamily="34" charset="0"/>
              <a:ea typeface="Arial" panose="020B0604020202020204" pitchFamily="34" charset="0"/>
              <a:cs typeface="Arial" panose="020B0604020202020204" pitchFamily="34" charset="0"/>
            </a:endParaRPr>
          </a:p>
          <a:p>
            <a:pPr>
              <a:spcAft>
                <a:spcPts val="0"/>
              </a:spcAft>
            </a:pPr>
            <a:r>
              <a:rPr lang="fr-FR" sz="2400" dirty="0">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de</a:t>
            </a:r>
            <a:r>
              <a:rPr lang="fr-FR" sz="1400" spc="-10"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l'article</a:t>
            </a:r>
            <a:r>
              <a:rPr lang="fr-FR" sz="1400" spc="-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L</a:t>
            </a:r>
            <a:r>
              <a:rPr lang="fr-FR" sz="1400" spc="30" dirty="0">
                <a:solidFill>
                  <a:srgbClr val="131313"/>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511-38</a:t>
            </a:r>
            <a:r>
              <a:rPr lang="fr-FR" sz="1400" spc="-30"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du</a:t>
            </a:r>
            <a:r>
              <a:rPr lang="fr-FR" sz="1400" spc="30"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code</a:t>
            </a:r>
            <a:r>
              <a:rPr lang="fr-FR" sz="1400" spc="-2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Monétaire</a:t>
            </a:r>
            <a:r>
              <a:rPr lang="fr-FR" sz="1400" spc="-35"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et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Financier</a:t>
            </a:r>
            <a:r>
              <a:rPr lang="fr-FR" sz="1400" spc="25"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et</a:t>
            </a:r>
            <a:r>
              <a:rPr lang="fr-FR" sz="1400" spc="20"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de</a:t>
            </a:r>
            <a:r>
              <a:rPr lang="fr-FR" sz="1400" spc="-80"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l</a:t>
            </a:r>
            <a:r>
              <a:rPr lang="fr-FR" sz="1400" dirty="0">
                <a:solidFill>
                  <a:srgbClr val="4B4B4B"/>
                </a:solidFill>
                <a:latin typeface="Arial" panose="020B0604020202020204" pitchFamily="34" charset="0"/>
                <a:ea typeface="Arial" panose="020B0604020202020204" pitchFamily="34" charset="0"/>
                <a:cs typeface="Arial" panose="020B0604020202020204" pitchFamily="34" charset="0"/>
              </a:rPr>
              <a:t>'</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article</a:t>
            </a:r>
            <a:r>
              <a:rPr lang="fr-FR" sz="1400" spc="40"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53</a:t>
            </a:r>
            <a:r>
              <a:rPr lang="fr-FR" sz="1400" spc="-4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de</a:t>
            </a:r>
            <a:r>
              <a:rPr lang="fr-FR" sz="1400" spc="-5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la</a:t>
            </a:r>
            <a:r>
              <a:rPr lang="fr-FR" sz="1400" spc="5" dirty="0">
                <a:solidFill>
                  <a:srgbClr val="131313"/>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loi</a:t>
            </a:r>
            <a:r>
              <a:rPr lang="fr-FR" sz="1400" spc="-95" dirty="0">
                <a:solidFill>
                  <a:srgbClr val="131313"/>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du</a:t>
            </a:r>
            <a:r>
              <a:rPr lang="fr-FR" sz="1400" spc="-1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24</a:t>
            </a:r>
            <a:r>
              <a:rPr lang="fr-FR" sz="1400" spc="-2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4B4B4B"/>
                </a:solidFill>
                <a:latin typeface="Arial" panose="020B0604020202020204" pitchFamily="34" charset="0"/>
                <a:ea typeface="Arial" panose="020B0604020202020204" pitchFamily="34" charset="0"/>
                <a:cs typeface="Arial" panose="020B0604020202020204" pitchFamily="34" charset="0"/>
              </a:rPr>
              <a:t>j</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a</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nvier</a:t>
            </a:r>
            <a:r>
              <a:rPr lang="fr-FR" sz="1400" spc="-3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spc="-10" dirty="0">
                <a:solidFill>
                  <a:srgbClr val="343434"/>
                </a:solidFill>
                <a:latin typeface="Arial" panose="020B0604020202020204" pitchFamily="34" charset="0"/>
                <a:ea typeface="Arial" panose="020B0604020202020204" pitchFamily="34" charset="0"/>
                <a:cs typeface="Arial" panose="020B0604020202020204" pitchFamily="34" charset="0"/>
              </a:rPr>
              <a:t>1984</a:t>
            </a:r>
            <a:r>
              <a:rPr lang="fr-FR" sz="1400" spc="-10" dirty="0">
                <a:solidFill>
                  <a:srgbClr val="6D6D6D"/>
                </a:solidFill>
                <a:latin typeface="Arial" panose="020B0604020202020204" pitchFamily="34" charset="0"/>
                <a:ea typeface="Arial" panose="020B0604020202020204" pitchFamily="34" charset="0"/>
                <a:cs typeface="Arial" panose="020B0604020202020204" pitchFamily="34" charset="0"/>
              </a:rPr>
              <a:t>,</a:t>
            </a:r>
            <a:endParaRPr lang="fr-FR" dirty="0">
              <a:latin typeface="Arial" panose="020B0604020202020204" pitchFamily="34" charset="0"/>
              <a:ea typeface="Arial" panose="020B0604020202020204" pitchFamily="34" charset="0"/>
              <a:cs typeface="Arial" panose="020B0604020202020204" pitchFamily="34" charset="0"/>
            </a:endParaRPr>
          </a:p>
          <a:p>
            <a:pPr marL="342900" lvl="0" indent="-342900" algn="just">
              <a:spcBef>
                <a:spcPts val="530"/>
              </a:spcBef>
              <a:spcAft>
                <a:spcPts val="0"/>
              </a:spcAft>
              <a:buFont typeface="Arial" panose="020B0604020202020204" pitchFamily="34" charset="0"/>
              <a:buChar char="•"/>
              <a:tabLst>
                <a:tab pos="363220" algn="l"/>
              </a:tabLst>
            </a:pP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de</a:t>
            </a:r>
            <a:r>
              <a:rPr lang="fr-FR" sz="1400" spc="-5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la</a:t>
            </a:r>
            <a:r>
              <a:rPr lang="fr-FR" sz="1400" spc="-40"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décision</a:t>
            </a:r>
            <a:r>
              <a:rPr lang="fr-FR" sz="1400" spc="-5"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de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la</a:t>
            </a:r>
            <a:r>
              <a:rPr lang="fr-FR" sz="1400" spc="-10"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Commission</a:t>
            </a:r>
            <a:r>
              <a:rPr lang="fr-FR" sz="1400" spc="75"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Bancaire</a:t>
            </a:r>
            <a:r>
              <a:rPr lang="fr-FR" sz="1400" spc="5" dirty="0">
                <a:solidFill>
                  <a:srgbClr val="131313"/>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en</a:t>
            </a:r>
            <a:r>
              <a:rPr lang="fr-FR" sz="1400" spc="-30"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date</a:t>
            </a:r>
            <a:r>
              <a:rPr lang="fr-FR" sz="1400" spc="-1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du</a:t>
            </a:r>
            <a:r>
              <a:rPr lang="fr-FR" sz="1400" spc="-30"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28</a:t>
            </a:r>
            <a:r>
              <a:rPr lang="fr-FR" sz="1400" spc="-3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juin</a:t>
            </a:r>
            <a:r>
              <a:rPr lang="fr-FR" sz="1400" spc="-100"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spc="-10" dirty="0">
                <a:solidFill>
                  <a:srgbClr val="242424"/>
                </a:solidFill>
                <a:latin typeface="Arial" panose="020B0604020202020204" pitchFamily="34" charset="0"/>
                <a:ea typeface="Arial" panose="020B0604020202020204" pitchFamily="34" charset="0"/>
                <a:cs typeface="Arial" panose="020B0604020202020204" pitchFamily="34" charset="0"/>
              </a:rPr>
              <a:t>1985</a:t>
            </a:r>
            <a:r>
              <a:rPr lang="fr-FR" sz="1400" spc="-10" dirty="0">
                <a:solidFill>
                  <a:srgbClr val="828282"/>
                </a:solidFill>
                <a:latin typeface="Arial" panose="020B0604020202020204" pitchFamily="34" charset="0"/>
                <a:ea typeface="Arial" panose="020B0604020202020204" pitchFamily="34" charset="0"/>
                <a:cs typeface="Arial" panose="020B0604020202020204" pitchFamily="34" charset="0"/>
              </a:rPr>
              <a:t>,</a:t>
            </a:r>
            <a:endParaRPr lang="fr-FR" dirty="0">
              <a:latin typeface="Arial" panose="020B0604020202020204" pitchFamily="34" charset="0"/>
              <a:ea typeface="Arial" panose="020B0604020202020204" pitchFamily="34" charset="0"/>
              <a:cs typeface="Arial" panose="020B0604020202020204" pitchFamily="34" charset="0"/>
            </a:endParaRPr>
          </a:p>
          <a:p>
            <a:pPr marL="342900" marR="86360" lvl="0" indent="-342900" algn="just">
              <a:lnSpc>
                <a:spcPct val="152000"/>
              </a:lnSpc>
              <a:spcBef>
                <a:spcPts val="495"/>
              </a:spcBef>
              <a:spcAft>
                <a:spcPts val="0"/>
              </a:spcAft>
              <a:buFont typeface="Arial" panose="020B0604020202020204" pitchFamily="34" charset="0"/>
              <a:buChar char="•"/>
              <a:tabLst>
                <a:tab pos="361950" algn="l"/>
                <a:tab pos="363220" algn="l"/>
              </a:tabLst>
            </a:pP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des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dispositions de</a:t>
            </a:r>
            <a:r>
              <a:rPr lang="fr-FR" sz="1400" spc="-10"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l'article</a:t>
            </a:r>
            <a:r>
              <a:rPr lang="fr-FR" sz="1400" spc="-4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19 de</a:t>
            </a:r>
            <a:r>
              <a:rPr lang="fr-FR" sz="1400" spc="-10"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la</a:t>
            </a:r>
            <a:r>
              <a:rPr lang="fr-FR" sz="1400" spc="-20" dirty="0">
                <a:solidFill>
                  <a:srgbClr val="131313"/>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décision</a:t>
            </a:r>
            <a:r>
              <a:rPr lang="fr-FR" sz="1400" spc="-1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de caractère</a:t>
            </a:r>
            <a:r>
              <a:rPr lang="fr-FR" sz="1400" spc="-5"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général</a:t>
            </a:r>
            <a:r>
              <a:rPr lang="fr-FR" sz="1400" spc="-10"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N</a:t>
            </a:r>
            <a:r>
              <a:rPr lang="fr-FR" sz="1400" b="1" dirty="0">
                <a:solidFill>
                  <a:srgbClr val="6D6D6D"/>
                </a:solidFill>
                <a:latin typeface="Arial" panose="020B0604020202020204" pitchFamily="34" charset="0"/>
                <a:ea typeface="Arial" panose="020B0604020202020204" pitchFamily="34" charset="0"/>
                <a:cs typeface="Arial" panose="020B0604020202020204" pitchFamily="34" charset="0"/>
              </a:rPr>
              <a:t>°</a:t>
            </a:r>
            <a:r>
              <a:rPr lang="fr-FR" sz="1400" b="1" spc="-35" dirty="0">
                <a:solidFill>
                  <a:srgbClr val="6D6D6D"/>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1/2017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de la CONFEDERATION</a:t>
            </a:r>
            <a:r>
              <a:rPr lang="fr-FR" sz="1400" spc="9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NATIONALE DU</a:t>
            </a:r>
            <a:r>
              <a:rPr lang="fr-FR" sz="1400" spc="-30"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CREDIT MUTUEL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et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de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la</a:t>
            </a:r>
            <a:r>
              <a:rPr lang="fr-FR" sz="1400" spc="-2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Note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de</a:t>
            </a:r>
            <a:r>
              <a:rPr lang="fr-FR" sz="1400" spc="-50"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procédure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relative</a:t>
            </a:r>
            <a:r>
              <a:rPr lang="fr-FR" sz="1400" spc="-5" dirty="0">
                <a:solidFill>
                  <a:srgbClr val="131313"/>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aux travaux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de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Certification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Interne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des</a:t>
            </a:r>
            <a:r>
              <a:rPr lang="fr-FR" sz="1400" spc="-5"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comptes annuels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des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Caisses locales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du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Groupe Crédit Mutuel </a:t>
            </a:r>
            <a:r>
              <a:rPr lang="fr-FR" sz="1400" dirty="0">
                <a:solidFill>
                  <a:srgbClr val="4B4B4B"/>
                </a:solidFill>
                <a:latin typeface="Arial" panose="020B0604020202020204" pitchFamily="34" charset="0"/>
                <a:ea typeface="Arial" panose="020B0604020202020204" pitchFamily="34" charset="0"/>
                <a:cs typeface="Arial" panose="020B0604020202020204" pitchFamily="34" charset="0"/>
              </a:rPr>
              <a:t>(CCM)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et</a:t>
            </a:r>
            <a:r>
              <a:rPr lang="fr-FR" sz="1400" spc="-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des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Caisses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régionales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du Groupe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Crédit Mutuel (CRCM) présentant un total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bilan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supérieur </a:t>
            </a:r>
            <a:r>
              <a:rPr lang="fr-FR" sz="1200" dirty="0">
                <a:solidFill>
                  <a:srgbClr val="242424"/>
                </a:solidFill>
                <a:latin typeface="Arial" panose="020B0604020202020204" pitchFamily="34" charset="0"/>
                <a:ea typeface="Arial" panose="020B0604020202020204" pitchFamily="34" charset="0"/>
                <a:cs typeface="Arial" panose="020B0604020202020204" pitchFamily="34" charset="0"/>
              </a:rPr>
              <a:t>à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450M€</a:t>
            </a:r>
            <a:r>
              <a:rPr lang="fr-FR" sz="1400" dirty="0">
                <a:solidFill>
                  <a:srgbClr val="6D6D6D"/>
                </a:solidFill>
                <a:latin typeface="Arial" panose="020B0604020202020204" pitchFamily="34" charset="0"/>
                <a:ea typeface="Arial" panose="020B0604020202020204" pitchFamily="34" charset="0"/>
                <a:cs typeface="Arial" panose="020B0604020202020204" pitchFamily="34" charset="0"/>
              </a:rPr>
              <a:t>,</a:t>
            </a:r>
            <a:endParaRPr lang="fr-FR" dirty="0">
              <a:latin typeface="Arial" panose="020B0604020202020204" pitchFamily="34" charset="0"/>
              <a:ea typeface="Arial" panose="020B0604020202020204" pitchFamily="34" charset="0"/>
              <a:cs typeface="Arial" panose="020B0604020202020204" pitchFamily="34" charset="0"/>
            </a:endParaRPr>
          </a:p>
          <a:p>
            <a:pPr marL="342900" marR="395605" lvl="0" indent="-342900">
              <a:lnSpc>
                <a:spcPct val="157000"/>
              </a:lnSpc>
              <a:spcAft>
                <a:spcPts val="0"/>
              </a:spcAft>
              <a:buFont typeface="Arial" panose="020B0604020202020204" pitchFamily="34" charset="0"/>
              <a:buChar char="•"/>
              <a:tabLst>
                <a:tab pos="361315" algn="l"/>
                <a:tab pos="362585" algn="l"/>
              </a:tabLst>
            </a:pP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et</a:t>
            </a:r>
            <a:r>
              <a:rPr lang="fr-FR" sz="1400" spc="-40"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conformément aux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normes définies</a:t>
            </a:r>
            <a:r>
              <a:rPr lang="fr-FR" sz="1400" spc="-30"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par</a:t>
            </a:r>
            <a:r>
              <a:rPr lang="fr-FR" sz="1400" spc="-10"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la</a:t>
            </a:r>
            <a:r>
              <a:rPr lang="fr-FR" sz="1400" spc="-3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FEDERATION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DU</a:t>
            </a:r>
            <a:r>
              <a:rPr lang="fr-FR" sz="1400" spc="-5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CREDIT</a:t>
            </a:r>
            <a:r>
              <a:rPr lang="fr-FR" sz="1400" spc="-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MUTUEL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CENTRE</a:t>
            </a:r>
            <a:r>
              <a:rPr lang="fr-FR" sz="1400" spc="-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EST</a:t>
            </a:r>
            <a:r>
              <a:rPr lang="fr-FR" sz="1400" spc="-50"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EUROPE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en accord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avec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la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Confédération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Nationale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du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Crédit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M</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u</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t</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uel</a:t>
            </a:r>
            <a:r>
              <a:rPr lang="fr-FR" sz="1400" dirty="0">
                <a:solidFill>
                  <a:srgbClr val="6D6D6D"/>
                </a:solidFill>
                <a:latin typeface="Arial" panose="020B0604020202020204" pitchFamily="34" charset="0"/>
                <a:ea typeface="Arial" panose="020B0604020202020204" pitchFamily="34" charset="0"/>
                <a:cs typeface="Arial" panose="020B0604020202020204" pitchFamily="34" charset="0"/>
              </a:rPr>
              <a:t>,</a:t>
            </a:r>
            <a:endParaRPr lang="fr-FR" dirty="0">
              <a:latin typeface="Arial" panose="020B0604020202020204" pitchFamily="34" charset="0"/>
              <a:ea typeface="Arial" panose="020B0604020202020204" pitchFamily="34" charset="0"/>
              <a:cs typeface="Arial" panose="020B0604020202020204" pitchFamily="34" charset="0"/>
            </a:endParaRPr>
          </a:p>
          <a:p>
            <a:pPr marL="75565" marR="84455" indent="-9525" algn="just">
              <a:lnSpc>
                <a:spcPct val="115000"/>
              </a:lnSpc>
              <a:spcBef>
                <a:spcPts val="680"/>
              </a:spcBef>
              <a:spcAft>
                <a:spcPts val="0"/>
              </a:spcAft>
            </a:pP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nous avons examiné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les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comptes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annuels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arrêtés par</a:t>
            </a:r>
            <a:r>
              <a:rPr lang="fr-FR" sz="1400" spc="-10"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le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Conseil d'Administration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de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votre Caisse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de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Crédit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Mutuel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pour l'exercice 2023, tels qu'ils sont joints au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présent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rapport.</a:t>
            </a:r>
            <a:endParaRPr lang="fr-FR" sz="1400" dirty="0">
              <a:latin typeface="Arial" panose="020B0604020202020204" pitchFamily="34" charset="0"/>
              <a:ea typeface="Arial" panose="020B0604020202020204" pitchFamily="34" charset="0"/>
              <a:cs typeface="Arial" panose="020B0604020202020204" pitchFamily="34" charset="0"/>
            </a:endParaRPr>
          </a:p>
          <a:p>
            <a:pPr>
              <a:spcBef>
                <a:spcPts val="40"/>
              </a:spcBef>
              <a:spcAft>
                <a:spcPts val="0"/>
              </a:spcAft>
            </a:pPr>
            <a:r>
              <a:rPr lang="fr-FR" sz="1400" dirty="0">
                <a:latin typeface="Arial" panose="020B0604020202020204" pitchFamily="34" charset="0"/>
                <a:ea typeface="Arial" panose="020B0604020202020204" pitchFamily="34" charset="0"/>
                <a:cs typeface="Arial" panose="020B0604020202020204" pitchFamily="34" charset="0"/>
              </a:rPr>
              <a:t> </a:t>
            </a:r>
          </a:p>
          <a:p>
            <a:pPr marL="69850" algn="just">
              <a:spcBef>
                <a:spcPts val="5"/>
              </a:spcBef>
              <a:spcAft>
                <a:spcPts val="0"/>
              </a:spcAft>
            </a:pP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Les</a:t>
            </a:r>
            <a:r>
              <a:rPr lang="fr-FR" sz="1400" spc="-20"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livres</a:t>
            </a:r>
            <a:r>
              <a:rPr lang="fr-FR" sz="1400" dirty="0">
                <a:solidFill>
                  <a:srgbClr val="6D6D6D"/>
                </a:solidFill>
                <a:latin typeface="Arial" panose="020B0604020202020204" pitchFamily="34" charset="0"/>
                <a:ea typeface="Arial" panose="020B0604020202020204" pitchFamily="34" charset="0"/>
                <a:cs typeface="Arial" panose="020B0604020202020204" pitchFamily="34" charset="0"/>
              </a:rPr>
              <a:t>,</a:t>
            </a:r>
            <a:r>
              <a:rPr lang="fr-FR" sz="1400" spc="-45" dirty="0">
                <a:solidFill>
                  <a:srgbClr val="6D6D6D"/>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documents</a:t>
            </a:r>
            <a:r>
              <a:rPr lang="fr-FR" sz="1400" spc="45"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comptables</a:t>
            </a:r>
            <a:r>
              <a:rPr lang="fr-FR" sz="1400" spc="10"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ainsi</a:t>
            </a:r>
            <a:r>
              <a:rPr lang="fr-FR" sz="1400" spc="-50"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que</a:t>
            </a:r>
            <a:r>
              <a:rPr lang="fr-FR" sz="1400" spc="-1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les</a:t>
            </a:r>
            <a:r>
              <a:rPr lang="fr-FR" sz="1400" spc="-20"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pièces</a:t>
            </a:r>
            <a:r>
              <a:rPr lang="fr-FR" sz="1400" spc="2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justificatives</a:t>
            </a:r>
            <a:r>
              <a:rPr lang="fr-FR" sz="1400" spc="-40" dirty="0">
                <a:solidFill>
                  <a:srgbClr val="131313"/>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ont</a:t>
            </a:r>
            <a:r>
              <a:rPr lang="fr-FR" sz="1400" spc="-30"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été</a:t>
            </a:r>
            <a:r>
              <a:rPr lang="fr-FR" sz="1400" spc="-20"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mis</a:t>
            </a:r>
            <a:r>
              <a:rPr lang="fr-FR" sz="1400" spc="-25"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à</a:t>
            </a:r>
            <a:r>
              <a:rPr lang="fr-FR" sz="1400" spc="-4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notre </a:t>
            </a:r>
            <a:r>
              <a:rPr lang="fr-FR" sz="1400" spc="-10" dirty="0">
                <a:solidFill>
                  <a:srgbClr val="343434"/>
                </a:solidFill>
                <a:latin typeface="Arial" panose="020B0604020202020204" pitchFamily="34" charset="0"/>
                <a:ea typeface="Arial" panose="020B0604020202020204" pitchFamily="34" charset="0"/>
                <a:cs typeface="Arial" panose="020B0604020202020204" pitchFamily="34" charset="0"/>
              </a:rPr>
              <a:t>dispositio</a:t>
            </a:r>
            <a:r>
              <a:rPr lang="fr-FR" sz="1400" spc="-10" dirty="0">
                <a:solidFill>
                  <a:srgbClr val="131313"/>
                </a:solidFill>
                <a:latin typeface="Arial" panose="020B0604020202020204" pitchFamily="34" charset="0"/>
                <a:ea typeface="Arial" panose="020B0604020202020204" pitchFamily="34" charset="0"/>
                <a:cs typeface="Arial" panose="020B0604020202020204" pitchFamily="34" charset="0"/>
              </a:rPr>
              <a:t>n</a:t>
            </a:r>
            <a:r>
              <a:rPr lang="fr-FR" sz="1400" spc="-10" dirty="0">
                <a:solidFill>
                  <a:srgbClr val="6D6D6D"/>
                </a:solidFill>
                <a:latin typeface="Arial" panose="020B0604020202020204" pitchFamily="34" charset="0"/>
                <a:ea typeface="Arial" panose="020B0604020202020204" pitchFamily="34" charset="0"/>
                <a:cs typeface="Arial" panose="020B0604020202020204" pitchFamily="34" charset="0"/>
              </a:rPr>
              <a:t>.</a:t>
            </a:r>
            <a:endParaRPr lang="fr-FR" sz="1400" dirty="0">
              <a:latin typeface="Arial" panose="020B0604020202020204" pitchFamily="34" charset="0"/>
              <a:ea typeface="Arial" panose="020B0604020202020204" pitchFamily="34" charset="0"/>
              <a:cs typeface="Arial" panose="020B0604020202020204" pitchFamily="34" charset="0"/>
            </a:endParaRPr>
          </a:p>
          <a:p>
            <a:pPr marL="74930" marR="81915" indent="-6350" algn="just">
              <a:lnSpc>
                <a:spcPct val="115000"/>
              </a:lnSpc>
              <a:spcBef>
                <a:spcPts val="155"/>
              </a:spcBef>
              <a:spcAft>
                <a:spcPts val="0"/>
              </a:spcAft>
            </a:pP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Nous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avons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vérifié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par sondages, et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au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moyen d'autres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méthodes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de sé</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l</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ection</a:t>
            </a:r>
            <a:r>
              <a:rPr lang="fr-FR" sz="1400" dirty="0">
                <a:solidFill>
                  <a:srgbClr val="6D6D6D"/>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les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éléments </a:t>
            </a:r>
            <a:r>
              <a:rPr lang="fr-FR" sz="1400" dirty="0">
                <a:solidFill>
                  <a:srgbClr val="4B4B4B"/>
                </a:solidFill>
                <a:latin typeface="Arial" panose="020B0604020202020204" pitchFamily="34" charset="0"/>
                <a:ea typeface="Arial" panose="020B0604020202020204" pitchFamily="34" charset="0"/>
                <a:cs typeface="Arial" panose="020B0604020202020204" pitchFamily="34" charset="0"/>
              </a:rPr>
              <a:t>justifiant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les montants et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informations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figurant dans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les comptes annuels</a:t>
            </a:r>
            <a:r>
              <a:rPr lang="fr-FR" sz="1400" dirty="0">
                <a:solidFill>
                  <a:srgbClr val="828282"/>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Les diligences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mises en œuvre nous permettent d</a:t>
            </a:r>
            <a:r>
              <a:rPr lang="fr-FR" sz="1400" dirty="0">
                <a:solidFill>
                  <a:srgbClr val="6D6D6D"/>
                </a:solidFill>
                <a:latin typeface="Arial" panose="020B0604020202020204" pitchFamily="34" charset="0"/>
                <a:ea typeface="Arial" panose="020B0604020202020204" pitchFamily="34" charset="0"/>
                <a:cs typeface="Arial" panose="020B0604020202020204" pitchFamily="34" charset="0"/>
              </a:rPr>
              <a:t>'</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obtenir </a:t>
            </a:r>
            <a:r>
              <a:rPr lang="fr-FR" sz="1400" dirty="0">
                <a:solidFill>
                  <a:srgbClr val="4B4B4B"/>
                </a:solidFill>
                <a:latin typeface="Arial" panose="020B0604020202020204" pitchFamily="34" charset="0"/>
                <a:ea typeface="Arial" panose="020B0604020202020204" pitchFamily="34" charset="0"/>
                <a:cs typeface="Arial" panose="020B0604020202020204" pitchFamily="34" charset="0"/>
              </a:rPr>
              <a:t>l'ass</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u</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rance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raisonnable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que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les </a:t>
            </a:r>
            <a:r>
              <a:rPr lang="fr-FR" sz="1400" dirty="0">
                <a:solidFill>
                  <a:srgbClr val="4B4B4B"/>
                </a:solidFill>
                <a:latin typeface="Arial" panose="020B0604020202020204" pitchFamily="34" charset="0"/>
                <a:ea typeface="Arial" panose="020B0604020202020204" pitchFamily="34" charset="0"/>
                <a:cs typeface="Arial" panose="020B0604020202020204" pitchFamily="34" charset="0"/>
              </a:rPr>
              <a:t>comptes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annuels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ne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comportent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pas d'anomalies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sig</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nifi</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catives</a:t>
            </a:r>
            <a:r>
              <a:rPr lang="fr-FR" sz="1400" dirty="0">
                <a:solidFill>
                  <a:srgbClr val="919191"/>
                </a:solidFill>
                <a:latin typeface="Arial" panose="020B0604020202020204" pitchFamily="34" charset="0"/>
                <a:ea typeface="Arial" panose="020B0604020202020204" pitchFamily="34" charset="0"/>
                <a:cs typeface="Arial" panose="020B0604020202020204" pitchFamily="34" charset="0"/>
              </a:rPr>
              <a:t>.</a:t>
            </a:r>
            <a:endParaRPr lang="fr-FR" sz="1400" dirty="0">
              <a:latin typeface="Arial" panose="020B0604020202020204" pitchFamily="34" charset="0"/>
              <a:ea typeface="Arial" panose="020B0604020202020204" pitchFamily="34" charset="0"/>
              <a:cs typeface="Arial" panose="020B0604020202020204" pitchFamily="34" charset="0"/>
            </a:endParaRPr>
          </a:p>
          <a:p>
            <a:pPr>
              <a:spcBef>
                <a:spcPts val="25"/>
              </a:spcBef>
              <a:spcAft>
                <a:spcPts val="0"/>
              </a:spcAft>
            </a:pPr>
            <a:r>
              <a:rPr lang="fr-FR" sz="1400" dirty="0">
                <a:latin typeface="Arial" panose="020B0604020202020204" pitchFamily="34" charset="0"/>
                <a:ea typeface="Arial" panose="020B0604020202020204" pitchFamily="34" charset="0"/>
                <a:cs typeface="Arial" panose="020B0604020202020204" pitchFamily="34" charset="0"/>
              </a:rPr>
              <a:t> </a:t>
            </a:r>
          </a:p>
          <a:p>
            <a:pPr marL="78740" marR="76835" indent="-5715" algn="just">
              <a:lnSpc>
                <a:spcPct val="111000"/>
              </a:lnSpc>
              <a:spcAft>
                <a:spcPts val="0"/>
              </a:spcAft>
            </a:pP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Nous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certifions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que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les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comptes annuels sont</a:t>
            </a:r>
            <a:r>
              <a:rPr lang="fr-FR" sz="1400" dirty="0">
                <a:solidFill>
                  <a:srgbClr val="828282"/>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au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regard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des règles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et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principes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comptables</a:t>
            </a:r>
            <a:r>
              <a:rPr lang="fr-FR" sz="1400" dirty="0">
                <a:solidFill>
                  <a:srgbClr val="6D6D6D"/>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réguliers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et si</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n</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cères</a:t>
            </a:r>
            <a:r>
              <a:rPr lang="fr-FR" sz="1400" dirty="0">
                <a:solidFill>
                  <a:srgbClr val="6D6D6D"/>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et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donnent</a:t>
            </a:r>
            <a:r>
              <a:rPr lang="fr-FR" sz="1400" spc="-70"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une</a:t>
            </a:r>
            <a:r>
              <a:rPr lang="fr-FR" sz="1400" spc="-70" dirty="0">
                <a:solidFill>
                  <a:srgbClr val="131313"/>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image</a:t>
            </a:r>
            <a:r>
              <a:rPr lang="fr-FR" sz="1400" spc="-70" dirty="0">
                <a:solidFill>
                  <a:srgbClr val="131313"/>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fidèle</a:t>
            </a:r>
            <a:r>
              <a:rPr lang="fr-FR" sz="1400" spc="-70"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du</a:t>
            </a:r>
            <a:r>
              <a:rPr lang="fr-FR" sz="1400" spc="-70"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résultat</a:t>
            </a:r>
            <a:r>
              <a:rPr lang="fr-FR" sz="1400" spc="-70"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des</a:t>
            </a:r>
            <a:r>
              <a:rPr lang="fr-FR" sz="1400" spc="-6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opérations</a:t>
            </a:r>
            <a:r>
              <a:rPr lang="fr-FR" sz="1400" spc="-70"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de</a:t>
            </a:r>
            <a:r>
              <a:rPr lang="fr-FR" sz="1400" spc="-70"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l'exercice</a:t>
            </a:r>
            <a:r>
              <a:rPr lang="fr-FR" sz="1400" spc="-70" dirty="0">
                <a:solidFill>
                  <a:srgbClr val="131313"/>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écoulé</a:t>
            </a:r>
            <a:r>
              <a:rPr lang="fr-FR" sz="1400" spc="-70"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ainsi</a:t>
            </a:r>
            <a:r>
              <a:rPr lang="fr-FR" sz="1400" spc="-70"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que</a:t>
            </a:r>
            <a:r>
              <a:rPr lang="fr-FR" sz="1400" spc="-70"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de</a:t>
            </a:r>
            <a:r>
              <a:rPr lang="fr-FR" sz="1400" spc="-65" dirty="0">
                <a:solidFill>
                  <a:srgbClr val="24242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4B4B4B"/>
                </a:solidFill>
                <a:latin typeface="Arial" panose="020B0604020202020204" pitchFamily="34" charset="0"/>
                <a:ea typeface="Arial" panose="020B0604020202020204" pitchFamily="34" charset="0"/>
                <a:cs typeface="Arial" panose="020B0604020202020204" pitchFamily="34" charset="0"/>
              </a:rPr>
              <a:t>la</a:t>
            </a:r>
            <a:r>
              <a:rPr lang="fr-FR" sz="1400" spc="-70" dirty="0">
                <a:solidFill>
                  <a:srgbClr val="4B4B4B"/>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situation</a:t>
            </a:r>
            <a:r>
              <a:rPr lang="fr-FR" sz="1400" spc="-70"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financière</a:t>
            </a:r>
            <a:r>
              <a:rPr lang="fr-FR" sz="1400" spc="-70"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et</a:t>
            </a:r>
            <a:r>
              <a:rPr lang="fr-FR" sz="1400" spc="-5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du</a:t>
            </a:r>
            <a:r>
              <a:rPr lang="fr-FR" sz="1400" spc="-45" dirty="0">
                <a:solidFill>
                  <a:srgbClr val="343434"/>
                </a:solidFill>
                <a:latin typeface="Arial" panose="020B0604020202020204" pitchFamily="34" charset="0"/>
                <a:ea typeface="Arial" panose="020B0604020202020204" pitchFamily="34" charset="0"/>
                <a:cs typeface="Arial" panose="020B0604020202020204" pitchFamily="34" charset="0"/>
              </a:rPr>
              <a:t>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patrimoine de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la Caisse </a:t>
            </a:r>
            <a:r>
              <a:rPr lang="fr-FR" sz="1200" dirty="0">
                <a:solidFill>
                  <a:srgbClr val="242424"/>
                </a:solidFill>
                <a:latin typeface="Arial" panose="020B0604020202020204" pitchFamily="34" charset="0"/>
                <a:ea typeface="Arial" panose="020B0604020202020204" pitchFamily="34" charset="0"/>
                <a:cs typeface="Arial" panose="020B0604020202020204" pitchFamily="34" charset="0"/>
              </a:rPr>
              <a:t>à </a:t>
            </a:r>
            <a:r>
              <a:rPr lang="fr-FR" sz="1400" dirty="0">
                <a:solidFill>
                  <a:srgbClr val="131313"/>
                </a:solidFill>
                <a:latin typeface="Arial" panose="020B0604020202020204" pitchFamily="34" charset="0"/>
                <a:ea typeface="Arial" panose="020B0604020202020204" pitchFamily="34" charset="0"/>
                <a:cs typeface="Arial" panose="020B0604020202020204" pitchFamily="34" charset="0"/>
              </a:rPr>
              <a:t>la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fin </a:t>
            </a:r>
            <a:r>
              <a:rPr lang="fr-FR" sz="1400" dirty="0">
                <a:solidFill>
                  <a:srgbClr val="242424"/>
                </a:solidFill>
                <a:latin typeface="Arial" panose="020B0604020202020204" pitchFamily="34" charset="0"/>
                <a:ea typeface="Arial" panose="020B0604020202020204" pitchFamily="34" charset="0"/>
                <a:cs typeface="Arial" panose="020B0604020202020204" pitchFamily="34" charset="0"/>
              </a:rPr>
              <a:t>de </a:t>
            </a:r>
            <a:r>
              <a:rPr lang="fr-FR" sz="1400" dirty="0">
                <a:solidFill>
                  <a:srgbClr val="343434"/>
                </a:solidFill>
                <a:latin typeface="Arial" panose="020B0604020202020204" pitchFamily="34" charset="0"/>
                <a:ea typeface="Arial" panose="020B0604020202020204" pitchFamily="34" charset="0"/>
                <a:cs typeface="Arial" panose="020B0604020202020204" pitchFamily="34" charset="0"/>
              </a:rPr>
              <a:t>cet exercice</a:t>
            </a:r>
            <a:r>
              <a:rPr lang="fr-FR" sz="1400" dirty="0">
                <a:solidFill>
                  <a:srgbClr val="6D6D6D"/>
                </a:solidFill>
                <a:latin typeface="Arial" panose="020B0604020202020204" pitchFamily="34" charset="0"/>
                <a:ea typeface="Arial" panose="020B0604020202020204" pitchFamily="34" charset="0"/>
                <a:cs typeface="Arial" panose="020B0604020202020204" pitchFamily="34" charset="0"/>
              </a:rPr>
              <a:t>.</a:t>
            </a:r>
            <a:endParaRPr lang="fr-FR" sz="1400" dirty="0">
              <a:latin typeface="Arial" panose="020B0604020202020204" pitchFamily="34" charset="0"/>
              <a:ea typeface="Arial" panose="020B0604020202020204" pitchFamily="34" charset="0"/>
              <a:cs typeface="Arial" panose="020B0604020202020204" pitchFamily="34" charset="0"/>
            </a:endParaRPr>
          </a:p>
          <a:p>
            <a:pPr>
              <a:spcAft>
                <a:spcPts val="0"/>
              </a:spcAft>
            </a:pPr>
            <a:r>
              <a:rPr lang="fr-FR" dirty="0">
                <a:latin typeface="Arial" panose="020B0604020202020204" pitchFamily="34" charset="0"/>
                <a:ea typeface="Arial" panose="020B0604020202020204" pitchFamily="34" charset="0"/>
              </a:rPr>
              <a:t> </a:t>
            </a:r>
          </a:p>
        </p:txBody>
      </p:sp>
    </p:spTree>
    <p:extLst>
      <p:ext uri="{BB962C8B-B14F-4D97-AF65-F5344CB8AC3E}">
        <p14:creationId xmlns:p14="http://schemas.microsoft.com/office/powerpoint/2010/main" val="38451213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074689" y="120550"/>
            <a:ext cx="8375598" cy="757130"/>
          </a:xfrm>
          <a:prstGeom prst="rect">
            <a:avLst/>
          </a:prstGeom>
        </p:spPr>
        <p:txBody>
          <a:bodyPr wrap="square">
            <a:spAutoFit/>
          </a:bodyPr>
          <a:lstStyle/>
          <a:p>
            <a:pPr algn="ctr" defTabSz="914400">
              <a:lnSpc>
                <a:spcPct val="90000"/>
              </a:lnSpc>
              <a:defRPr/>
            </a:pPr>
            <a:r>
              <a:rPr lang="fr-FR" sz="2400" b="1" dirty="0">
                <a:solidFill>
                  <a:srgbClr val="0D4194"/>
                </a:solidFill>
                <a:latin typeface="Arial" panose="020B0604020202020204" pitchFamily="34" charset="0"/>
                <a:cs typeface="Arial" panose="020B0604020202020204" pitchFamily="34" charset="0"/>
              </a:rPr>
              <a:t>Assemblée générale 2026</a:t>
            </a:r>
          </a:p>
          <a:p>
            <a:pPr algn="ctr" defTabSz="914400">
              <a:lnSpc>
                <a:spcPct val="90000"/>
              </a:lnSpc>
              <a:defRPr/>
            </a:pPr>
            <a:r>
              <a:rPr lang="fr-FR" sz="2400" b="1" dirty="0">
                <a:solidFill>
                  <a:srgbClr val="0D4194"/>
                </a:solidFill>
                <a:latin typeface="Arial" panose="020B0604020202020204" pitchFamily="34" charset="0"/>
                <a:cs typeface="Arial" panose="020B0604020202020204" pitchFamily="34" charset="0"/>
              </a:rPr>
              <a:t>Rapport spécial sur les comptes annuels</a:t>
            </a:r>
          </a:p>
        </p:txBody>
      </p:sp>
      <p:sp>
        <p:nvSpPr>
          <p:cNvPr id="7" name="Rectangle 6"/>
          <p:cNvSpPr/>
          <p:nvPr/>
        </p:nvSpPr>
        <p:spPr>
          <a:xfrm>
            <a:off x="53789" y="1420699"/>
            <a:ext cx="12192000" cy="4142031"/>
          </a:xfrm>
          <a:prstGeom prst="rect">
            <a:avLst/>
          </a:prstGeom>
        </p:spPr>
        <p:txBody>
          <a:bodyPr wrap="square">
            <a:spAutoFit/>
          </a:bodyPr>
          <a:lstStyle/>
          <a:p>
            <a:pPr marL="82550" algn="just">
              <a:spcBef>
                <a:spcPts val="475"/>
              </a:spcBef>
              <a:spcAft>
                <a:spcPts val="0"/>
              </a:spcAft>
            </a:pPr>
            <a:r>
              <a:rPr lang="fr-FR" sz="1600" dirty="0">
                <a:latin typeface="Arial" panose="020B0604020202020204" pitchFamily="34" charset="0"/>
                <a:ea typeface="Arial" panose="020B0604020202020204" pitchFamily="34" charset="0"/>
              </a:rPr>
              <a:t>Mesdames,</a:t>
            </a:r>
            <a:r>
              <a:rPr lang="fr-FR" sz="1600" spc="130" dirty="0">
                <a:latin typeface="Arial" panose="020B0604020202020204" pitchFamily="34" charset="0"/>
                <a:ea typeface="Arial" panose="020B0604020202020204" pitchFamily="34" charset="0"/>
              </a:rPr>
              <a:t> </a:t>
            </a:r>
            <a:r>
              <a:rPr lang="fr-FR" sz="1600" spc="-10" dirty="0">
                <a:latin typeface="Arial" panose="020B0604020202020204" pitchFamily="34" charset="0"/>
                <a:ea typeface="Arial" panose="020B0604020202020204" pitchFamily="34" charset="0"/>
              </a:rPr>
              <a:t>Messieurs,</a:t>
            </a:r>
            <a:endParaRPr lang="fr-FR" sz="1600" dirty="0">
              <a:latin typeface="Arial" panose="020B0604020202020204" pitchFamily="34" charset="0"/>
              <a:ea typeface="Arial" panose="020B0604020202020204" pitchFamily="34" charset="0"/>
            </a:endParaRPr>
          </a:p>
          <a:p>
            <a:pPr>
              <a:spcBef>
                <a:spcPts val="20"/>
              </a:spcBef>
              <a:spcAft>
                <a:spcPts val="0"/>
              </a:spcAft>
            </a:pPr>
            <a:r>
              <a:rPr lang="fr-FR" sz="1600" dirty="0">
                <a:latin typeface="Arial" panose="020B0604020202020204" pitchFamily="34" charset="0"/>
                <a:ea typeface="Arial" panose="020B0604020202020204" pitchFamily="34" charset="0"/>
              </a:rPr>
              <a:t> </a:t>
            </a:r>
          </a:p>
          <a:p>
            <a:pPr marL="83820" marR="71120" indent="-1270" algn="just">
              <a:lnSpc>
                <a:spcPct val="110000"/>
              </a:lnSpc>
              <a:spcAft>
                <a:spcPts val="0"/>
              </a:spcAft>
            </a:pPr>
            <a:r>
              <a:rPr lang="fr-FR" sz="1600" dirty="0">
                <a:latin typeface="Arial" panose="020B0604020202020204" pitchFamily="34" charset="0"/>
                <a:ea typeface="Arial" panose="020B0604020202020204" pitchFamily="34" charset="0"/>
              </a:rPr>
              <a:t>En</a:t>
            </a:r>
            <a:r>
              <a:rPr lang="fr-FR" sz="1600" spc="-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application de</a:t>
            </a:r>
            <a:r>
              <a:rPr lang="fr-FR" sz="1600" spc="-2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l'article L. 511-39 du code monétaire et</a:t>
            </a:r>
            <a:r>
              <a:rPr lang="fr-FR" sz="1600" spc="-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financier et en notre qualité de certificateur des comptes de votre</a:t>
            </a:r>
            <a:r>
              <a:rPr lang="fr-FR" sz="1600" spc="-2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Caisse</a:t>
            </a:r>
            <a:r>
              <a:rPr lang="fr-FR" sz="1600" spc="-3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locale, nous</a:t>
            </a:r>
            <a:r>
              <a:rPr lang="fr-FR" sz="1600" spc="-1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vous</a:t>
            </a:r>
            <a:r>
              <a:rPr lang="fr-FR" sz="1600" spc="-3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présentons notre</a:t>
            </a:r>
            <a:r>
              <a:rPr lang="fr-FR" sz="1600" spc="-4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rapport</a:t>
            </a:r>
            <a:r>
              <a:rPr lang="fr-FR" sz="1600" spc="-1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sur</a:t>
            </a:r>
            <a:r>
              <a:rPr lang="fr-FR" sz="1600" spc="-6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les</a:t>
            </a:r>
            <a:r>
              <a:rPr lang="fr-FR" sz="1600" spc="-3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conventions et</a:t>
            </a:r>
            <a:r>
              <a:rPr lang="fr-FR" sz="1600" spc="-5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engagements réglementés.</a:t>
            </a:r>
          </a:p>
          <a:p>
            <a:pPr>
              <a:spcBef>
                <a:spcPts val="55"/>
              </a:spcBef>
              <a:spcAft>
                <a:spcPts val="0"/>
              </a:spcAft>
            </a:pPr>
            <a:r>
              <a:rPr lang="fr-FR" sz="1600" dirty="0">
                <a:latin typeface="Arial" panose="020B0604020202020204" pitchFamily="34" charset="0"/>
                <a:ea typeface="Arial" panose="020B0604020202020204" pitchFamily="34" charset="0"/>
              </a:rPr>
              <a:t> </a:t>
            </a:r>
          </a:p>
          <a:p>
            <a:pPr marL="77470" marR="70485" indent="3175" algn="just">
              <a:lnSpc>
                <a:spcPct val="110000"/>
              </a:lnSpc>
              <a:spcAft>
                <a:spcPts val="0"/>
              </a:spcAft>
            </a:pPr>
            <a:r>
              <a:rPr lang="fr-FR" sz="1600" dirty="0">
                <a:latin typeface="Arial" panose="020B0604020202020204" pitchFamily="34" charset="0"/>
                <a:ea typeface="Arial" panose="020B0604020202020204" pitchFamily="34" charset="0"/>
              </a:rPr>
              <a:t>Il</a:t>
            </a:r>
            <a:r>
              <a:rPr lang="fr-FR" sz="1600" spc="-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nous</a:t>
            </a:r>
            <a:r>
              <a:rPr lang="fr-FR" sz="1600" spc="-1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appartient de</a:t>
            </a:r>
            <a:r>
              <a:rPr lang="fr-FR" sz="1600" spc="-5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vous communiquer, sur</a:t>
            </a:r>
            <a:r>
              <a:rPr lang="fr-FR" sz="1600" spc="-4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la</a:t>
            </a:r>
            <a:r>
              <a:rPr lang="fr-FR" sz="1600" spc="-1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base</a:t>
            </a:r>
            <a:r>
              <a:rPr lang="fr-FR" sz="1600" spc="-1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des</a:t>
            </a:r>
            <a:r>
              <a:rPr lang="fr-FR" sz="1600" spc="-1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informations qui</a:t>
            </a:r>
            <a:r>
              <a:rPr lang="fr-FR" sz="1600" spc="-6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nous</a:t>
            </a:r>
            <a:r>
              <a:rPr lang="fr-FR" sz="1600" spc="-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ont</a:t>
            </a:r>
            <a:r>
              <a:rPr lang="fr-FR" sz="1600" spc="-2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été</a:t>
            </a:r>
            <a:r>
              <a:rPr lang="fr-FR" sz="1600" spc="-2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données, les</a:t>
            </a:r>
            <a:r>
              <a:rPr lang="fr-FR" sz="1600" spc="-2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caractéristiques</a:t>
            </a:r>
            <a:r>
              <a:rPr lang="fr-FR" sz="1600" spc="-2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et les</a:t>
            </a:r>
            <a:r>
              <a:rPr lang="fr-FR" sz="1600" spc="-10" dirty="0">
                <a:latin typeface="Arial" panose="020B0604020202020204" pitchFamily="34" charset="0"/>
                <a:ea typeface="Arial" panose="020B0604020202020204" pitchFamily="34" charset="0"/>
              </a:rPr>
              <a:t> m</a:t>
            </a:r>
            <a:r>
              <a:rPr lang="fr-FR" sz="1600" dirty="0">
                <a:latin typeface="Arial" panose="020B0604020202020204" pitchFamily="34" charset="0"/>
                <a:ea typeface="Arial" panose="020B0604020202020204" pitchFamily="34" charset="0"/>
              </a:rPr>
              <a:t>odalités essentielles des conventions dont</a:t>
            </a:r>
            <a:r>
              <a:rPr lang="fr-FR" sz="1600" spc="-2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nous avons été avisées ou</a:t>
            </a:r>
            <a:r>
              <a:rPr lang="fr-FR" sz="1600" spc="-1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que</a:t>
            </a:r>
            <a:r>
              <a:rPr lang="fr-FR" sz="1600" spc="-1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nous aurions relevées à</a:t>
            </a:r>
            <a:r>
              <a:rPr lang="fr-FR" sz="1600" spc="-4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l'occasion de notre mission.</a:t>
            </a:r>
          </a:p>
          <a:p>
            <a:pPr marL="78105" marR="71120" indent="1270" algn="just">
              <a:lnSpc>
                <a:spcPct val="108000"/>
              </a:lnSpc>
              <a:spcBef>
                <a:spcPts val="785"/>
              </a:spcBef>
              <a:spcAft>
                <a:spcPts val="0"/>
              </a:spcAft>
            </a:pPr>
            <a:r>
              <a:rPr lang="fr-FR" sz="1600" dirty="0">
                <a:latin typeface="Arial" panose="020B0604020202020204" pitchFamily="34" charset="0"/>
                <a:ea typeface="Arial" panose="020B0604020202020204" pitchFamily="34" charset="0"/>
              </a:rPr>
              <a:t>Par</a:t>
            </a:r>
            <a:r>
              <a:rPr lang="fr-FR" sz="1600" spc="-6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ailleurs,</a:t>
            </a:r>
            <a:r>
              <a:rPr lang="fr-FR" sz="1600" spc="-6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il</a:t>
            </a:r>
            <a:r>
              <a:rPr lang="fr-FR" sz="1600" spc="-6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nous</a:t>
            </a:r>
            <a:r>
              <a:rPr lang="fr-FR" sz="1600" spc="-6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appartient,</a:t>
            </a:r>
            <a:r>
              <a:rPr lang="fr-FR" sz="1600" spc="-6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le</a:t>
            </a:r>
            <a:r>
              <a:rPr lang="fr-FR" sz="1600" spc="-6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cas</a:t>
            </a:r>
            <a:r>
              <a:rPr lang="fr-FR" sz="1600" spc="-6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échéant,</a:t>
            </a:r>
            <a:r>
              <a:rPr lang="fr-FR" sz="1600" spc="-3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de</a:t>
            </a:r>
            <a:r>
              <a:rPr lang="fr-FR" sz="1600" spc="-6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vous</a:t>
            </a:r>
            <a:r>
              <a:rPr lang="fr-FR" sz="1600" spc="-4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communiquer les</a:t>
            </a:r>
            <a:r>
              <a:rPr lang="fr-FR" sz="1600" spc="-6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informations</a:t>
            </a:r>
            <a:r>
              <a:rPr lang="fr-FR" sz="1600" spc="-1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relatives</a:t>
            </a:r>
            <a:r>
              <a:rPr lang="fr-FR" sz="1600" spc="-4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à</a:t>
            </a:r>
            <a:r>
              <a:rPr lang="fr-FR" sz="1600" spc="-6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l'exécution,</a:t>
            </a:r>
            <a:r>
              <a:rPr lang="fr-FR" sz="1600" spc="-2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au</a:t>
            </a:r>
            <a:r>
              <a:rPr lang="fr-FR" sz="1600" spc="-6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cours</a:t>
            </a:r>
            <a:r>
              <a:rPr lang="fr-FR" sz="1600" spc="-4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de l'exercice écoulé,</a:t>
            </a:r>
            <a:r>
              <a:rPr lang="fr-FR" sz="1600" spc="-3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de</a:t>
            </a:r>
            <a:r>
              <a:rPr lang="fr-FR" sz="1600" spc="-5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conventions dont</a:t>
            </a:r>
            <a:r>
              <a:rPr lang="fr-FR" sz="1600" spc="-6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l'existence</a:t>
            </a:r>
            <a:r>
              <a:rPr lang="fr-FR" sz="1600" spc="-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a</a:t>
            </a:r>
            <a:r>
              <a:rPr lang="fr-FR" sz="1600" spc="-3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été</a:t>
            </a:r>
            <a:r>
              <a:rPr lang="fr-FR" sz="1600" spc="-4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portée</a:t>
            </a:r>
            <a:r>
              <a:rPr lang="fr-FR" sz="1600" spc="-3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à</a:t>
            </a:r>
            <a:r>
              <a:rPr lang="fr-FR" sz="1600" spc="-6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votre</a:t>
            </a:r>
            <a:r>
              <a:rPr lang="fr-FR" sz="1600" spc="-2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connaissance au</a:t>
            </a:r>
            <a:r>
              <a:rPr lang="fr-FR" sz="1600" spc="-5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cours</a:t>
            </a:r>
            <a:r>
              <a:rPr lang="fr-FR" sz="1600" spc="-2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d'exercices antérieurs.</a:t>
            </a:r>
          </a:p>
          <a:p>
            <a:pPr>
              <a:spcBef>
                <a:spcPts val="50"/>
              </a:spcBef>
              <a:spcAft>
                <a:spcPts val="0"/>
              </a:spcAft>
            </a:pPr>
            <a:r>
              <a:rPr lang="fr-FR" sz="1600" dirty="0">
                <a:latin typeface="Arial" panose="020B0604020202020204" pitchFamily="34" charset="0"/>
                <a:ea typeface="Arial" panose="020B0604020202020204" pitchFamily="34" charset="0"/>
              </a:rPr>
              <a:t> </a:t>
            </a:r>
          </a:p>
          <a:p>
            <a:pPr marL="86995" marR="73660" indent="-4445" algn="just">
              <a:lnSpc>
                <a:spcPct val="110000"/>
              </a:lnSpc>
              <a:spcAft>
                <a:spcPts val="0"/>
              </a:spcAft>
            </a:pPr>
            <a:r>
              <a:rPr lang="fr-FR" sz="1600" dirty="0">
                <a:latin typeface="Arial" panose="020B0604020202020204" pitchFamily="34" charset="0"/>
                <a:ea typeface="Arial" panose="020B0604020202020204" pitchFamily="34" charset="0"/>
              </a:rPr>
              <a:t>Nous</a:t>
            </a:r>
            <a:r>
              <a:rPr lang="fr-FR" sz="1600" spc="-3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vous</a:t>
            </a:r>
            <a:r>
              <a:rPr lang="fr-FR" sz="1600" spc="-2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informons</a:t>
            </a:r>
            <a:r>
              <a:rPr lang="fr-FR" sz="1600" spc="-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qu'il</a:t>
            </a:r>
            <a:r>
              <a:rPr lang="fr-FR" sz="1600" spc="-4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ne</a:t>
            </a:r>
            <a:r>
              <a:rPr lang="fr-FR" sz="1600" spc="-5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nous</a:t>
            </a:r>
            <a:r>
              <a:rPr lang="fr-FR" sz="1600" spc="-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a</a:t>
            </a:r>
            <a:r>
              <a:rPr lang="fr-FR" sz="1600" spc="-3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été</a:t>
            </a:r>
            <a:r>
              <a:rPr lang="fr-FR" sz="1600" spc="-2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donné avis</a:t>
            </a:r>
            <a:r>
              <a:rPr lang="fr-FR" sz="1600" spc="-2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d'aucune convention conclue au</a:t>
            </a:r>
            <a:r>
              <a:rPr lang="fr-FR" sz="1600" spc="-5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cours</a:t>
            </a:r>
            <a:r>
              <a:rPr lang="fr-FR" sz="1600" spc="-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de</a:t>
            </a:r>
            <a:r>
              <a:rPr lang="fr-FR" sz="1600" spc="-5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l'exercice</a:t>
            </a:r>
            <a:r>
              <a:rPr lang="fr-FR" sz="1600" spc="-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entre</a:t>
            </a:r>
            <a:r>
              <a:rPr lang="fr-FR" sz="1600" spc="-2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la</a:t>
            </a:r>
            <a:r>
              <a:rPr lang="fr-FR" sz="1600" spc="-5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Caisse et</a:t>
            </a:r>
            <a:r>
              <a:rPr lang="fr-FR" sz="1600" spc="-6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l'un</a:t>
            </a:r>
            <a:r>
              <a:rPr lang="fr-FR" sz="1600" spc="-1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de</a:t>
            </a:r>
            <a:r>
              <a:rPr lang="fr-FR" sz="1600" spc="-1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ses</a:t>
            </a:r>
            <a:r>
              <a:rPr lang="fr-FR" sz="1600" spc="-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administrateurs</a:t>
            </a:r>
            <a:r>
              <a:rPr lang="fr-FR" sz="1600" spc="-2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ou</a:t>
            </a:r>
            <a:r>
              <a:rPr lang="fr-FR" sz="1600" spc="-4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dirigeants et</a:t>
            </a:r>
            <a:r>
              <a:rPr lang="fr-FR" sz="1600" spc="-2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visée à</a:t>
            </a:r>
            <a:r>
              <a:rPr lang="fr-FR" sz="1600" spc="-5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l'article L225-38 du</a:t>
            </a:r>
            <a:r>
              <a:rPr lang="fr-FR" sz="1600" spc="-1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Code de</a:t>
            </a:r>
            <a:r>
              <a:rPr lang="fr-FR" sz="1600" spc="-3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Commerce.</a:t>
            </a:r>
          </a:p>
          <a:p>
            <a:pPr>
              <a:spcBef>
                <a:spcPts val="50"/>
              </a:spcBef>
              <a:spcAft>
                <a:spcPts val="0"/>
              </a:spcAft>
            </a:pPr>
            <a:r>
              <a:rPr lang="fr-FR" sz="1600" dirty="0">
                <a:latin typeface="Arial" panose="020B0604020202020204" pitchFamily="34" charset="0"/>
                <a:ea typeface="Arial" panose="020B0604020202020204" pitchFamily="34" charset="0"/>
              </a:rPr>
              <a:t> </a:t>
            </a:r>
          </a:p>
          <a:p>
            <a:pPr marL="83820" marR="72390" indent="1270" algn="just">
              <a:lnSpc>
                <a:spcPct val="110000"/>
              </a:lnSpc>
              <a:spcBef>
                <a:spcPts val="5"/>
              </a:spcBef>
              <a:spcAft>
                <a:spcPts val="0"/>
              </a:spcAft>
            </a:pPr>
            <a:r>
              <a:rPr lang="fr-FR" sz="1600" dirty="0">
                <a:latin typeface="Arial" panose="020B0604020202020204" pitchFamily="34" charset="0"/>
                <a:ea typeface="Arial" panose="020B0604020202020204" pitchFamily="34" charset="0"/>
              </a:rPr>
              <a:t>Enfin, aucune convention déjà portée à votre connaissance au cours d'exercices antérieurs et dont l'exécution s'est poursuivie au</a:t>
            </a:r>
            <a:r>
              <a:rPr lang="fr-FR" sz="1600" spc="-5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cours</a:t>
            </a:r>
            <a:r>
              <a:rPr lang="fr-FR" sz="1600" spc="-1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de</a:t>
            </a:r>
            <a:r>
              <a:rPr lang="fr-FR" sz="1600" spc="-1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l'exercice écoulé n'a</a:t>
            </a:r>
            <a:r>
              <a:rPr lang="fr-FR" sz="1600" spc="-15"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été</a:t>
            </a:r>
            <a:r>
              <a:rPr lang="fr-FR" sz="1600" spc="-4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relevée au cours de</a:t>
            </a:r>
            <a:r>
              <a:rPr lang="fr-FR" sz="1600" spc="-4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nos</a:t>
            </a:r>
            <a:r>
              <a:rPr lang="fr-FR" sz="1600" spc="-20" dirty="0">
                <a:latin typeface="Arial" panose="020B0604020202020204" pitchFamily="34" charset="0"/>
                <a:ea typeface="Arial" panose="020B0604020202020204" pitchFamily="34" charset="0"/>
              </a:rPr>
              <a:t> </a:t>
            </a:r>
            <a:r>
              <a:rPr lang="fr-FR" sz="1600" dirty="0">
                <a:latin typeface="Arial" panose="020B0604020202020204" pitchFamily="34" charset="0"/>
                <a:ea typeface="Arial" panose="020B0604020202020204" pitchFamily="34" charset="0"/>
              </a:rPr>
              <a:t>travaux.</a:t>
            </a:r>
          </a:p>
        </p:txBody>
      </p:sp>
    </p:spTree>
    <p:extLst>
      <p:ext uri="{BB962C8B-B14F-4D97-AF65-F5344CB8AC3E}">
        <p14:creationId xmlns:p14="http://schemas.microsoft.com/office/powerpoint/2010/main" val="31151065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4"/>
          </p:nvPr>
        </p:nvSpPr>
        <p:spPr>
          <a:xfrm>
            <a:off x="627883" y="314110"/>
            <a:ext cx="10966709" cy="556053"/>
          </a:xfrm>
        </p:spPr>
        <p:txBody>
          <a:bodyPr/>
          <a:lstStyle/>
          <a:p>
            <a:r>
              <a:rPr lang="fr-FR" dirty="0">
                <a:solidFill>
                  <a:srgbClr val="E84161"/>
                </a:solidFill>
              </a:rPr>
              <a:t>Ordre du jour de l’Assemblée générale ordinaire</a:t>
            </a:r>
          </a:p>
        </p:txBody>
      </p:sp>
      <p:sp>
        <p:nvSpPr>
          <p:cNvPr id="3" name="ZoneTexte 2"/>
          <p:cNvSpPr txBox="1"/>
          <p:nvPr/>
        </p:nvSpPr>
        <p:spPr>
          <a:xfrm>
            <a:off x="627883" y="1037336"/>
            <a:ext cx="9644380" cy="4262705"/>
          </a:xfrm>
          <a:prstGeom prst="rect">
            <a:avLst/>
          </a:prstGeom>
          <a:noFill/>
        </p:spPr>
        <p:txBody>
          <a:bodyPr wrap="square" rtlCol="0">
            <a:spAutoFit/>
          </a:bodyPr>
          <a:lstStyle/>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Bienvenue, ouverture de l'Assemblée, constitution du bureau</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Compte-rendu d'activité</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Présentation du bilan et du compte de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Rapport du Conseil de surveillance et certification des comptes</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Approbation du bilan et du compte de résultat</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Affectation du résultat</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Approbation de la variation du capital social</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Quitus et décharge au Conseil d'administration</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Communications diverses</a:t>
            </a:r>
          </a:p>
          <a:p>
            <a:pPr defTabSz="554492">
              <a:spcAft>
                <a:spcPts val="600"/>
              </a:spcAft>
              <a:defRPr/>
            </a:pPr>
            <a:r>
              <a:rPr lang="fr-FR" kern="0" dirty="0">
                <a:solidFill>
                  <a:schemeClr val="accent2">
                    <a:lumMod val="40000"/>
                    <a:lumOff val="60000"/>
                  </a:schemeClr>
                </a:solidFill>
                <a:latin typeface="Arial" panose="020B0604020202020204" pitchFamily="34" charset="0"/>
                <a:cs typeface="Arial" panose="020B0604020202020204" pitchFamily="34" charset="0"/>
              </a:rPr>
              <a:t>Elections au Conseil d’administration</a:t>
            </a:r>
            <a:endParaRPr lang="fr-FR" kern="0" dirty="0">
              <a:solidFill>
                <a:srgbClr val="0D4194"/>
              </a:solidFill>
              <a:latin typeface="Arial" panose="020B0604020202020204" pitchFamily="34" charset="0"/>
              <a:cs typeface="Arial" panose="020B0604020202020204" pitchFamily="34" charset="0"/>
            </a:endParaRP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Pouvoirs pour les formalités</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Clôture de l'Assemblée générale ordinaire</a:t>
            </a:r>
          </a:p>
        </p:txBody>
      </p:sp>
      <p:cxnSp>
        <p:nvCxnSpPr>
          <p:cNvPr id="5" name="Connecteur droit 4"/>
          <p:cNvCxnSpPr/>
          <p:nvPr/>
        </p:nvCxnSpPr>
        <p:spPr>
          <a:xfrm>
            <a:off x="315045" y="1045029"/>
            <a:ext cx="7684" cy="5163671"/>
          </a:xfrm>
          <a:prstGeom prst="line">
            <a:avLst/>
          </a:prstGeom>
          <a:ln w="9525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02028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15938" y="1931541"/>
            <a:ext cx="11160124"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E4194"/>
                </a:solidFill>
                <a:effectLst/>
                <a:uLnTx/>
                <a:uFillTx/>
                <a:latin typeface="Arial" panose="020B0604020202020204"/>
                <a:ea typeface="+mn-ea"/>
                <a:cs typeface="+mn-cs"/>
              </a:rPr>
              <a:t>Approbation du bilan et du compte de résultat</a:t>
            </a:r>
            <a:endParaRPr kumimoji="0" lang="fr-FR" sz="2400" b="0" i="0" u="none" strike="noStrike" kern="1200" cap="none" spc="0" normalizeH="0" baseline="0" noProof="0" dirty="0">
              <a:ln>
                <a:noFill/>
              </a:ln>
              <a:solidFill>
                <a:srgbClr val="0E4194"/>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E4194"/>
                </a:solidFill>
                <a:effectLst/>
                <a:uLnTx/>
                <a:uFillTx/>
                <a:latin typeface="Arial" panose="020B0604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E4194"/>
                </a:solidFill>
                <a:effectLst/>
                <a:uLnTx/>
                <a:uFillTx/>
                <a:latin typeface="Arial" panose="020B0604020202020204"/>
                <a:ea typeface="+mn-ea"/>
                <a:cs typeface="+mn-cs"/>
              </a:rPr>
              <a:t>Approbation du bilan et le compte de résultat de l’exercice écoulé, clos le 31 décembre 2025.</a:t>
            </a: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fr-FR" sz="2400" b="0" i="0" u="none" strike="noStrike" kern="1200" cap="none" spc="0" normalizeH="0" baseline="0" noProof="0" dirty="0">
                <a:ln>
                  <a:noFill/>
                </a:ln>
                <a:solidFill>
                  <a:srgbClr val="0E4194"/>
                </a:solidFill>
                <a:effectLst/>
                <a:uLnTx/>
                <a:uFillTx/>
                <a:latin typeface="Arial" panose="020B0604020202020204"/>
                <a:ea typeface="+mn-ea"/>
                <a:cs typeface="+mn-cs"/>
              </a:rPr>
            </a:br>
            <a:r>
              <a:rPr kumimoji="0" lang="fr-FR" sz="2400" b="0" i="0" u="none" strike="noStrike" kern="1200" cap="none" spc="0" normalizeH="0" baseline="0" noProof="0" dirty="0">
                <a:ln>
                  <a:noFill/>
                </a:ln>
                <a:solidFill>
                  <a:srgbClr val="0E4194"/>
                </a:solidFill>
                <a:effectLst/>
                <a:uLnTx/>
                <a:uFillTx/>
                <a:latin typeface="Arial" panose="020B0604020202020204"/>
                <a:ea typeface="+mn-ea"/>
                <a:cs typeface="+mn-cs"/>
              </a:rPr>
              <a:t>L’excédent de l’exercice est de 751 730€.</a:t>
            </a:r>
          </a:p>
        </p:txBody>
      </p:sp>
      <p:sp>
        <p:nvSpPr>
          <p:cNvPr id="4" name="Espace réservé du texte 2"/>
          <p:cNvSpPr>
            <a:spLocks noGrp="1"/>
          </p:cNvSpPr>
          <p:nvPr>
            <p:ph type="body" sz="quarter" idx="14"/>
          </p:nvPr>
        </p:nvSpPr>
        <p:spPr>
          <a:xfrm>
            <a:off x="515938" y="476250"/>
            <a:ext cx="10901362" cy="556053"/>
          </a:xfrm>
        </p:spPr>
        <p:txBody>
          <a:bodyPr/>
          <a:lstStyle/>
          <a:p>
            <a:r>
              <a:rPr lang="fr-FR" sz="2400" cap="all" dirty="0"/>
              <a:t>Assemblée générale 2026</a:t>
            </a:r>
            <a:br>
              <a:rPr lang="fr-FR" sz="2400" cap="all" dirty="0"/>
            </a:br>
            <a:r>
              <a:rPr lang="fr-FR" sz="2400" cap="all" dirty="0">
                <a:solidFill>
                  <a:srgbClr val="E94262"/>
                </a:solidFill>
              </a:rPr>
              <a:t>Résolutions</a:t>
            </a:r>
          </a:p>
        </p:txBody>
      </p:sp>
    </p:spTree>
    <p:extLst>
      <p:ext uri="{BB962C8B-B14F-4D97-AF65-F5344CB8AC3E}">
        <p14:creationId xmlns:p14="http://schemas.microsoft.com/office/powerpoint/2010/main" val="606695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4"/>
          </p:nvPr>
        </p:nvSpPr>
        <p:spPr>
          <a:xfrm>
            <a:off x="627883" y="314110"/>
            <a:ext cx="10966709" cy="556053"/>
          </a:xfrm>
        </p:spPr>
        <p:txBody>
          <a:bodyPr/>
          <a:lstStyle/>
          <a:p>
            <a:r>
              <a:rPr lang="fr-FR" dirty="0">
                <a:solidFill>
                  <a:srgbClr val="E84161"/>
                </a:solidFill>
              </a:rPr>
              <a:t>Ordre du jour de l’Assemblée générale ordinaire</a:t>
            </a:r>
          </a:p>
        </p:txBody>
      </p:sp>
      <p:sp>
        <p:nvSpPr>
          <p:cNvPr id="3" name="ZoneTexte 2"/>
          <p:cNvSpPr txBox="1"/>
          <p:nvPr/>
        </p:nvSpPr>
        <p:spPr>
          <a:xfrm>
            <a:off x="627883" y="1037336"/>
            <a:ext cx="9644380" cy="4262705"/>
          </a:xfrm>
          <a:prstGeom prst="rect">
            <a:avLst/>
          </a:prstGeom>
          <a:noFill/>
        </p:spPr>
        <p:txBody>
          <a:bodyPr wrap="square" rtlCol="0">
            <a:spAutoFit/>
          </a:bodyPr>
          <a:lstStyle/>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Bienvenue, ouverture de l'Assemblée, constitution du bureau</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Compte-rendu d'activité</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Présentation du bilan et du compte de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Rapport du Conseil de surveillance et certification des comptes</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Approbation du bilan et du compte de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Affectation du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Approbation de la variation du capital social</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Quitus et décharge au Conseil d'administration</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Communications diverses</a:t>
            </a:r>
          </a:p>
          <a:p>
            <a:pPr defTabSz="554492">
              <a:spcAft>
                <a:spcPts val="600"/>
              </a:spcAft>
              <a:defRPr/>
            </a:pPr>
            <a:r>
              <a:rPr lang="fr-FR" kern="0" dirty="0">
                <a:solidFill>
                  <a:schemeClr val="accent2">
                    <a:lumMod val="40000"/>
                    <a:lumOff val="60000"/>
                  </a:schemeClr>
                </a:solidFill>
                <a:latin typeface="Arial" panose="020B0604020202020204" pitchFamily="34" charset="0"/>
                <a:cs typeface="Arial" panose="020B0604020202020204" pitchFamily="34" charset="0"/>
              </a:rPr>
              <a:t>Elections au Conseil d’administration</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Pouvoirs pour les formalités</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Clôture de l'Assemblée générale ordinaire</a:t>
            </a:r>
          </a:p>
        </p:txBody>
      </p:sp>
      <p:cxnSp>
        <p:nvCxnSpPr>
          <p:cNvPr id="5" name="Connecteur droit 4"/>
          <p:cNvCxnSpPr/>
          <p:nvPr/>
        </p:nvCxnSpPr>
        <p:spPr>
          <a:xfrm>
            <a:off x="315045" y="1045029"/>
            <a:ext cx="7684" cy="5163671"/>
          </a:xfrm>
          <a:prstGeom prst="line">
            <a:avLst/>
          </a:prstGeom>
          <a:ln w="9525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86568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26442" y="1541123"/>
            <a:ext cx="10890858" cy="38164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E4194"/>
                </a:solidFill>
                <a:effectLst/>
                <a:uLnTx/>
                <a:uFillTx/>
                <a:latin typeface="Arial" panose="020B0604020202020204"/>
                <a:ea typeface="+mn-ea"/>
                <a:cs typeface="+mn-cs"/>
              </a:rPr>
              <a:t>Affectation du résultat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E4194"/>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E4194"/>
                </a:solidFill>
                <a:effectLst/>
                <a:uLnTx/>
                <a:uFillTx/>
                <a:latin typeface="Arial" panose="020B0604020202020204"/>
                <a:ea typeface="+mn-ea"/>
                <a:cs typeface="+mn-cs"/>
              </a:rPr>
              <a:t>Approbation de la répartition suivante conformément aux propositions du Conseil d’administration :</a:t>
            </a: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fr-FR" sz="2000" b="0" i="0" u="none" strike="noStrike" kern="1200" cap="none" spc="0" normalizeH="0" baseline="0" noProof="0" dirty="0">
                <a:ln>
                  <a:noFill/>
                </a:ln>
                <a:solidFill>
                  <a:srgbClr val="0E4194"/>
                </a:solidFill>
                <a:effectLst/>
                <a:uLnTx/>
                <a:uFillTx/>
                <a:latin typeface="Arial" panose="020B0604020202020204"/>
                <a:ea typeface="+mn-ea"/>
                <a:cs typeface="+mn-cs"/>
              </a:rPr>
            </a:br>
            <a:r>
              <a:rPr kumimoji="0" lang="fr-FR" sz="2000" b="0" i="0" u="none" strike="noStrike" kern="1200" cap="none" spc="0" normalizeH="0" baseline="0" noProof="0" dirty="0">
                <a:ln>
                  <a:noFill/>
                </a:ln>
                <a:solidFill>
                  <a:srgbClr val="0E4194"/>
                </a:solidFill>
                <a:effectLst/>
                <a:uLnTx/>
                <a:uFillTx/>
                <a:latin typeface="Arial" panose="020B0604020202020204"/>
                <a:ea typeface="+mn-ea"/>
                <a:cs typeface="+mn-cs"/>
              </a:rPr>
              <a:t>L'excédent est affecté comme suit :</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fr-FR" sz="2000" noProof="0" dirty="0">
                <a:solidFill>
                  <a:srgbClr val="0E4194"/>
                </a:solidFill>
                <a:latin typeface="Arial" panose="020B0604020202020204"/>
              </a:rPr>
              <a:t>M</a:t>
            </a:r>
            <a:r>
              <a:rPr kumimoji="0" lang="fr-FR" sz="2000" b="0" i="0" u="none" strike="noStrike" kern="1200" cap="none" spc="0" normalizeH="0" baseline="0" noProof="0" dirty="0">
                <a:ln>
                  <a:noFill/>
                </a:ln>
                <a:solidFill>
                  <a:srgbClr val="0E4194"/>
                </a:solidFill>
                <a:effectLst/>
                <a:uLnTx/>
                <a:uFillTx/>
                <a:latin typeface="Arial" panose="020B0604020202020204"/>
                <a:ea typeface="+mn-ea"/>
                <a:cs typeface="+mn-cs"/>
              </a:rPr>
              <a:t>ontant affecté à la rémunération des parts sociales B : 2 55 012,21€</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srgbClr val="0E4194"/>
                </a:solidFill>
                <a:effectLst/>
                <a:uLnTx/>
                <a:uFillTx/>
                <a:latin typeface="Arial" panose="020B0604020202020204"/>
                <a:ea typeface="+mn-ea"/>
                <a:cs typeface="+mn-cs"/>
              </a:rPr>
              <a:t>Montant affecté aux réserves statutaires : 496 717,79€</a:t>
            </a: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fr-FR" sz="2000" b="0" i="0" u="none" strike="noStrike" kern="1200" cap="none" spc="0" normalizeH="0" baseline="0" noProof="0" dirty="0">
                <a:ln>
                  <a:noFill/>
                </a:ln>
                <a:solidFill>
                  <a:srgbClr val="0E4194"/>
                </a:solidFill>
                <a:effectLst/>
                <a:uLnTx/>
                <a:uFillTx/>
                <a:latin typeface="Arial" panose="020B0604020202020204"/>
                <a:ea typeface="+mn-ea"/>
                <a:cs typeface="+mn-cs"/>
              </a:rPr>
            </a:br>
            <a:r>
              <a:rPr kumimoji="0" lang="fr-FR" sz="2000" b="0" i="0" u="none" strike="noStrike" kern="1200" cap="none" spc="0" normalizeH="0" baseline="0" noProof="0" dirty="0">
                <a:ln>
                  <a:noFill/>
                </a:ln>
                <a:solidFill>
                  <a:srgbClr val="0E4194"/>
                </a:solidFill>
                <a:effectLst/>
                <a:uLnTx/>
                <a:uFillTx/>
                <a:latin typeface="Arial" panose="020B0604020202020204"/>
                <a:ea typeface="+mn-ea"/>
                <a:cs typeface="+mn-cs"/>
              </a:rPr>
              <a:t>Par conséquent l’Assemblée générale décide de mettre en paiement à compter du 1er juin 2026, un dividende de 3,10 centimes par part sociale B d’un euro, sachant que chaque sociétaire peut opter pour le paiement du dividende en parts sociales. </a:t>
            </a:r>
            <a:endParaRPr kumimoji="0" lang="fr-FR" sz="2400" b="0" i="0" u="none" strike="noStrike" kern="1200" cap="none" spc="0" normalizeH="0" baseline="0" noProof="0" dirty="0">
              <a:ln>
                <a:noFill/>
              </a:ln>
              <a:solidFill>
                <a:srgbClr val="0E4194"/>
              </a:solidFill>
              <a:effectLst/>
              <a:uLnTx/>
              <a:uFillTx/>
              <a:latin typeface="Arial" panose="020B0604020202020204"/>
              <a:ea typeface="+mn-ea"/>
              <a:cs typeface="+mn-cs"/>
            </a:endParaRPr>
          </a:p>
        </p:txBody>
      </p:sp>
      <p:sp>
        <p:nvSpPr>
          <p:cNvPr id="4" name="Espace réservé du texte 2"/>
          <p:cNvSpPr txBox="1">
            <a:spLocks/>
          </p:cNvSpPr>
          <p:nvPr/>
        </p:nvSpPr>
        <p:spPr>
          <a:xfrm>
            <a:off x="515938" y="476250"/>
            <a:ext cx="10901362" cy="5560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100" b="1" kern="1200">
                <a:solidFill>
                  <a:srgbClr val="0D419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419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419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400" cap="all" dirty="0"/>
              <a:t>Assemblée générale 2026</a:t>
            </a:r>
            <a:br>
              <a:rPr lang="fr-FR" sz="2400" cap="all" dirty="0"/>
            </a:br>
            <a:r>
              <a:rPr lang="fr-FR" sz="2400" cap="all" dirty="0">
                <a:solidFill>
                  <a:srgbClr val="FF0000"/>
                </a:solidFill>
              </a:rPr>
              <a:t>Résolutions</a:t>
            </a:r>
          </a:p>
        </p:txBody>
      </p:sp>
    </p:spTree>
    <p:extLst>
      <p:ext uri="{BB962C8B-B14F-4D97-AF65-F5344CB8AC3E}">
        <p14:creationId xmlns:p14="http://schemas.microsoft.com/office/powerpoint/2010/main" val="39641223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15938" y="2116476"/>
            <a:ext cx="11160124" cy="156966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E4194"/>
                </a:solidFill>
                <a:effectLst/>
                <a:uLnTx/>
                <a:uFillTx/>
                <a:latin typeface="Arial" panose="020B0604020202020204"/>
                <a:ea typeface="+mn-ea"/>
                <a:cs typeface="+mn-cs"/>
              </a:rPr>
              <a:t>Variation du capital social</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E4194"/>
              </a:solidFill>
              <a:effectLst/>
              <a:uLnTx/>
              <a:uFillTx/>
              <a:latin typeface="Arial" panose="020B0604020202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E4194"/>
                </a:solidFill>
                <a:effectLst/>
                <a:uLnTx/>
                <a:uFillTx/>
                <a:latin typeface="Arial" panose="020B0604020202020204"/>
                <a:ea typeface="+mn-ea"/>
                <a:cs typeface="+mn-cs"/>
              </a:rPr>
              <a:t>Le capital social, qui était de 8 258 354,5€ € au 31.12.2024, s’élève au 31.12.2025 à 8 251 401€, soit une variation de – 6 953,5€.</a:t>
            </a:r>
          </a:p>
        </p:txBody>
      </p:sp>
      <p:sp>
        <p:nvSpPr>
          <p:cNvPr id="4" name="Espace réservé du texte 2"/>
          <p:cNvSpPr txBox="1">
            <a:spLocks/>
          </p:cNvSpPr>
          <p:nvPr/>
        </p:nvSpPr>
        <p:spPr>
          <a:xfrm>
            <a:off x="515938" y="485978"/>
            <a:ext cx="10901362" cy="5560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100" b="1" kern="1200">
                <a:solidFill>
                  <a:srgbClr val="0D419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419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419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400" cap="all" dirty="0"/>
              <a:t>Assemblée générale 2026</a:t>
            </a:r>
            <a:br>
              <a:rPr lang="fr-FR" sz="2400" cap="all" dirty="0"/>
            </a:br>
            <a:r>
              <a:rPr lang="fr-FR" sz="2400" cap="all" dirty="0">
                <a:solidFill>
                  <a:srgbClr val="FF0000"/>
                </a:solidFill>
              </a:rPr>
              <a:t>Résolutions</a:t>
            </a:r>
          </a:p>
        </p:txBody>
      </p:sp>
    </p:spTree>
    <p:extLst>
      <p:ext uri="{BB962C8B-B14F-4D97-AF65-F5344CB8AC3E}">
        <p14:creationId xmlns:p14="http://schemas.microsoft.com/office/powerpoint/2010/main" val="12989907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15938" y="2455524"/>
            <a:ext cx="11160124" cy="193899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E4194"/>
                </a:solidFill>
                <a:effectLst/>
                <a:uLnTx/>
                <a:uFillTx/>
                <a:latin typeface="Arial" panose="020B0604020202020204"/>
              </a:rPr>
              <a:t>Quitus et décharge au </a:t>
            </a:r>
            <a:r>
              <a:rPr lang="fr-FR" sz="2400" b="1" dirty="0">
                <a:solidFill>
                  <a:srgbClr val="0E4194"/>
                </a:solidFill>
                <a:latin typeface="Arial" panose="020B0604020202020204"/>
              </a:rPr>
              <a:t>C</a:t>
            </a:r>
            <a:r>
              <a:rPr kumimoji="0" lang="fr-FR" sz="2400" b="1" i="0" u="none" strike="noStrike" kern="1200" cap="none" spc="0" normalizeH="0" baseline="0" dirty="0">
                <a:ln>
                  <a:noFill/>
                </a:ln>
                <a:solidFill>
                  <a:srgbClr val="0E4194"/>
                </a:solidFill>
                <a:effectLst/>
                <a:uLnTx/>
                <a:uFillTx/>
                <a:latin typeface="Arial" panose="020B0604020202020204"/>
              </a:rPr>
              <a:t>onseil</a:t>
            </a:r>
            <a:r>
              <a:rPr kumimoji="0" lang="fr-FR" sz="2400" b="1" i="0" u="none" strike="noStrike" kern="1200" cap="none" spc="0" normalizeH="0" baseline="0" noProof="0" dirty="0">
                <a:ln>
                  <a:noFill/>
                </a:ln>
                <a:solidFill>
                  <a:srgbClr val="0E4194"/>
                </a:solidFill>
                <a:effectLst/>
                <a:uLnTx/>
                <a:uFillTx/>
                <a:latin typeface="Arial" panose="020B0604020202020204"/>
              </a:rPr>
              <a:t> d'administration</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rgbClr val="0E4194"/>
              </a:solidFill>
              <a:effectLst/>
              <a:uLnTx/>
              <a:uFillTx/>
              <a:latin typeface="Arial" panose="020B0604020202020204"/>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E4194"/>
                </a:solidFill>
                <a:effectLst/>
                <a:uLnTx/>
                <a:uFillTx/>
                <a:latin typeface="Arial" panose="020B0604020202020204"/>
                <a:ea typeface="+mn-ea"/>
                <a:cs typeface="+mn-cs"/>
              </a:rPr>
              <a:t>Vu les conclusions du rapport du </a:t>
            </a:r>
            <a:r>
              <a:rPr lang="fr-FR" sz="2400" dirty="0">
                <a:solidFill>
                  <a:srgbClr val="0E4194"/>
                </a:solidFill>
                <a:latin typeface="Arial" panose="020B0604020202020204"/>
              </a:rPr>
              <a:t>C</a:t>
            </a:r>
            <a:r>
              <a:rPr kumimoji="0" lang="fr-FR" sz="2400" b="0" i="0" u="none" strike="noStrike" kern="1200" cap="none" spc="0" normalizeH="0" baseline="0" dirty="0">
                <a:ln>
                  <a:noFill/>
                </a:ln>
                <a:solidFill>
                  <a:srgbClr val="0E4194"/>
                </a:solidFill>
                <a:effectLst/>
                <a:uLnTx/>
                <a:uFillTx/>
                <a:latin typeface="Arial" panose="020B0604020202020204"/>
              </a:rPr>
              <a:t>onseil</a:t>
            </a:r>
            <a:r>
              <a:rPr kumimoji="0" lang="fr-FR" sz="2400" b="0" i="0" u="none" strike="noStrike" kern="1200" cap="none" spc="0" normalizeH="0" baseline="0" noProof="0" dirty="0">
                <a:ln>
                  <a:noFill/>
                </a:ln>
                <a:solidFill>
                  <a:srgbClr val="0E4194"/>
                </a:solidFill>
                <a:effectLst/>
                <a:uLnTx/>
                <a:uFillTx/>
                <a:latin typeface="Arial" panose="020B0604020202020204"/>
                <a:ea typeface="+mn-ea"/>
                <a:cs typeface="+mn-cs"/>
              </a:rPr>
              <a:t> de surveillance et des rapports établis par</a:t>
            </a:r>
            <a:r>
              <a:rPr kumimoji="0" lang="fr-FR" sz="2400" b="0" i="0" u="none" strike="noStrike" kern="1200" cap="none" spc="0" normalizeH="0" noProof="0" dirty="0">
                <a:ln>
                  <a:noFill/>
                </a:ln>
                <a:solidFill>
                  <a:srgbClr val="0E4194"/>
                </a:solidFill>
                <a:effectLst/>
                <a:uLnTx/>
                <a:uFillTx/>
                <a:latin typeface="Arial" panose="020B0604020202020204"/>
                <a:ea typeface="+mn-ea"/>
                <a:cs typeface="+mn-cs"/>
              </a:rPr>
              <a:t> l</a:t>
            </a:r>
            <a:r>
              <a:rPr kumimoji="0" lang="fr-FR" sz="2400" b="0" i="0" u="none" strike="noStrike" kern="1200" cap="none" spc="0" normalizeH="0" baseline="0" noProof="0" dirty="0">
                <a:ln>
                  <a:noFill/>
                </a:ln>
                <a:solidFill>
                  <a:srgbClr val="0E4194"/>
                </a:solidFill>
                <a:effectLst/>
                <a:uLnTx/>
                <a:uFillTx/>
                <a:latin typeface="Arial" panose="020B0604020202020204"/>
                <a:ea typeface="+mn-ea"/>
                <a:cs typeface="+mn-cs"/>
              </a:rPr>
              <a:t>’Inspection fédérale, l’Assemblée générale donne quitus et décharge au </a:t>
            </a:r>
            <a:r>
              <a:rPr lang="fr-FR" sz="2400" dirty="0">
                <a:solidFill>
                  <a:srgbClr val="0E4194"/>
                </a:solidFill>
                <a:latin typeface="Arial" panose="020B0604020202020204"/>
              </a:rPr>
              <a:t>C</a:t>
            </a:r>
            <a:r>
              <a:rPr kumimoji="0" lang="fr-FR" sz="2400" b="0" i="0" u="none" strike="noStrike" kern="1200" cap="none" spc="0" normalizeH="0" baseline="0" dirty="0">
                <a:ln>
                  <a:noFill/>
                </a:ln>
                <a:solidFill>
                  <a:srgbClr val="0E4194"/>
                </a:solidFill>
                <a:effectLst/>
                <a:uLnTx/>
                <a:uFillTx/>
                <a:latin typeface="Arial" panose="020B0604020202020204"/>
              </a:rPr>
              <a:t>onseil</a:t>
            </a:r>
            <a:r>
              <a:rPr kumimoji="0" lang="fr-FR" sz="2400" b="0" i="0" u="none" strike="noStrike" kern="1200" cap="none" spc="0" normalizeH="0" baseline="0" noProof="0" dirty="0">
                <a:ln>
                  <a:noFill/>
                </a:ln>
                <a:solidFill>
                  <a:srgbClr val="0E4194"/>
                </a:solidFill>
                <a:effectLst/>
                <a:uLnTx/>
                <a:uFillTx/>
                <a:latin typeface="Arial" panose="020B0604020202020204"/>
                <a:ea typeface="+mn-ea"/>
                <a:cs typeface="+mn-cs"/>
              </a:rPr>
              <a:t> d’administration pour sa gestion durant l’exercice 2025.</a:t>
            </a:r>
          </a:p>
        </p:txBody>
      </p:sp>
      <p:sp>
        <p:nvSpPr>
          <p:cNvPr id="4" name="Espace réservé du texte 2"/>
          <p:cNvSpPr txBox="1">
            <a:spLocks/>
          </p:cNvSpPr>
          <p:nvPr/>
        </p:nvSpPr>
        <p:spPr>
          <a:xfrm>
            <a:off x="515938" y="476250"/>
            <a:ext cx="10901362" cy="5560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100" b="1" kern="1200">
                <a:solidFill>
                  <a:srgbClr val="0D419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419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419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400" cap="all" dirty="0"/>
              <a:t>Assemblée générale 2026</a:t>
            </a:r>
            <a:br>
              <a:rPr lang="fr-FR" sz="2400" cap="all" dirty="0"/>
            </a:br>
            <a:r>
              <a:rPr kumimoji="0" lang="fr-FR" sz="2400" b="1" i="0" u="none" strike="noStrike" kern="1200" cap="all" spc="0" normalizeH="0" baseline="0" noProof="0" dirty="0">
                <a:ln>
                  <a:noFill/>
                </a:ln>
                <a:solidFill>
                  <a:srgbClr val="E94262"/>
                </a:solidFill>
                <a:effectLst/>
                <a:uLnTx/>
                <a:uFillTx/>
                <a:latin typeface="Arial" panose="020B0604020202020204" pitchFamily="34" charset="0"/>
                <a:ea typeface="+mn-ea"/>
                <a:cs typeface="Arial" panose="020B0604020202020204" pitchFamily="34" charset="0"/>
              </a:rPr>
              <a:t>Résolutions</a:t>
            </a:r>
          </a:p>
        </p:txBody>
      </p:sp>
    </p:spTree>
    <p:extLst>
      <p:ext uri="{BB962C8B-B14F-4D97-AF65-F5344CB8AC3E}">
        <p14:creationId xmlns:p14="http://schemas.microsoft.com/office/powerpoint/2010/main" val="3086468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4"/>
          </p:nvPr>
        </p:nvSpPr>
        <p:spPr>
          <a:xfrm>
            <a:off x="627883" y="314110"/>
            <a:ext cx="10966709" cy="556053"/>
          </a:xfrm>
        </p:spPr>
        <p:txBody>
          <a:bodyPr/>
          <a:lstStyle/>
          <a:p>
            <a:r>
              <a:rPr lang="fr-FR" dirty="0">
                <a:solidFill>
                  <a:srgbClr val="E84161"/>
                </a:solidFill>
              </a:rPr>
              <a:t>Ordre du jour de l’Assemblée générale ordinaire</a:t>
            </a:r>
          </a:p>
        </p:txBody>
      </p:sp>
      <p:sp>
        <p:nvSpPr>
          <p:cNvPr id="3" name="ZoneTexte 2"/>
          <p:cNvSpPr txBox="1"/>
          <p:nvPr/>
        </p:nvSpPr>
        <p:spPr>
          <a:xfrm>
            <a:off x="627883" y="1037336"/>
            <a:ext cx="9644380" cy="4262705"/>
          </a:xfrm>
          <a:prstGeom prst="rect">
            <a:avLst/>
          </a:prstGeom>
          <a:noFill/>
        </p:spPr>
        <p:txBody>
          <a:bodyPr wrap="square" rtlCol="0">
            <a:spAutoFit/>
          </a:bodyPr>
          <a:lstStyle/>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Bienvenue, ouverture de l'Assemblée, constitution du bureau</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Rapport d'activité du Président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Présentation du bilan et du compte de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Rapport du Conseil de surveillance et certification des comptes</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Approbation du bilan et du compte de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Affectation du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Approbation de la variation du capital social</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Quitus et décharge au Conseil d'administration</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Communications diverses</a:t>
            </a:r>
          </a:p>
          <a:p>
            <a:pPr defTabSz="554492">
              <a:spcAft>
                <a:spcPts val="600"/>
              </a:spcAft>
              <a:defRPr/>
            </a:pPr>
            <a:r>
              <a:rPr lang="fr-FR" kern="0" dirty="0">
                <a:solidFill>
                  <a:schemeClr val="accent2">
                    <a:lumMod val="40000"/>
                    <a:lumOff val="60000"/>
                  </a:schemeClr>
                </a:solidFill>
                <a:latin typeface="Arial" panose="020B0604020202020204" pitchFamily="34" charset="0"/>
                <a:cs typeface="Arial" panose="020B0604020202020204" pitchFamily="34" charset="0"/>
              </a:rPr>
              <a:t>Elections au Conseil d’administration</a:t>
            </a:r>
            <a:endParaRPr lang="fr-FR" kern="0" dirty="0">
              <a:solidFill>
                <a:srgbClr val="0D4194"/>
              </a:solidFill>
              <a:latin typeface="Arial" panose="020B0604020202020204" pitchFamily="34" charset="0"/>
              <a:cs typeface="Arial" panose="020B0604020202020204" pitchFamily="34" charset="0"/>
            </a:endParaRPr>
          </a:p>
          <a:p>
            <a:pPr defTabSz="554492">
              <a:spcAft>
                <a:spcPts val="600"/>
              </a:spcAft>
              <a:defRPr/>
            </a:pPr>
            <a:r>
              <a:rPr lang="fr-FR" kern="0" dirty="0">
                <a:solidFill>
                  <a:schemeClr val="accent2">
                    <a:lumMod val="40000"/>
                    <a:lumOff val="60000"/>
                  </a:schemeClr>
                </a:solidFill>
                <a:latin typeface="Arial" panose="020B0604020202020204" pitchFamily="34" charset="0"/>
                <a:cs typeface="Arial" panose="020B0604020202020204" pitchFamily="34" charset="0"/>
              </a:rPr>
              <a:t>Pouvoirs pour les formalités</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Clôture de l'Assemblée générale</a:t>
            </a:r>
          </a:p>
        </p:txBody>
      </p:sp>
      <p:cxnSp>
        <p:nvCxnSpPr>
          <p:cNvPr id="5" name="Connecteur droit 4"/>
          <p:cNvCxnSpPr/>
          <p:nvPr/>
        </p:nvCxnSpPr>
        <p:spPr>
          <a:xfrm>
            <a:off x="315045" y="1045029"/>
            <a:ext cx="7684" cy="5163671"/>
          </a:xfrm>
          <a:prstGeom prst="line">
            <a:avLst/>
          </a:prstGeom>
          <a:ln w="9525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8828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2"/>
          <p:cNvSpPr txBox="1">
            <a:spLocks/>
          </p:cNvSpPr>
          <p:nvPr/>
        </p:nvSpPr>
        <p:spPr>
          <a:xfrm>
            <a:off x="515938" y="476250"/>
            <a:ext cx="10901362" cy="5560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100" b="1" kern="1200">
                <a:solidFill>
                  <a:srgbClr val="0D419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419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419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400" cap="all" dirty="0"/>
              <a:t>Assemblée générale 2026</a:t>
            </a:r>
            <a:br>
              <a:rPr lang="fr-FR" sz="2400" cap="all" dirty="0"/>
            </a:br>
            <a:r>
              <a:rPr kumimoji="0" lang="fr-FR" sz="2400" b="1" i="0" u="none" strike="noStrike" kern="1200" cap="all" spc="0" normalizeH="0" baseline="0" noProof="0" dirty="0">
                <a:ln>
                  <a:noFill/>
                </a:ln>
                <a:solidFill>
                  <a:srgbClr val="E94262"/>
                </a:solidFill>
                <a:effectLst/>
                <a:uLnTx/>
                <a:uFillTx/>
                <a:latin typeface="Arial" panose="020B0604020202020204" pitchFamily="34" charset="0"/>
                <a:ea typeface="+mn-ea"/>
                <a:cs typeface="Arial" panose="020B0604020202020204" pitchFamily="34" charset="0"/>
              </a:rPr>
              <a:t>COMMUNICATIONS DIVERSES</a:t>
            </a:r>
          </a:p>
        </p:txBody>
      </p:sp>
      <p:sp>
        <p:nvSpPr>
          <p:cNvPr id="3" name="ZoneTexte 2">
            <a:extLst>
              <a:ext uri="{FF2B5EF4-FFF2-40B4-BE49-F238E27FC236}">
                <a16:creationId xmlns:a16="http://schemas.microsoft.com/office/drawing/2014/main" id="{A77C49BD-9CBB-4285-88BD-DB28D06EA473}"/>
              </a:ext>
            </a:extLst>
          </p:cNvPr>
          <p:cNvSpPr txBox="1"/>
          <p:nvPr/>
        </p:nvSpPr>
        <p:spPr>
          <a:xfrm>
            <a:off x="515938" y="2455524"/>
            <a:ext cx="11160124" cy="156966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rgbClr val="0E4194"/>
              </a:solidFill>
              <a:effectLst/>
              <a:uLnTx/>
              <a:uFillTx/>
              <a:latin typeface="Arial" panose="020B0604020202020204"/>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fr-FR" sz="2400" dirty="0">
                <a:solidFill>
                  <a:srgbClr val="0E4194"/>
                </a:solidFill>
                <a:latin typeface="Arial" panose="020B0604020202020204"/>
              </a:rPr>
              <a:t>Frais 0% à l’étranger</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E4194"/>
              </a:solidFill>
              <a:effectLst/>
              <a:uLnTx/>
              <a:uFillTx/>
              <a:latin typeface="Arial" panose="020B0604020202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fr-FR" sz="2400" dirty="0">
                <a:solidFill>
                  <a:srgbClr val="0E4194"/>
                </a:solidFill>
                <a:latin typeface="Arial" panose="020B0604020202020204"/>
              </a:rPr>
              <a:t>Les fraudes</a:t>
            </a:r>
            <a:endParaRPr kumimoji="0" lang="fr-FR" sz="2400" b="0" i="0" u="none" strike="noStrike" kern="1200" cap="none" spc="0" normalizeH="0" baseline="0" noProof="0" dirty="0">
              <a:ln>
                <a:noFill/>
              </a:ln>
              <a:solidFill>
                <a:srgbClr val="0E4194"/>
              </a:solidFill>
              <a:effectLst/>
              <a:uLnTx/>
              <a:uFillTx/>
              <a:latin typeface="Arial" panose="020B0604020202020204"/>
              <a:ea typeface="+mn-ea"/>
              <a:cs typeface="+mn-cs"/>
            </a:endParaRPr>
          </a:p>
        </p:txBody>
      </p:sp>
    </p:spTree>
    <p:extLst>
      <p:ext uri="{BB962C8B-B14F-4D97-AF65-F5344CB8AC3E}">
        <p14:creationId xmlns:p14="http://schemas.microsoft.com/office/powerpoint/2010/main" val="5032591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055865-459E-40F2-BF54-01BC0DF8E54B}"/>
              </a:ext>
            </a:extLst>
          </p:cNvPr>
          <p:cNvSpPr>
            <a:spLocks noGrp="1"/>
          </p:cNvSpPr>
          <p:nvPr>
            <p:ph type="ctrTitle"/>
          </p:nvPr>
        </p:nvSpPr>
        <p:spPr/>
        <p:txBody>
          <a:bodyPr/>
          <a:lstStyle/>
          <a:p>
            <a:endParaRPr lang="fr-FR" dirty="0"/>
          </a:p>
        </p:txBody>
      </p:sp>
      <p:sp>
        <p:nvSpPr>
          <p:cNvPr id="3" name="Sous-titre 2">
            <a:extLst>
              <a:ext uri="{FF2B5EF4-FFF2-40B4-BE49-F238E27FC236}">
                <a16:creationId xmlns:a16="http://schemas.microsoft.com/office/drawing/2014/main" id="{68C983C4-11A0-4F4B-9700-6841F9B9C9C3}"/>
              </a:ext>
            </a:extLst>
          </p:cNvPr>
          <p:cNvSpPr>
            <a:spLocks noGrp="1"/>
          </p:cNvSpPr>
          <p:nvPr>
            <p:ph type="subTitle" idx="1"/>
          </p:nvPr>
        </p:nvSpPr>
        <p:spPr>
          <a:xfrm>
            <a:off x="2679905" y="4271239"/>
            <a:ext cx="6831673" cy="1086237"/>
          </a:xfrm>
        </p:spPr>
        <p:txBody>
          <a:bodyPr/>
          <a:lstStyle/>
          <a:p>
            <a:endParaRPr lang="fr-FR" dirty="0"/>
          </a:p>
        </p:txBody>
      </p:sp>
      <p:pic>
        <p:nvPicPr>
          <p:cNvPr id="10" name="Image 9">
            <a:extLst>
              <a:ext uri="{FF2B5EF4-FFF2-40B4-BE49-F238E27FC236}">
                <a16:creationId xmlns:a16="http://schemas.microsoft.com/office/drawing/2014/main" id="{6257657D-9508-4279-AF24-AF43A00FE2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Image 6">
            <a:extLst>
              <a:ext uri="{FF2B5EF4-FFF2-40B4-BE49-F238E27FC236}">
                <a16:creationId xmlns:a16="http://schemas.microsoft.com/office/drawing/2014/main" id="{D45120C4-DAEA-48C7-922D-D2AD6FAE442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68349" y="6446519"/>
            <a:ext cx="1855304" cy="420342"/>
          </a:xfrm>
          <a:prstGeom prst="rect">
            <a:avLst/>
          </a:prstGeom>
        </p:spPr>
      </p:pic>
    </p:spTree>
    <p:extLst>
      <p:ext uri="{BB962C8B-B14F-4D97-AF65-F5344CB8AC3E}">
        <p14:creationId xmlns:p14="http://schemas.microsoft.com/office/powerpoint/2010/main" val="36884437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9F49EE-54A3-42D5-90AB-E154F5B1E992}"/>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13ED9095-7A65-49E3-94F6-FA4F50319449}"/>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p:spPr>
      </p:pic>
      <p:sp>
        <p:nvSpPr>
          <p:cNvPr id="4" name="Rectangle 3">
            <a:extLst>
              <a:ext uri="{FF2B5EF4-FFF2-40B4-BE49-F238E27FC236}">
                <a16:creationId xmlns:a16="http://schemas.microsoft.com/office/drawing/2014/main" id="{469ACF1F-844C-4C9A-8968-40C2C1708CC9}"/>
              </a:ext>
            </a:extLst>
          </p:cNvPr>
          <p:cNvSpPr/>
          <p:nvPr/>
        </p:nvSpPr>
        <p:spPr>
          <a:xfrm>
            <a:off x="5168348" y="6626087"/>
            <a:ext cx="1855304" cy="2319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F68E2DB0-FBE3-4AFC-9302-8C72BBC30C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68349" y="6446519"/>
            <a:ext cx="1855304" cy="420342"/>
          </a:xfrm>
          <a:prstGeom prst="rect">
            <a:avLst/>
          </a:prstGeom>
        </p:spPr>
      </p:pic>
    </p:spTree>
    <p:extLst>
      <p:ext uri="{BB962C8B-B14F-4D97-AF65-F5344CB8AC3E}">
        <p14:creationId xmlns:p14="http://schemas.microsoft.com/office/powerpoint/2010/main" val="38658377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4C285E-AEF6-43CF-A57F-C6CFDDF2B511}"/>
              </a:ext>
            </a:extLst>
          </p:cNvPr>
          <p:cNvSpPr>
            <a:spLocks noGrp="1"/>
          </p:cNvSpPr>
          <p:nvPr>
            <p:ph type="title"/>
          </p:nvPr>
        </p:nvSpPr>
        <p:spPr/>
        <p:txBody>
          <a:bodyPr/>
          <a:lstStyle/>
          <a:p>
            <a:endParaRPr lang="fr-FR"/>
          </a:p>
        </p:txBody>
      </p:sp>
      <p:pic>
        <p:nvPicPr>
          <p:cNvPr id="13" name="Image 12">
            <a:extLst>
              <a:ext uri="{FF2B5EF4-FFF2-40B4-BE49-F238E27FC236}">
                <a16:creationId xmlns:a16="http://schemas.microsoft.com/office/drawing/2014/main" id="{3E61E332-E0E6-455D-997B-7DE63C2C96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Image 5">
            <a:extLst>
              <a:ext uri="{FF2B5EF4-FFF2-40B4-BE49-F238E27FC236}">
                <a16:creationId xmlns:a16="http://schemas.microsoft.com/office/drawing/2014/main" id="{BC0A2F5F-4540-45A3-A4D2-3C6D088D503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68349" y="6446519"/>
            <a:ext cx="1855304" cy="420342"/>
          </a:xfrm>
          <a:prstGeom prst="rect">
            <a:avLst/>
          </a:prstGeom>
        </p:spPr>
      </p:pic>
    </p:spTree>
    <p:extLst>
      <p:ext uri="{BB962C8B-B14F-4D97-AF65-F5344CB8AC3E}">
        <p14:creationId xmlns:p14="http://schemas.microsoft.com/office/powerpoint/2010/main" val="7836601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BE2C12-C419-4166-9B72-373A69A8B9D2}"/>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34528347-45B2-4B96-9363-29D4C524F5E0}"/>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p:spPr>
      </p:pic>
      <p:pic>
        <p:nvPicPr>
          <p:cNvPr id="7" name="Image 6">
            <a:extLst>
              <a:ext uri="{FF2B5EF4-FFF2-40B4-BE49-F238E27FC236}">
                <a16:creationId xmlns:a16="http://schemas.microsoft.com/office/drawing/2014/main" id="{805BEF2D-89DA-4757-98BD-DA9FB425AE5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Image 3">
            <a:extLst>
              <a:ext uri="{FF2B5EF4-FFF2-40B4-BE49-F238E27FC236}">
                <a16:creationId xmlns:a16="http://schemas.microsoft.com/office/drawing/2014/main" id="{87136BB6-D61E-4703-ACF6-F202521D366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Image 8">
            <a:extLst>
              <a:ext uri="{FF2B5EF4-FFF2-40B4-BE49-F238E27FC236}">
                <a16:creationId xmlns:a16="http://schemas.microsoft.com/office/drawing/2014/main" id="{80001668-4723-4FCB-B8A4-DA83D21C674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68349" y="6446519"/>
            <a:ext cx="1855304" cy="420342"/>
          </a:xfrm>
          <a:prstGeom prst="rect">
            <a:avLst/>
          </a:prstGeom>
        </p:spPr>
      </p:pic>
    </p:spTree>
    <p:extLst>
      <p:ext uri="{BB962C8B-B14F-4D97-AF65-F5344CB8AC3E}">
        <p14:creationId xmlns:p14="http://schemas.microsoft.com/office/powerpoint/2010/main" val="3863943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7DFB6D-7047-4602-8415-4BF8CFF6F050}"/>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5F709367-7AB8-4FE4-862D-312168293245}"/>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p:spPr>
      </p:pic>
      <p:pic>
        <p:nvPicPr>
          <p:cNvPr id="7" name="Image 6">
            <a:extLst>
              <a:ext uri="{FF2B5EF4-FFF2-40B4-BE49-F238E27FC236}">
                <a16:creationId xmlns:a16="http://schemas.microsoft.com/office/drawing/2014/main" id="{4E1F592E-2172-48FF-897F-F4217B0239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Image 8">
            <a:extLst>
              <a:ext uri="{FF2B5EF4-FFF2-40B4-BE49-F238E27FC236}">
                <a16:creationId xmlns:a16="http://schemas.microsoft.com/office/drawing/2014/main" id="{C0E51EFB-E1ED-45ED-8186-69C94F42C92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68348" y="6437658"/>
            <a:ext cx="1855304" cy="420342"/>
          </a:xfrm>
          <a:prstGeom prst="rect">
            <a:avLst/>
          </a:prstGeom>
        </p:spPr>
      </p:pic>
    </p:spTree>
    <p:extLst>
      <p:ext uri="{BB962C8B-B14F-4D97-AF65-F5344CB8AC3E}">
        <p14:creationId xmlns:p14="http://schemas.microsoft.com/office/powerpoint/2010/main" val="1785522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8560013" cy="3949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re 2"/>
          <p:cNvSpPr txBox="1">
            <a:spLocks/>
          </p:cNvSpPr>
          <p:nvPr/>
        </p:nvSpPr>
        <p:spPr>
          <a:xfrm>
            <a:off x="0" y="1735897"/>
            <a:ext cx="10448058" cy="117634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i="0" kern="1200" spc="0">
                <a:solidFill>
                  <a:srgbClr val="0D4194"/>
                </a:solidFill>
                <a:latin typeface="Arial" panose="020B0604020202020204" pitchFamily="34" charset="0"/>
                <a:ea typeface="+mj-ea"/>
                <a:cs typeface="Arial" panose="020B0604020202020204" pitchFamily="34" charset="0"/>
              </a:defRPr>
            </a:lvl1pPr>
          </a:lstStyle>
          <a:p>
            <a:pPr algn="ctr"/>
            <a:r>
              <a:rPr lang="fr-FR" sz="4400" dirty="0"/>
              <a:t>Rapport d’activité du Président</a:t>
            </a:r>
          </a:p>
        </p:txBody>
      </p:sp>
      <p:sp>
        <p:nvSpPr>
          <p:cNvPr id="7" name="Espace réservé du texte 5"/>
          <p:cNvSpPr txBox="1">
            <a:spLocks/>
          </p:cNvSpPr>
          <p:nvPr/>
        </p:nvSpPr>
        <p:spPr>
          <a:xfrm>
            <a:off x="1763485" y="3052354"/>
            <a:ext cx="7591825" cy="75713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D419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419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419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2400" dirty="0">
                <a:ea typeface="+mj-ea"/>
              </a:rPr>
              <a:t>M Dominique Kuttler</a:t>
            </a:r>
            <a:br>
              <a:rPr lang="fr-FR" sz="2400" dirty="0">
                <a:ea typeface="+mj-ea"/>
              </a:rPr>
            </a:br>
            <a:r>
              <a:rPr lang="fr-FR" sz="2400" dirty="0">
                <a:ea typeface="+mj-ea"/>
              </a:rPr>
              <a:t>Président du Conseil d’administration</a:t>
            </a:r>
            <a:endParaRPr lang="fr-FR" dirty="0"/>
          </a:p>
        </p:txBody>
      </p:sp>
    </p:spTree>
    <p:extLst>
      <p:ext uri="{BB962C8B-B14F-4D97-AF65-F5344CB8AC3E}">
        <p14:creationId xmlns:p14="http://schemas.microsoft.com/office/powerpoint/2010/main" val="13715962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385DC5-B16D-48D2-A5D2-D7FA17DB1DD0}"/>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1796320B-3B85-4498-AA24-4AB9BBEC0146}"/>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p:spPr>
      </p:pic>
      <p:pic>
        <p:nvPicPr>
          <p:cNvPr id="7" name="Image 6">
            <a:extLst>
              <a:ext uri="{FF2B5EF4-FFF2-40B4-BE49-F238E27FC236}">
                <a16:creationId xmlns:a16="http://schemas.microsoft.com/office/drawing/2014/main" id="{A3AA6C39-2176-4024-8872-3E5EC86161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Image 3">
            <a:extLst>
              <a:ext uri="{FF2B5EF4-FFF2-40B4-BE49-F238E27FC236}">
                <a16:creationId xmlns:a16="http://schemas.microsoft.com/office/drawing/2014/main" id="{BA357BC1-AB81-4211-A556-9106E00903A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Image 8">
            <a:extLst>
              <a:ext uri="{FF2B5EF4-FFF2-40B4-BE49-F238E27FC236}">
                <a16:creationId xmlns:a16="http://schemas.microsoft.com/office/drawing/2014/main" id="{91F0A0B6-BBF4-406F-80EC-BE9A8EE31E7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68349" y="6446519"/>
            <a:ext cx="1855304" cy="420342"/>
          </a:xfrm>
          <a:prstGeom prst="rect">
            <a:avLst/>
          </a:prstGeom>
        </p:spPr>
      </p:pic>
    </p:spTree>
    <p:extLst>
      <p:ext uri="{BB962C8B-B14F-4D97-AF65-F5344CB8AC3E}">
        <p14:creationId xmlns:p14="http://schemas.microsoft.com/office/powerpoint/2010/main" val="33305052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96286A-6800-446A-868E-3D0BB864E774}"/>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00CF7B6F-5B8E-4507-9A5D-B6AD4101112F}"/>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p:spPr>
      </p:pic>
      <p:pic>
        <p:nvPicPr>
          <p:cNvPr id="7" name="Image 6">
            <a:extLst>
              <a:ext uri="{FF2B5EF4-FFF2-40B4-BE49-F238E27FC236}">
                <a16:creationId xmlns:a16="http://schemas.microsoft.com/office/drawing/2014/main" id="{2FDF4FE2-EA79-467F-994C-F3FCAC00019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Image 8">
            <a:extLst>
              <a:ext uri="{FF2B5EF4-FFF2-40B4-BE49-F238E27FC236}">
                <a16:creationId xmlns:a16="http://schemas.microsoft.com/office/drawing/2014/main" id="{720E32D5-FC3A-4307-A97C-767F463E967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68349" y="6446519"/>
            <a:ext cx="1855304" cy="420342"/>
          </a:xfrm>
          <a:prstGeom prst="rect">
            <a:avLst/>
          </a:prstGeom>
        </p:spPr>
      </p:pic>
    </p:spTree>
    <p:extLst>
      <p:ext uri="{BB962C8B-B14F-4D97-AF65-F5344CB8AC3E}">
        <p14:creationId xmlns:p14="http://schemas.microsoft.com/office/powerpoint/2010/main" val="7966910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DB88C0-0ADF-4D4A-BF3D-53DD24041CFD}"/>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EFA9940A-21BA-4D8C-9388-1575794D5695}"/>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p:spPr>
      </p:pic>
      <p:pic>
        <p:nvPicPr>
          <p:cNvPr id="7" name="Image 6">
            <a:extLst>
              <a:ext uri="{FF2B5EF4-FFF2-40B4-BE49-F238E27FC236}">
                <a16:creationId xmlns:a16="http://schemas.microsoft.com/office/drawing/2014/main" id="{25736A74-0B74-4DAE-9D82-752B6E1453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Image 3">
            <a:extLst>
              <a:ext uri="{FF2B5EF4-FFF2-40B4-BE49-F238E27FC236}">
                <a16:creationId xmlns:a16="http://schemas.microsoft.com/office/drawing/2014/main" id="{1538E58B-B39E-4369-B97E-2B8D00B37DD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Image 8">
            <a:extLst>
              <a:ext uri="{FF2B5EF4-FFF2-40B4-BE49-F238E27FC236}">
                <a16:creationId xmlns:a16="http://schemas.microsoft.com/office/drawing/2014/main" id="{B5EDBB9F-D835-4F57-8157-B9E8A2E43AA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68349" y="6446519"/>
            <a:ext cx="1855304" cy="420342"/>
          </a:xfrm>
          <a:prstGeom prst="rect">
            <a:avLst/>
          </a:prstGeom>
        </p:spPr>
      </p:pic>
    </p:spTree>
    <p:extLst>
      <p:ext uri="{BB962C8B-B14F-4D97-AF65-F5344CB8AC3E}">
        <p14:creationId xmlns:p14="http://schemas.microsoft.com/office/powerpoint/2010/main" val="38348053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E699E9-C0A2-494E-99F8-B5CC9272E069}"/>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FBC3B46A-F5DC-4FE2-A4A1-F380AD639F86}"/>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p:spPr>
      </p:pic>
      <p:pic>
        <p:nvPicPr>
          <p:cNvPr id="7" name="Image 6">
            <a:extLst>
              <a:ext uri="{FF2B5EF4-FFF2-40B4-BE49-F238E27FC236}">
                <a16:creationId xmlns:a16="http://schemas.microsoft.com/office/drawing/2014/main" id="{17788F40-25F3-421F-895E-837D019F264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Image 8">
            <a:extLst>
              <a:ext uri="{FF2B5EF4-FFF2-40B4-BE49-F238E27FC236}">
                <a16:creationId xmlns:a16="http://schemas.microsoft.com/office/drawing/2014/main" id="{CAD4901D-D509-49BB-AC94-2D55173A711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68349" y="6446519"/>
            <a:ext cx="1855304" cy="420342"/>
          </a:xfrm>
          <a:prstGeom prst="rect">
            <a:avLst/>
          </a:prstGeom>
        </p:spPr>
      </p:pic>
    </p:spTree>
    <p:extLst>
      <p:ext uri="{BB962C8B-B14F-4D97-AF65-F5344CB8AC3E}">
        <p14:creationId xmlns:p14="http://schemas.microsoft.com/office/powerpoint/2010/main" val="4347435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482ED5-DDCD-499F-9E7A-5C5D9F24983E}"/>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0E947455-2B26-4F04-AB87-02898E322F11}"/>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p:spPr>
      </p:pic>
      <p:pic>
        <p:nvPicPr>
          <p:cNvPr id="7" name="Image 6">
            <a:extLst>
              <a:ext uri="{FF2B5EF4-FFF2-40B4-BE49-F238E27FC236}">
                <a16:creationId xmlns:a16="http://schemas.microsoft.com/office/drawing/2014/main" id="{4B6D771D-477B-474C-B135-A980731500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Image 8">
            <a:extLst>
              <a:ext uri="{FF2B5EF4-FFF2-40B4-BE49-F238E27FC236}">
                <a16:creationId xmlns:a16="http://schemas.microsoft.com/office/drawing/2014/main" id="{231EE217-E9E1-45EE-982A-97CBE3FC61B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68349" y="6446519"/>
            <a:ext cx="1855304" cy="420342"/>
          </a:xfrm>
          <a:prstGeom prst="rect">
            <a:avLst/>
          </a:prstGeom>
        </p:spPr>
      </p:pic>
    </p:spTree>
    <p:extLst>
      <p:ext uri="{BB962C8B-B14F-4D97-AF65-F5344CB8AC3E}">
        <p14:creationId xmlns:p14="http://schemas.microsoft.com/office/powerpoint/2010/main" val="1028242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4"/>
          </p:nvPr>
        </p:nvSpPr>
        <p:spPr>
          <a:xfrm>
            <a:off x="627883" y="314110"/>
            <a:ext cx="10966709" cy="556053"/>
          </a:xfrm>
        </p:spPr>
        <p:txBody>
          <a:bodyPr/>
          <a:lstStyle/>
          <a:p>
            <a:r>
              <a:rPr lang="fr-FR" dirty="0">
                <a:solidFill>
                  <a:srgbClr val="E84161"/>
                </a:solidFill>
              </a:rPr>
              <a:t>Ordre du jour de l’Assemblée générale ordinaire</a:t>
            </a:r>
          </a:p>
        </p:txBody>
      </p:sp>
      <p:sp>
        <p:nvSpPr>
          <p:cNvPr id="3" name="ZoneTexte 2"/>
          <p:cNvSpPr txBox="1"/>
          <p:nvPr/>
        </p:nvSpPr>
        <p:spPr>
          <a:xfrm>
            <a:off x="627883" y="1037336"/>
            <a:ext cx="9644380" cy="4262705"/>
          </a:xfrm>
          <a:prstGeom prst="rect">
            <a:avLst/>
          </a:prstGeom>
          <a:noFill/>
        </p:spPr>
        <p:txBody>
          <a:bodyPr wrap="square" rtlCol="0">
            <a:spAutoFit/>
          </a:bodyPr>
          <a:lstStyle/>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Bienvenue, ouverture de l'Assemblée, constitution du bureau</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Compte-rendu d'activité</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Présentation du bilan et du compte de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Rapport du Conseil de surveillance et certification des comptes</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Approbation du bilan et du compte de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Affectation du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Approbation de la variation du capital social</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Quitus et décharge au Conseil d'administration</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Communications diverses</a:t>
            </a:r>
          </a:p>
          <a:p>
            <a:pPr defTabSz="554492">
              <a:spcAft>
                <a:spcPts val="600"/>
              </a:spcAft>
              <a:defRPr/>
            </a:pPr>
            <a:r>
              <a:rPr lang="fr-FR" kern="0" dirty="0">
                <a:solidFill>
                  <a:srgbClr val="0D4194"/>
                </a:solidFill>
                <a:latin typeface="Arial" panose="020B0604020202020204" pitchFamily="34" charset="0"/>
                <a:cs typeface="Arial" panose="020B0604020202020204" pitchFamily="34" charset="0"/>
              </a:rPr>
              <a:t>Elections au Conseil d’administration  </a:t>
            </a:r>
            <a:endParaRPr lang="fr-FR" kern="0" dirty="0">
              <a:solidFill>
                <a:schemeClr val="accent2">
                  <a:lumMod val="40000"/>
                  <a:lumOff val="60000"/>
                </a:schemeClr>
              </a:solidFill>
              <a:latin typeface="Arial" panose="020B0604020202020204" pitchFamily="34" charset="0"/>
              <a:cs typeface="Arial" panose="020B0604020202020204" pitchFamily="34" charset="0"/>
            </a:endParaRP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Pouvoirs pour les formalités</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Clôture de l'Assemblée générale</a:t>
            </a:r>
          </a:p>
        </p:txBody>
      </p:sp>
      <p:cxnSp>
        <p:nvCxnSpPr>
          <p:cNvPr id="5" name="Connecteur droit 4"/>
          <p:cNvCxnSpPr/>
          <p:nvPr/>
        </p:nvCxnSpPr>
        <p:spPr>
          <a:xfrm>
            <a:off x="315045" y="1045029"/>
            <a:ext cx="7684" cy="5163671"/>
          </a:xfrm>
          <a:prstGeom prst="line">
            <a:avLst/>
          </a:prstGeom>
          <a:ln w="9525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85513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15938" y="1808109"/>
            <a:ext cx="11117262" cy="26776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srgbClr val="0E4194"/>
                </a:solidFill>
                <a:effectLst/>
                <a:uLnTx/>
                <a:uFillTx/>
                <a:latin typeface="Arial" panose="020B0604020202020204"/>
                <a:ea typeface="+mn-ea"/>
                <a:cs typeface="+mn-cs"/>
              </a:rPr>
              <a:t>1 poste à pourvoir</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2400" dirty="0">
              <a:solidFill>
                <a:srgbClr val="0E4194"/>
              </a:solidFill>
              <a:latin typeface="Arial" panose="020B0604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srgbClr val="0E4194"/>
                </a:solidFill>
                <a:effectLst/>
                <a:uLnTx/>
                <a:uFillTx/>
                <a:latin typeface="Arial" panose="020B0604020202020204"/>
                <a:ea typeface="+mn-ea"/>
                <a:cs typeface="+mn-cs"/>
              </a:rPr>
              <a:t>Pas de candidat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2400" dirty="0">
              <a:solidFill>
                <a:srgbClr val="0E4194"/>
              </a:solidFill>
              <a:latin typeface="Arial" panose="020B0604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srgbClr val="0E4194"/>
                </a:solidFill>
                <a:effectLst/>
                <a:uLnTx/>
                <a:uFillTx/>
                <a:latin typeface="Arial" panose="020B0604020202020204"/>
                <a:ea typeface="+mn-ea"/>
                <a:cs typeface="+mn-cs"/>
              </a:rPr>
              <a:t>Le poste reste vacant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E4194"/>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E4194"/>
              </a:solidFill>
              <a:effectLst/>
              <a:uLnTx/>
              <a:uFillTx/>
              <a:latin typeface="Arial" panose="020B0604020202020204"/>
              <a:ea typeface="+mn-ea"/>
              <a:cs typeface="+mn-cs"/>
            </a:endParaRPr>
          </a:p>
        </p:txBody>
      </p:sp>
      <p:sp>
        <p:nvSpPr>
          <p:cNvPr id="4" name="Espace réservé du texte 2"/>
          <p:cNvSpPr txBox="1">
            <a:spLocks/>
          </p:cNvSpPr>
          <p:nvPr/>
        </p:nvSpPr>
        <p:spPr>
          <a:xfrm>
            <a:off x="515938" y="476250"/>
            <a:ext cx="10901362" cy="5560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100" b="1" kern="1200">
                <a:solidFill>
                  <a:srgbClr val="0D419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419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419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400" cap="all" dirty="0"/>
              <a:t>Assemblée générale 2025</a:t>
            </a:r>
            <a:br>
              <a:rPr lang="fr-FR" sz="2400" cap="all" dirty="0"/>
            </a:br>
            <a:r>
              <a:rPr kumimoji="0" lang="fr-FR" sz="2400" b="1" i="0" u="none" strike="noStrike" kern="1200" cap="all" spc="0" normalizeH="0" baseline="0" noProof="0" dirty="0">
                <a:ln>
                  <a:noFill/>
                </a:ln>
                <a:solidFill>
                  <a:srgbClr val="E94262"/>
                </a:solidFill>
                <a:effectLst/>
                <a:uLnTx/>
                <a:uFillTx/>
                <a:latin typeface="Arial" panose="020B0604020202020204" pitchFamily="34" charset="0"/>
                <a:ea typeface="+mn-ea"/>
                <a:cs typeface="Arial" panose="020B0604020202020204" pitchFamily="34" charset="0"/>
              </a:rPr>
              <a:t>Résolutions</a:t>
            </a:r>
          </a:p>
        </p:txBody>
      </p:sp>
    </p:spTree>
    <p:extLst>
      <p:ext uri="{BB962C8B-B14F-4D97-AF65-F5344CB8AC3E}">
        <p14:creationId xmlns:p14="http://schemas.microsoft.com/office/powerpoint/2010/main" val="5824071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4"/>
          </p:nvPr>
        </p:nvSpPr>
        <p:spPr>
          <a:xfrm>
            <a:off x="627883" y="314110"/>
            <a:ext cx="10966709" cy="556053"/>
          </a:xfrm>
        </p:spPr>
        <p:txBody>
          <a:bodyPr/>
          <a:lstStyle/>
          <a:p>
            <a:r>
              <a:rPr lang="fr-FR" dirty="0">
                <a:solidFill>
                  <a:srgbClr val="E84161"/>
                </a:solidFill>
              </a:rPr>
              <a:t>Ordre du jour de l’Assemblée générale ordinaire</a:t>
            </a:r>
          </a:p>
        </p:txBody>
      </p:sp>
      <p:sp>
        <p:nvSpPr>
          <p:cNvPr id="3" name="ZoneTexte 2"/>
          <p:cNvSpPr txBox="1"/>
          <p:nvPr/>
        </p:nvSpPr>
        <p:spPr>
          <a:xfrm>
            <a:off x="627883" y="1037336"/>
            <a:ext cx="9644380" cy="4262705"/>
          </a:xfrm>
          <a:prstGeom prst="rect">
            <a:avLst/>
          </a:prstGeom>
          <a:noFill/>
        </p:spPr>
        <p:txBody>
          <a:bodyPr wrap="square" rtlCol="0">
            <a:spAutoFit/>
          </a:bodyPr>
          <a:lstStyle/>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Bienvenue, ouverture de l'Assemblée, constitution du bureau</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Rapport d'activité du Président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Présentation du bilan et du compte de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Rapport du Conseil de surveillance et certification des comptes</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Approbation du bilan et du compte de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Affectation du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Approbation de la variation du capital social</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Quitus et décharge au Conseil d'administration</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Communications diverses</a:t>
            </a:r>
          </a:p>
          <a:p>
            <a:pPr defTabSz="554492">
              <a:spcAft>
                <a:spcPts val="600"/>
              </a:spcAft>
              <a:defRPr/>
            </a:pPr>
            <a:r>
              <a:rPr lang="fr-FR" kern="0" dirty="0">
                <a:solidFill>
                  <a:srgbClr val="0D4194"/>
                </a:solidFill>
                <a:latin typeface="Arial" panose="020B0604020202020204" pitchFamily="34" charset="0"/>
                <a:cs typeface="Arial" panose="020B0604020202020204" pitchFamily="34" charset="0"/>
              </a:rPr>
              <a:t>Pouvoirs pour les formalités</a:t>
            </a:r>
            <a:endParaRPr lang="fr-FR" kern="0" dirty="0">
              <a:solidFill>
                <a:schemeClr val="accent2">
                  <a:lumMod val="40000"/>
                  <a:lumOff val="60000"/>
                </a:schemeClr>
              </a:solidFill>
              <a:latin typeface="Arial" panose="020B0604020202020204" pitchFamily="34" charset="0"/>
              <a:cs typeface="Arial" panose="020B0604020202020204" pitchFamily="34" charset="0"/>
            </a:endParaRP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Elections au Conseil d’administration</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Clôture de l'Assemblée générale</a:t>
            </a:r>
          </a:p>
        </p:txBody>
      </p:sp>
      <p:cxnSp>
        <p:nvCxnSpPr>
          <p:cNvPr id="5" name="Connecteur droit 4"/>
          <p:cNvCxnSpPr/>
          <p:nvPr/>
        </p:nvCxnSpPr>
        <p:spPr>
          <a:xfrm>
            <a:off x="315045" y="1045029"/>
            <a:ext cx="7684" cy="5163671"/>
          </a:xfrm>
          <a:prstGeom prst="line">
            <a:avLst/>
          </a:prstGeom>
          <a:ln w="9525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62021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15938" y="2335087"/>
            <a:ext cx="11160124" cy="193899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E4194"/>
                </a:solidFill>
                <a:effectLst/>
                <a:uLnTx/>
                <a:uFillTx/>
                <a:latin typeface="Arial" panose="020B0604020202020204"/>
                <a:ea typeface="+mn-ea"/>
                <a:cs typeface="+mn-cs"/>
              </a:rPr>
              <a:t>Pouvoirs au porteur</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E4194"/>
              </a:solidFill>
              <a:effectLst/>
              <a:uLnTx/>
              <a:uFillTx/>
              <a:latin typeface="Arial" panose="020B0604020202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E4194"/>
                </a:solidFill>
                <a:effectLst/>
                <a:uLnTx/>
                <a:uFillTx/>
                <a:latin typeface="Arial" panose="020B0604020202020204"/>
                <a:ea typeface="+mn-ea"/>
                <a:cs typeface="+mn-cs"/>
              </a:rPr>
              <a:t>Tous pouvoirs sont donnés au porteur d’un original ou d’une copie d’un extrait du procès-verbal de cette Assemblée générale pour accomplir toutes les formalités nécessaires.</a:t>
            </a:r>
          </a:p>
        </p:txBody>
      </p:sp>
      <p:sp>
        <p:nvSpPr>
          <p:cNvPr id="4" name="Espace réservé du texte 2"/>
          <p:cNvSpPr txBox="1">
            <a:spLocks/>
          </p:cNvSpPr>
          <p:nvPr/>
        </p:nvSpPr>
        <p:spPr>
          <a:xfrm>
            <a:off x="515938" y="476250"/>
            <a:ext cx="10901362" cy="5560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100" b="1" kern="1200">
                <a:solidFill>
                  <a:srgbClr val="0D419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419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419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400" cap="all" dirty="0"/>
              <a:t>Assemblée générale 2026</a:t>
            </a:r>
            <a:br>
              <a:rPr lang="fr-FR" sz="2400" cap="all" dirty="0"/>
            </a:br>
            <a:r>
              <a:rPr kumimoji="0" lang="fr-FR" sz="2400" b="1" i="0" u="none" strike="noStrike" kern="1200" cap="all" spc="0" normalizeH="0" baseline="0" noProof="0" dirty="0">
                <a:ln>
                  <a:noFill/>
                </a:ln>
                <a:solidFill>
                  <a:srgbClr val="E94262"/>
                </a:solidFill>
                <a:effectLst/>
                <a:uLnTx/>
                <a:uFillTx/>
                <a:latin typeface="Arial" panose="020B0604020202020204" pitchFamily="34" charset="0"/>
                <a:ea typeface="+mn-ea"/>
                <a:cs typeface="Arial" panose="020B0604020202020204" pitchFamily="34" charset="0"/>
              </a:rPr>
              <a:t>Résolutions</a:t>
            </a:r>
          </a:p>
        </p:txBody>
      </p:sp>
    </p:spTree>
    <p:extLst>
      <p:ext uri="{BB962C8B-B14F-4D97-AF65-F5344CB8AC3E}">
        <p14:creationId xmlns:p14="http://schemas.microsoft.com/office/powerpoint/2010/main" val="17981240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4"/>
          </p:nvPr>
        </p:nvSpPr>
        <p:spPr>
          <a:xfrm>
            <a:off x="627883" y="314110"/>
            <a:ext cx="10966709" cy="556053"/>
          </a:xfrm>
        </p:spPr>
        <p:txBody>
          <a:bodyPr/>
          <a:lstStyle/>
          <a:p>
            <a:r>
              <a:rPr lang="fr-FR" dirty="0">
                <a:solidFill>
                  <a:srgbClr val="E84161"/>
                </a:solidFill>
              </a:rPr>
              <a:t>Ordre du jour de l’Assemblée générale ordinaire</a:t>
            </a:r>
          </a:p>
        </p:txBody>
      </p:sp>
      <p:sp>
        <p:nvSpPr>
          <p:cNvPr id="3" name="ZoneTexte 2"/>
          <p:cNvSpPr txBox="1"/>
          <p:nvPr/>
        </p:nvSpPr>
        <p:spPr>
          <a:xfrm>
            <a:off x="627883" y="1037336"/>
            <a:ext cx="9644380" cy="4262705"/>
          </a:xfrm>
          <a:prstGeom prst="rect">
            <a:avLst/>
          </a:prstGeom>
          <a:noFill/>
        </p:spPr>
        <p:txBody>
          <a:bodyPr wrap="square" rtlCol="0">
            <a:spAutoFit/>
          </a:bodyPr>
          <a:lstStyle/>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Bienvenue, ouverture de l'Assemblée, constitution du bureau</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Compte-rendu d'activité</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Présentation du bilan et du compte de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Rapport du Conseil de surveillance et certification des comptes</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Approbation du bilan et du compte de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Affectation du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Approbation de la variation du capital social</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Quitus et décharge au Conseil d'administration</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Communications diverses</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Elections au Conseil d’administration</a:t>
            </a:r>
          </a:p>
          <a:p>
            <a:pPr defTabSz="554492">
              <a:spcAft>
                <a:spcPts val="600"/>
              </a:spcAft>
              <a:defRPr/>
            </a:pPr>
            <a:r>
              <a:rPr lang="fr-FR" kern="0" dirty="0">
                <a:solidFill>
                  <a:schemeClr val="accent2">
                    <a:lumMod val="40000"/>
                    <a:lumOff val="60000"/>
                  </a:schemeClr>
                </a:solidFill>
                <a:latin typeface="Arial" panose="020B0604020202020204" pitchFamily="34" charset="0"/>
                <a:cs typeface="Arial" panose="020B0604020202020204" pitchFamily="34" charset="0"/>
              </a:rPr>
              <a:t>Pouvoirs pour les formalités</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Clôture de l'Assemblée générale</a:t>
            </a:r>
          </a:p>
        </p:txBody>
      </p:sp>
      <p:cxnSp>
        <p:nvCxnSpPr>
          <p:cNvPr id="5" name="Connecteur droit 4"/>
          <p:cNvCxnSpPr/>
          <p:nvPr/>
        </p:nvCxnSpPr>
        <p:spPr>
          <a:xfrm>
            <a:off x="315045" y="1045029"/>
            <a:ext cx="7684" cy="5163671"/>
          </a:xfrm>
          <a:prstGeom prst="line">
            <a:avLst/>
          </a:prstGeom>
          <a:ln w="9525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1584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8560013" cy="3949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descr="Une image contenant texte, Visage humain, personne, femme&#10;&#10;Le contenu généré par l’IA peut être incorrect.">
            <a:extLst>
              <a:ext uri="{FF2B5EF4-FFF2-40B4-BE49-F238E27FC236}">
                <a16:creationId xmlns:a16="http://schemas.microsoft.com/office/drawing/2014/main" id="{73EA9D59-8A4C-8B79-6E52-A3E3E48F27AB}"/>
              </a:ext>
            </a:extLst>
          </p:cNvPr>
          <p:cNvPicPr preferRelativeResize="0">
            <a:picLocks/>
          </p:cNvPicPr>
          <p:nvPr/>
        </p:nvPicPr>
        <p:blipFill>
          <a:blip r:embed="rId3" cstate="email">
            <a:extLst>
              <a:ext uri="{28A0092B-C50C-407E-A947-70E740481C1C}">
                <a14:useLocalDpi xmlns:a14="http://schemas.microsoft.com/office/drawing/2010/main"/>
              </a:ext>
            </a:extLst>
          </a:blip>
          <a:stretch>
            <a:fillRect/>
          </a:stretch>
        </p:blipFill>
        <p:spPr>
          <a:xfrm>
            <a:off x="1299118" y="49944"/>
            <a:ext cx="9900000" cy="67549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016994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5332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7737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8560013" cy="3949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re 1"/>
          <p:cNvSpPr>
            <a:spLocks noGrp="1"/>
          </p:cNvSpPr>
          <p:nvPr>
            <p:ph type="ctrTitle"/>
          </p:nvPr>
        </p:nvSpPr>
        <p:spPr>
          <a:xfrm>
            <a:off x="106017" y="265721"/>
            <a:ext cx="12192000" cy="721676"/>
          </a:xfrm>
        </p:spPr>
        <p:txBody>
          <a:bodyPr/>
          <a:lstStyle/>
          <a:p>
            <a:r>
              <a:rPr lang="fr-FR" dirty="0"/>
              <a:t>L’équipe </a:t>
            </a:r>
            <a:br>
              <a:rPr lang="fr-FR" dirty="0"/>
            </a:br>
            <a:r>
              <a:rPr lang="fr-FR" dirty="0"/>
              <a:t>des salariés de la Caisse</a:t>
            </a:r>
          </a:p>
        </p:txBody>
      </p:sp>
      <p:pic>
        <p:nvPicPr>
          <p:cNvPr id="3" name="Image 2" descr="Une image contenant texte, cercle, capture d’écran&#10;&#10;Le contenu généré par l’IA peut être incorrect.">
            <a:extLst>
              <a:ext uri="{FF2B5EF4-FFF2-40B4-BE49-F238E27FC236}">
                <a16:creationId xmlns:a16="http://schemas.microsoft.com/office/drawing/2014/main" id="{FF836302-8F8D-0605-E68F-94EA05FE23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44144" y="0"/>
            <a:ext cx="7803360" cy="6858000"/>
          </a:xfrm>
          <a:prstGeom prst="rect">
            <a:avLst/>
          </a:prstGeom>
        </p:spPr>
      </p:pic>
    </p:spTree>
    <p:extLst>
      <p:ext uri="{BB962C8B-B14F-4D97-AF65-F5344CB8AC3E}">
        <p14:creationId xmlns:p14="http://schemas.microsoft.com/office/powerpoint/2010/main" val="1833339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FBB3F124-2877-4EAC-A3A4-5EA6A9CF67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58139" y="6224966"/>
            <a:ext cx="2075723" cy="415821"/>
          </a:xfrm>
          <a:prstGeom prst="rect">
            <a:avLst/>
          </a:prstGeom>
        </p:spPr>
      </p:pic>
      <p:pic>
        <p:nvPicPr>
          <p:cNvPr id="3" name="Image 2">
            <a:extLst>
              <a:ext uri="{FF2B5EF4-FFF2-40B4-BE49-F238E27FC236}">
                <a16:creationId xmlns:a16="http://schemas.microsoft.com/office/drawing/2014/main" id="{C08C8CDD-61E1-45DD-B5BE-385F35F1319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2957" y="-45610"/>
            <a:ext cx="12484957" cy="7019616"/>
          </a:xfrm>
          <a:prstGeom prst="rect">
            <a:avLst/>
          </a:prstGeom>
        </p:spPr>
      </p:pic>
      <p:pic>
        <p:nvPicPr>
          <p:cNvPr id="11" name="Image 10">
            <a:extLst>
              <a:ext uri="{FF2B5EF4-FFF2-40B4-BE49-F238E27FC236}">
                <a16:creationId xmlns:a16="http://schemas.microsoft.com/office/drawing/2014/main" id="{E8F5EA0B-F05D-47BF-9253-A000446DBC4D}"/>
              </a:ext>
            </a:extLst>
          </p:cNvPr>
          <p:cNvPicPr>
            <a:picLocks noChangeAspect="1"/>
          </p:cNvPicPr>
          <p:nvPr/>
        </p:nvPicPr>
        <p:blipFill>
          <a:blip r:embed="rId5" cstate="email">
            <a:clrChange>
              <a:clrFrom>
                <a:srgbClr val="011B54"/>
              </a:clrFrom>
              <a:clrTo>
                <a:srgbClr val="011B54">
                  <a:alpha val="0"/>
                </a:srgbClr>
              </a:clrTo>
            </a:clrChange>
            <a:extLst>
              <a:ext uri="{28A0092B-C50C-407E-A947-70E740481C1C}">
                <a14:useLocalDpi xmlns:a14="http://schemas.microsoft.com/office/drawing/2010/main"/>
              </a:ext>
            </a:extLst>
          </a:blip>
          <a:stretch>
            <a:fillRect/>
          </a:stretch>
        </p:blipFill>
        <p:spPr>
          <a:xfrm>
            <a:off x="7465443" y="5549027"/>
            <a:ext cx="2013945" cy="1260265"/>
          </a:xfrm>
          <a:prstGeom prst="rect">
            <a:avLst/>
          </a:prstGeom>
        </p:spPr>
      </p:pic>
      <p:pic>
        <p:nvPicPr>
          <p:cNvPr id="12" name="Image 11">
            <a:extLst>
              <a:ext uri="{FF2B5EF4-FFF2-40B4-BE49-F238E27FC236}">
                <a16:creationId xmlns:a16="http://schemas.microsoft.com/office/drawing/2014/main" id="{E4A9A7CA-F12C-4BFC-BB30-50E782D9712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25219" y="5637165"/>
            <a:ext cx="1341558" cy="1024416"/>
          </a:xfrm>
          <a:prstGeom prst="rect">
            <a:avLst/>
          </a:prstGeom>
        </p:spPr>
      </p:pic>
      <p:pic>
        <p:nvPicPr>
          <p:cNvPr id="13" name="Image 12">
            <a:extLst>
              <a:ext uri="{FF2B5EF4-FFF2-40B4-BE49-F238E27FC236}">
                <a16:creationId xmlns:a16="http://schemas.microsoft.com/office/drawing/2014/main" id="{F268F448-8B0F-4BAF-B57E-40FC9D8C3B7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20124" y="5549027"/>
            <a:ext cx="1135256" cy="1137845"/>
          </a:xfrm>
          <a:prstGeom prst="rect">
            <a:avLst/>
          </a:prstGeom>
        </p:spPr>
      </p:pic>
      <p:sp>
        <p:nvSpPr>
          <p:cNvPr id="14" name="Rectangle 13">
            <a:extLst>
              <a:ext uri="{FF2B5EF4-FFF2-40B4-BE49-F238E27FC236}">
                <a16:creationId xmlns:a16="http://schemas.microsoft.com/office/drawing/2014/main" id="{86403604-2BE9-483B-B8D6-3C28DD3D5ED2}"/>
              </a:ext>
            </a:extLst>
          </p:cNvPr>
          <p:cNvSpPr/>
          <p:nvPr/>
        </p:nvSpPr>
        <p:spPr>
          <a:xfrm>
            <a:off x="8458832" y="5468797"/>
            <a:ext cx="1318008" cy="264518"/>
          </a:xfrm>
          <a:prstGeom prst="rect">
            <a:avLst/>
          </a:prstGeom>
          <a:solidFill>
            <a:srgbClr val="E60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79BFFA1-455F-4426-A691-8AB87806C699}"/>
              </a:ext>
            </a:extLst>
          </p:cNvPr>
          <p:cNvSpPr/>
          <p:nvPr/>
        </p:nvSpPr>
        <p:spPr>
          <a:xfrm>
            <a:off x="8520543" y="1610196"/>
            <a:ext cx="1318008" cy="264518"/>
          </a:xfrm>
          <a:prstGeom prst="rect">
            <a:avLst/>
          </a:prstGeom>
          <a:solidFill>
            <a:srgbClr val="E60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itre 3">
            <a:extLst>
              <a:ext uri="{FF2B5EF4-FFF2-40B4-BE49-F238E27FC236}">
                <a16:creationId xmlns:a16="http://schemas.microsoft.com/office/drawing/2014/main" id="{E3E76DC3-3AB1-4FAC-BF77-868B17DBA319}"/>
              </a:ext>
            </a:extLst>
          </p:cNvPr>
          <p:cNvSpPr txBox="1">
            <a:spLocks/>
          </p:cNvSpPr>
          <p:nvPr/>
        </p:nvSpPr>
        <p:spPr>
          <a:xfrm>
            <a:off x="1942794" y="4247895"/>
            <a:ext cx="8739541" cy="1977071"/>
          </a:xfrm>
          <a:prstGeom prst="rect">
            <a:avLst/>
          </a:prstGeom>
          <a:noFill/>
        </p:spPr>
        <p:txBody>
          <a:bodyPr/>
          <a:lstStyle>
            <a:lvl1pPr algn="l" defTabSz="914400" rtl="0" eaLnBrk="1" latinLnBrk="0" hangingPunct="1">
              <a:lnSpc>
                <a:spcPct val="90000"/>
              </a:lnSpc>
              <a:spcBef>
                <a:spcPct val="0"/>
              </a:spcBef>
              <a:buNone/>
              <a:defRPr sz="2400" b="0" i="0" kern="1200">
                <a:solidFill>
                  <a:schemeClr val="accent1"/>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4800" b="0" i="0" u="none" strike="noStrike" kern="1200" cap="none" spc="0" normalizeH="0" baseline="0" noProof="0" dirty="0">
                <a:ln>
                  <a:noFill/>
                </a:ln>
                <a:solidFill>
                  <a:srgbClr val="ED7D31">
                    <a:lumMod val="75000"/>
                  </a:srgbClr>
                </a:solidFill>
                <a:effectLst/>
                <a:uLnTx/>
                <a:uFillTx/>
                <a:latin typeface="Impact" panose="020B0806030902050204" pitchFamily="34" charset="0"/>
                <a:ea typeface="+mj-ea"/>
                <a:cs typeface="+mj-cs"/>
              </a:rPr>
              <a:t>DES OUTILS PUISSANTS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4800" b="0" i="0" u="none" strike="noStrike" kern="1200" cap="none" spc="0" normalizeH="0" baseline="0" noProof="0" dirty="0">
                <a:ln>
                  <a:noFill/>
                </a:ln>
                <a:solidFill>
                  <a:srgbClr val="ED7D31">
                    <a:lumMod val="75000"/>
                  </a:srgbClr>
                </a:solidFill>
                <a:effectLst/>
                <a:uLnTx/>
                <a:uFillTx/>
                <a:latin typeface="Impact" panose="020B0806030902050204" pitchFamily="34" charset="0"/>
                <a:ea typeface="+mj-ea"/>
                <a:cs typeface="+mj-cs"/>
              </a:rPr>
              <a:t>AU SERVICE DE NOS MISSIONS</a:t>
            </a:r>
            <a:endParaRPr kumimoji="0" lang="fr-FR" sz="6600" b="0" i="0" u="none" strike="noStrike" kern="1200" cap="none" spc="0" normalizeH="0" baseline="0" noProof="0" dirty="0">
              <a:ln>
                <a:noFill/>
              </a:ln>
              <a:solidFill>
                <a:srgbClr val="ED7D31">
                  <a:lumMod val="75000"/>
                </a:srgbClr>
              </a:solidFill>
              <a:effectLst/>
              <a:uLnTx/>
              <a:uFillTx/>
              <a:latin typeface="Impact" panose="020B0806030902050204" pitchFamily="34" charset="0"/>
              <a:ea typeface="+mj-ea"/>
              <a:cs typeface="+mj-cs"/>
            </a:endParaRPr>
          </a:p>
        </p:txBody>
      </p:sp>
      <p:sp>
        <p:nvSpPr>
          <p:cNvPr id="9" name="Titre 3">
            <a:extLst>
              <a:ext uri="{FF2B5EF4-FFF2-40B4-BE49-F238E27FC236}">
                <a16:creationId xmlns:a16="http://schemas.microsoft.com/office/drawing/2014/main" id="{08F91901-51C6-4E17-A106-5F7A74001387}"/>
              </a:ext>
            </a:extLst>
          </p:cNvPr>
          <p:cNvSpPr txBox="1">
            <a:spLocks/>
          </p:cNvSpPr>
          <p:nvPr/>
        </p:nvSpPr>
        <p:spPr>
          <a:xfrm>
            <a:off x="1726227" y="346457"/>
            <a:ext cx="8739541" cy="1977071"/>
          </a:xfrm>
          <a:prstGeom prst="rect">
            <a:avLst/>
          </a:prstGeom>
          <a:noFill/>
        </p:spPr>
        <p:txBody>
          <a:bodyPr/>
          <a:lstStyle>
            <a:lvl1pPr algn="l" defTabSz="914400" rtl="0" eaLnBrk="1" latinLnBrk="0" hangingPunct="1">
              <a:lnSpc>
                <a:spcPct val="90000"/>
              </a:lnSpc>
              <a:spcBef>
                <a:spcPct val="0"/>
              </a:spcBef>
              <a:buNone/>
              <a:defRPr sz="2400" b="0" i="0" kern="1200">
                <a:solidFill>
                  <a:schemeClr val="accent1"/>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5400" b="0" i="0" u="none" strike="noStrike" kern="1200" cap="none" spc="0" normalizeH="0" baseline="0" noProof="0" dirty="0">
                <a:ln>
                  <a:noFill/>
                </a:ln>
                <a:solidFill>
                  <a:srgbClr val="5B9BD5">
                    <a:lumMod val="75000"/>
                  </a:srgbClr>
                </a:solidFill>
                <a:effectLst/>
                <a:uLnTx/>
                <a:uFillTx/>
                <a:latin typeface="Impact" panose="020B0806030902050204" pitchFamily="34" charset="0"/>
                <a:ea typeface="+mj-ea"/>
                <a:cs typeface="+mj-cs"/>
              </a:rPr>
              <a:t>RAISON D’ÊTRE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5400" b="0" i="0" u="none" strike="noStrike" kern="1200" cap="none" spc="0" normalizeH="0" baseline="0" noProof="0" dirty="0">
                <a:ln>
                  <a:noFill/>
                </a:ln>
                <a:solidFill>
                  <a:srgbClr val="5B9BD5">
                    <a:lumMod val="75000"/>
                  </a:srgbClr>
                </a:solidFill>
                <a:effectLst/>
                <a:uLnTx/>
                <a:uFillTx/>
                <a:latin typeface="Impact" panose="020B0806030902050204" pitchFamily="34" charset="0"/>
                <a:ea typeface="+mj-ea"/>
                <a:cs typeface="+mj-cs"/>
              </a:rPr>
              <a:t>ENSEMBLE, ECOUTER ET AGIR</a:t>
            </a:r>
            <a:endParaRPr kumimoji="0" lang="fr-FR" sz="7200" b="0" i="0" u="none" strike="noStrike" kern="1200" cap="none" spc="0" normalizeH="0" baseline="0" noProof="0" dirty="0">
              <a:ln>
                <a:noFill/>
              </a:ln>
              <a:solidFill>
                <a:srgbClr val="5B9BD5">
                  <a:lumMod val="75000"/>
                </a:srgbClr>
              </a:solidFill>
              <a:effectLst/>
              <a:uLnTx/>
              <a:uFillTx/>
              <a:latin typeface="Impact" panose="020B0806030902050204" pitchFamily="34" charset="0"/>
              <a:ea typeface="+mj-ea"/>
              <a:cs typeface="+mj-cs"/>
            </a:endParaRPr>
          </a:p>
        </p:txBody>
      </p:sp>
      <p:sp>
        <p:nvSpPr>
          <p:cNvPr id="17" name="Titre 3">
            <a:extLst>
              <a:ext uri="{FF2B5EF4-FFF2-40B4-BE49-F238E27FC236}">
                <a16:creationId xmlns:a16="http://schemas.microsoft.com/office/drawing/2014/main" id="{E296442C-07FD-468B-B891-C481F7517708}"/>
              </a:ext>
            </a:extLst>
          </p:cNvPr>
          <p:cNvSpPr txBox="1">
            <a:spLocks/>
          </p:cNvSpPr>
          <p:nvPr/>
        </p:nvSpPr>
        <p:spPr>
          <a:xfrm>
            <a:off x="1262158" y="1985221"/>
            <a:ext cx="10100815" cy="1977071"/>
          </a:xfrm>
          <a:prstGeom prst="rect">
            <a:avLst/>
          </a:prstGeom>
          <a:noFill/>
        </p:spPr>
        <p:txBody>
          <a:bodyPr/>
          <a:lstStyle>
            <a:lvl1pPr algn="l" defTabSz="914400" rtl="0" eaLnBrk="1" latinLnBrk="0" hangingPunct="1">
              <a:lnSpc>
                <a:spcPct val="90000"/>
              </a:lnSpc>
              <a:spcBef>
                <a:spcPct val="0"/>
              </a:spcBef>
              <a:buNone/>
              <a:defRPr sz="2400" b="0" i="0" kern="1200">
                <a:solidFill>
                  <a:schemeClr val="accent1"/>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54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rPr>
              <a:t>5 MISSIONS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54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rPr>
              <a:t>20 ENGAGEMENTS</a:t>
            </a:r>
            <a:r>
              <a:rPr kumimoji="0" lang="fr-FR" sz="5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rPr>
              <a:t>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5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rPr>
              <a:t>Marqueurs de notre différence</a:t>
            </a:r>
            <a:endParaRPr kumimoji="0" lang="fr-FR" sz="7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3574926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ème Office">
  <a:themeElements>
    <a:clrScheme name="Crédit Mutuel">
      <a:dk1>
        <a:srgbClr val="000000"/>
      </a:dk1>
      <a:lt1>
        <a:srgbClr val="FFFFFF"/>
      </a:lt1>
      <a:dk2>
        <a:srgbClr val="0E2841"/>
      </a:dk2>
      <a:lt2>
        <a:srgbClr val="E8E8E8"/>
      </a:lt2>
      <a:accent1>
        <a:srgbClr val="0000BE"/>
      </a:accent1>
      <a:accent2>
        <a:srgbClr val="0041FF"/>
      </a:accent2>
      <a:accent3>
        <a:srgbClr val="26BBFF"/>
      </a:accent3>
      <a:accent4>
        <a:srgbClr val="9EEAFF"/>
      </a:accent4>
      <a:accent5>
        <a:srgbClr val="E30041"/>
      </a:accent5>
      <a:accent6>
        <a:srgbClr val="FF4966"/>
      </a:accent6>
      <a:hlink>
        <a:srgbClr val="EF8087"/>
      </a:hlink>
      <a:folHlink>
        <a:srgbClr val="F7BDC6"/>
      </a:folHlink>
    </a:clrScheme>
    <a:fontScheme name="Thèm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4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2427</TotalTime>
  <Words>7981</Words>
  <Application>Microsoft Office PowerPoint</Application>
  <PresentationFormat>Grand écran</PresentationFormat>
  <Paragraphs>884</Paragraphs>
  <Slides>60</Slides>
  <Notes>60</Notes>
  <HiddenSlides>0</HiddenSlides>
  <MMClips>0</MMClips>
  <ScaleCrop>false</ScaleCrop>
  <HeadingPairs>
    <vt:vector size="6" baseType="variant">
      <vt:variant>
        <vt:lpstr>Polices utilisées</vt:lpstr>
      </vt:variant>
      <vt:variant>
        <vt:i4>14</vt:i4>
      </vt:variant>
      <vt:variant>
        <vt:lpstr>Thème</vt:lpstr>
      </vt:variant>
      <vt:variant>
        <vt:i4>2</vt:i4>
      </vt:variant>
      <vt:variant>
        <vt:lpstr>Titres des diapositives</vt:lpstr>
      </vt:variant>
      <vt:variant>
        <vt:i4>60</vt:i4>
      </vt:variant>
    </vt:vector>
  </HeadingPairs>
  <TitlesOfParts>
    <vt:vector size="76" baseType="lpstr">
      <vt:lpstr>Aptos</vt:lpstr>
      <vt:lpstr>Aptos Display</vt:lpstr>
      <vt:lpstr>Arial</vt:lpstr>
      <vt:lpstr>Arial Black</vt:lpstr>
      <vt:lpstr>Calibri</vt:lpstr>
      <vt:lpstr>Calibri Light</vt:lpstr>
      <vt:lpstr>Century Gothic</vt:lpstr>
      <vt:lpstr>Courier New</vt:lpstr>
      <vt:lpstr>Garamond</vt:lpstr>
      <vt:lpstr>Helvetica</vt:lpstr>
      <vt:lpstr>Impact</vt:lpstr>
      <vt:lpstr>Segoe UI</vt:lpstr>
      <vt:lpstr>Times New Roman</vt:lpstr>
      <vt:lpstr>Wingdings</vt:lpstr>
      <vt:lpstr>Thème Office</vt:lpstr>
      <vt:lpstr>4_Thème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L’équipe  des salariés de la Caisse</vt:lpstr>
      <vt:lpstr>Présentation PowerPoint</vt:lpstr>
      <vt:lpstr>Présentation PowerPoint</vt:lpstr>
      <vt:lpstr>Présentation PowerPoint</vt:lpstr>
      <vt:lpstr>Présentation PowerPoint</vt:lpstr>
      <vt:lpstr>Présentation PowerPoint</vt:lpstr>
      <vt:lpstr>Présentation PowerPoint</vt:lpstr>
      <vt:lpstr>PRÉSENTATION DU BILAN ET DU COMPTE DE RÉSULTAT  </vt:lpstr>
      <vt:lpstr>Bilan 2025</vt:lpstr>
      <vt:lpstr>VOTRE CAISSE DE CRÉDIT MUTUEL : FONCTIONNEMENT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Rapport du Conseil de surveillance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Assemblée Générale Sociétaires mai 2025</dc:title>
  <dc:creator>DACLIN Eric</dc:creator>
  <cp:lastModifiedBy>PRUDHON Virginie</cp:lastModifiedBy>
  <cp:revision>299</cp:revision>
  <cp:lastPrinted>2026-03-12T10:36:05Z</cp:lastPrinted>
  <dcterms:created xsi:type="dcterms:W3CDTF">2024-10-15T14:00:46Z</dcterms:created>
  <dcterms:modified xsi:type="dcterms:W3CDTF">2026-03-12T16:04:28Z</dcterms:modified>
</cp:coreProperties>
</file>